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203"/>
  </p:notesMasterIdLst>
  <p:sldIdLst>
    <p:sldId id="442" r:id="rId2"/>
    <p:sldId id="475" r:id="rId3"/>
    <p:sldId id="478" r:id="rId4"/>
    <p:sldId id="487" r:id="rId5"/>
    <p:sldId id="257" r:id="rId6"/>
    <p:sldId id="258" r:id="rId7"/>
    <p:sldId id="259" r:id="rId8"/>
    <p:sldId id="484" r:id="rId9"/>
    <p:sldId id="267" r:id="rId10"/>
    <p:sldId id="268" r:id="rId11"/>
    <p:sldId id="269" r:id="rId12"/>
    <p:sldId id="270" r:id="rId13"/>
    <p:sldId id="271" r:id="rId14"/>
    <p:sldId id="272" r:id="rId15"/>
    <p:sldId id="482" r:id="rId16"/>
    <p:sldId id="506" r:id="rId17"/>
    <p:sldId id="263" r:id="rId18"/>
    <p:sldId id="480" r:id="rId19"/>
    <p:sldId id="265" r:id="rId20"/>
    <p:sldId id="261" r:id="rId21"/>
    <p:sldId id="477" r:id="rId22"/>
    <p:sldId id="568" r:id="rId23"/>
    <p:sldId id="566" r:id="rId24"/>
    <p:sldId id="276" r:id="rId25"/>
    <p:sldId id="282" r:id="rId26"/>
    <p:sldId id="283" r:id="rId27"/>
    <p:sldId id="309" r:id="rId28"/>
    <p:sldId id="316" r:id="rId29"/>
    <p:sldId id="504" r:id="rId30"/>
    <p:sldId id="474" r:id="rId31"/>
    <p:sldId id="491" r:id="rId32"/>
    <p:sldId id="511" r:id="rId33"/>
    <p:sldId id="494" r:id="rId34"/>
    <p:sldId id="492" r:id="rId35"/>
    <p:sldId id="493" r:id="rId36"/>
    <p:sldId id="495" r:id="rId37"/>
    <p:sldId id="496" r:id="rId38"/>
    <p:sldId id="497" r:id="rId39"/>
    <p:sldId id="498" r:id="rId40"/>
    <p:sldId id="499" r:id="rId41"/>
    <p:sldId id="500" r:id="rId42"/>
    <p:sldId id="501" r:id="rId43"/>
    <p:sldId id="502" r:id="rId44"/>
    <p:sldId id="520" r:id="rId45"/>
    <p:sldId id="503" r:id="rId46"/>
    <p:sldId id="512" r:id="rId47"/>
    <p:sldId id="489" r:id="rId48"/>
    <p:sldId id="315" r:id="rId49"/>
    <p:sldId id="314" r:id="rId50"/>
    <p:sldId id="313" r:id="rId51"/>
    <p:sldId id="505" r:id="rId52"/>
    <p:sldId id="317" r:id="rId53"/>
    <p:sldId id="319" r:id="rId54"/>
    <p:sldId id="320" r:id="rId55"/>
    <p:sldId id="321" r:id="rId56"/>
    <p:sldId id="322" r:id="rId57"/>
    <p:sldId id="325" r:id="rId58"/>
    <p:sldId id="336" r:id="rId59"/>
    <p:sldId id="337" r:id="rId60"/>
    <p:sldId id="338" r:id="rId61"/>
    <p:sldId id="339" r:id="rId62"/>
    <p:sldId id="340" r:id="rId63"/>
    <p:sldId id="341" r:id="rId64"/>
    <p:sldId id="355" r:id="rId65"/>
    <p:sldId id="356" r:id="rId66"/>
    <p:sldId id="539" r:id="rId67"/>
    <p:sldId id="540" r:id="rId68"/>
    <p:sldId id="358" r:id="rId69"/>
    <p:sldId id="342" r:id="rId70"/>
    <p:sldId id="343" r:id="rId71"/>
    <p:sldId id="345" r:id="rId72"/>
    <p:sldId id="344" r:id="rId73"/>
    <p:sldId id="448" r:id="rId74"/>
    <p:sldId id="450" r:id="rId75"/>
    <p:sldId id="514" r:id="rId76"/>
    <p:sldId id="346" r:id="rId77"/>
    <p:sldId id="349" r:id="rId78"/>
    <p:sldId id="350" r:id="rId79"/>
    <p:sldId id="519" r:id="rId80"/>
    <p:sldId id="351" r:id="rId81"/>
    <p:sldId id="366" r:id="rId82"/>
    <p:sldId id="513" r:id="rId83"/>
    <p:sldId id="382" r:id="rId84"/>
    <p:sldId id="383" r:id="rId85"/>
    <p:sldId id="384" r:id="rId86"/>
    <p:sldId id="386" r:id="rId87"/>
    <p:sldId id="523" r:id="rId88"/>
    <p:sldId id="524" r:id="rId89"/>
    <p:sldId id="525" r:id="rId90"/>
    <p:sldId id="526" r:id="rId91"/>
    <p:sldId id="527" r:id="rId92"/>
    <p:sldId id="528" r:id="rId93"/>
    <p:sldId id="530" r:id="rId94"/>
    <p:sldId id="543" r:id="rId95"/>
    <p:sldId id="545" r:id="rId96"/>
    <p:sldId id="544" r:id="rId97"/>
    <p:sldId id="546" r:id="rId98"/>
    <p:sldId id="549" r:id="rId99"/>
    <p:sldId id="591" r:id="rId100"/>
    <p:sldId id="548" r:id="rId101"/>
    <p:sldId id="485" r:id="rId102"/>
    <p:sldId id="555" r:id="rId103"/>
    <p:sldId id="556" r:id="rId104"/>
    <p:sldId id="562" r:id="rId105"/>
    <p:sldId id="488" r:id="rId106"/>
    <p:sldId id="565" r:id="rId107"/>
    <p:sldId id="563" r:id="rId108"/>
    <p:sldId id="401" r:id="rId109"/>
    <p:sldId id="284" r:id="rId110"/>
    <p:sldId id="285" r:id="rId111"/>
    <p:sldId id="286" r:id="rId112"/>
    <p:sldId id="287" r:id="rId113"/>
    <p:sldId id="288" r:id="rId114"/>
    <p:sldId id="289" r:id="rId115"/>
    <p:sldId id="290" r:id="rId116"/>
    <p:sldId id="291" r:id="rId117"/>
    <p:sldId id="292" r:id="rId118"/>
    <p:sldId id="293" r:id="rId119"/>
    <p:sldId id="294" r:id="rId120"/>
    <p:sldId id="295" r:id="rId121"/>
    <p:sldId id="297" r:id="rId122"/>
    <p:sldId id="298" r:id="rId123"/>
    <p:sldId id="299" r:id="rId124"/>
    <p:sldId id="300" r:id="rId125"/>
    <p:sldId id="301" r:id="rId126"/>
    <p:sldId id="302" r:id="rId127"/>
    <p:sldId id="303" r:id="rId128"/>
    <p:sldId id="304" r:id="rId129"/>
    <p:sldId id="305" r:id="rId130"/>
    <p:sldId id="402" r:id="rId131"/>
    <p:sldId id="306" r:id="rId132"/>
    <p:sldId id="307" r:id="rId133"/>
    <p:sldId id="479" r:id="rId134"/>
    <p:sldId id="483" r:id="rId135"/>
    <p:sldId id="481" r:id="rId136"/>
    <p:sldId id="558" r:id="rId137"/>
    <p:sldId id="559" r:id="rId138"/>
    <p:sldId id="561" r:id="rId139"/>
    <p:sldId id="400" r:id="rId140"/>
    <p:sldId id="507" r:id="rId141"/>
    <p:sldId id="550" r:id="rId142"/>
    <p:sldId id="551" r:id="rId143"/>
    <p:sldId id="516" r:id="rId144"/>
    <p:sldId id="368" r:id="rId145"/>
    <p:sldId id="371" r:id="rId146"/>
    <p:sldId id="372" r:id="rId147"/>
    <p:sldId id="373" r:id="rId148"/>
    <p:sldId id="374" r:id="rId149"/>
    <p:sldId id="375" r:id="rId150"/>
    <p:sldId id="380" r:id="rId151"/>
    <p:sldId id="378" r:id="rId152"/>
    <p:sldId id="379" r:id="rId153"/>
    <p:sldId id="389" r:id="rId154"/>
    <p:sldId id="395" r:id="rId155"/>
    <p:sldId id="396" r:id="rId156"/>
    <p:sldId id="397" r:id="rId157"/>
    <p:sldId id="398" r:id="rId158"/>
    <p:sldId id="370" r:id="rId159"/>
    <p:sldId id="376" r:id="rId160"/>
    <p:sldId id="515" r:id="rId161"/>
    <p:sldId id="592" r:id="rId162"/>
    <p:sldId id="569" r:id="rId163"/>
    <p:sldId id="570" r:id="rId164"/>
    <p:sldId id="601" r:id="rId165"/>
    <p:sldId id="597" r:id="rId166"/>
    <p:sldId id="571" r:id="rId167"/>
    <p:sldId id="594" r:id="rId168"/>
    <p:sldId id="602" r:id="rId169"/>
    <p:sldId id="580" r:id="rId170"/>
    <p:sldId id="278" r:id="rId171"/>
    <p:sldId id="582" r:id="rId172"/>
    <p:sldId id="274" r:id="rId173"/>
    <p:sldId id="583" r:id="rId174"/>
    <p:sldId id="584" r:id="rId175"/>
    <p:sldId id="369" r:id="rId176"/>
    <p:sldId id="585" r:id="rId177"/>
    <p:sldId id="586" r:id="rId178"/>
    <p:sldId id="352" r:id="rId179"/>
    <p:sldId id="587" r:id="rId180"/>
    <p:sldId id="607" r:id="rId181"/>
    <p:sldId id="596" r:id="rId182"/>
    <p:sldId id="603" r:id="rId183"/>
    <p:sldId id="572" r:id="rId184"/>
    <p:sldId id="427" r:id="rId185"/>
    <p:sldId id="275" r:id="rId186"/>
    <p:sldId id="608" r:id="rId187"/>
    <p:sldId id="281" r:id="rId188"/>
    <p:sldId id="605" r:id="rId189"/>
    <p:sldId id="579" r:id="rId190"/>
    <p:sldId id="606" r:id="rId191"/>
    <p:sldId id="296" r:id="rId192"/>
    <p:sldId id="279" r:id="rId193"/>
    <p:sldId id="595" r:id="rId194"/>
    <p:sldId id="610" r:id="rId195"/>
    <p:sldId id="578" r:id="rId196"/>
    <p:sldId id="324" r:id="rId197"/>
    <p:sldId id="588" r:id="rId198"/>
    <p:sldId id="364" r:id="rId199"/>
    <p:sldId id="365" r:id="rId200"/>
    <p:sldId id="410" r:id="rId201"/>
    <p:sldId id="411" r:id="rId202"/>
  </p:sldIdLst>
  <p:sldSz cx="9144000" cy="5143500" type="screen16x9"/>
  <p:notesSz cx="6858000" cy="9144000"/>
  <p:embeddedFontLst>
    <p:embeddedFont>
      <p:font typeface="Caveat" pitchFamily="2" charset="77"/>
      <p:regular r:id="rId204"/>
      <p:bold r:id="rId205"/>
    </p:embeddedFont>
    <p:embeddedFont>
      <p:font typeface="Proxima Nova" panose="02000506030000020004" pitchFamily="2" charset="0"/>
      <p:regular r:id="rId206"/>
      <p:bold r:id="rId207"/>
      <p:italic r:id="rId208"/>
      <p:boldItalic r:id="rId209"/>
    </p:embeddedFont>
    <p:embeddedFont>
      <p:font typeface="Roboto" panose="02000000000000000000" pitchFamily="2" charset="0"/>
      <p:regular r:id="rId210"/>
      <p:bold r:id="rId211"/>
      <p:italic r:id="rId212"/>
      <p:boldItalic r:id="rId2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313C07F-F2F8-AA40-B870-629D9F6969FF}">
          <p14:sldIdLst>
            <p14:sldId id="442"/>
            <p14:sldId id="475"/>
            <p14:sldId id="478"/>
            <p14:sldId id="487"/>
            <p14:sldId id="257"/>
            <p14:sldId id="258"/>
            <p14:sldId id="259"/>
            <p14:sldId id="484"/>
            <p14:sldId id="267"/>
            <p14:sldId id="268"/>
            <p14:sldId id="269"/>
            <p14:sldId id="270"/>
            <p14:sldId id="271"/>
            <p14:sldId id="272"/>
          </p14:sldIdLst>
        </p14:section>
        <p14:section name="Machine Reading" id="{6D23E44B-CFB7-F440-909D-8B91F117B014}">
          <p14:sldIdLst>
            <p14:sldId id="482"/>
            <p14:sldId id="506"/>
            <p14:sldId id="263"/>
            <p14:sldId id="480"/>
            <p14:sldId id="265"/>
            <p14:sldId id="261"/>
            <p14:sldId id="477"/>
            <p14:sldId id="568"/>
            <p14:sldId id="566"/>
            <p14:sldId id="276"/>
            <p14:sldId id="282"/>
            <p14:sldId id="283"/>
            <p14:sldId id="309"/>
            <p14:sldId id="316"/>
            <p14:sldId id="504"/>
            <p14:sldId id="474"/>
            <p14:sldId id="491"/>
            <p14:sldId id="511"/>
            <p14:sldId id="494"/>
            <p14:sldId id="492"/>
            <p14:sldId id="493"/>
            <p14:sldId id="495"/>
            <p14:sldId id="496"/>
            <p14:sldId id="497"/>
            <p14:sldId id="498"/>
            <p14:sldId id="499"/>
            <p14:sldId id="500"/>
            <p14:sldId id="501"/>
            <p14:sldId id="502"/>
            <p14:sldId id="520"/>
            <p14:sldId id="503"/>
            <p14:sldId id="512"/>
            <p14:sldId id="489"/>
            <p14:sldId id="315"/>
            <p14:sldId id="314"/>
            <p14:sldId id="313"/>
            <p14:sldId id="505"/>
            <p14:sldId id="317"/>
            <p14:sldId id="319"/>
            <p14:sldId id="320"/>
            <p14:sldId id="321"/>
            <p14:sldId id="322"/>
            <p14:sldId id="325"/>
            <p14:sldId id="336"/>
            <p14:sldId id="337"/>
            <p14:sldId id="338"/>
            <p14:sldId id="339"/>
            <p14:sldId id="340"/>
            <p14:sldId id="341"/>
            <p14:sldId id="355"/>
            <p14:sldId id="356"/>
            <p14:sldId id="539"/>
            <p14:sldId id="540"/>
            <p14:sldId id="358"/>
            <p14:sldId id="342"/>
            <p14:sldId id="343"/>
            <p14:sldId id="345"/>
            <p14:sldId id="344"/>
            <p14:sldId id="448"/>
            <p14:sldId id="450"/>
            <p14:sldId id="514"/>
            <p14:sldId id="346"/>
            <p14:sldId id="349"/>
            <p14:sldId id="350"/>
            <p14:sldId id="519"/>
            <p14:sldId id="351"/>
            <p14:sldId id="366"/>
            <p14:sldId id="513"/>
            <p14:sldId id="382"/>
            <p14:sldId id="383"/>
            <p14:sldId id="384"/>
            <p14:sldId id="386"/>
            <p14:sldId id="523"/>
            <p14:sldId id="524"/>
            <p14:sldId id="525"/>
            <p14:sldId id="526"/>
            <p14:sldId id="527"/>
            <p14:sldId id="528"/>
            <p14:sldId id="530"/>
            <p14:sldId id="543"/>
            <p14:sldId id="545"/>
            <p14:sldId id="544"/>
            <p14:sldId id="546"/>
            <p14:sldId id="549"/>
            <p14:sldId id="591"/>
            <p14:sldId id="548"/>
          </p14:sldIdLst>
        </p14:section>
        <p14:section name="Open domain QA" id="{CADDA138-83B2-1141-9150-B7F7B2D185AF}">
          <p14:sldIdLst>
            <p14:sldId id="485"/>
            <p14:sldId id="555"/>
            <p14:sldId id="556"/>
            <p14:sldId id="562"/>
            <p14:sldId id="488"/>
            <p14:sldId id="565"/>
            <p14:sldId id="563"/>
            <p14:sldId id="401"/>
            <p14:sldId id="284"/>
            <p14:sldId id="285"/>
            <p14:sldId id="286"/>
            <p14:sldId id="287"/>
            <p14:sldId id="288"/>
            <p14:sldId id="289"/>
            <p14:sldId id="290"/>
            <p14:sldId id="291"/>
            <p14:sldId id="292"/>
            <p14:sldId id="293"/>
            <p14:sldId id="294"/>
            <p14:sldId id="295"/>
            <p14:sldId id="297"/>
            <p14:sldId id="298"/>
            <p14:sldId id="299"/>
            <p14:sldId id="300"/>
            <p14:sldId id="301"/>
            <p14:sldId id="302"/>
            <p14:sldId id="303"/>
            <p14:sldId id="304"/>
            <p14:sldId id="305"/>
            <p14:sldId id="402"/>
            <p14:sldId id="306"/>
            <p14:sldId id="307"/>
            <p14:sldId id="479"/>
            <p14:sldId id="483"/>
            <p14:sldId id="481"/>
            <p14:sldId id="558"/>
            <p14:sldId id="559"/>
            <p14:sldId id="561"/>
            <p14:sldId id="400"/>
            <p14:sldId id="507"/>
            <p14:sldId id="550"/>
            <p14:sldId id="551"/>
            <p14:sldId id="516"/>
            <p14:sldId id="368"/>
            <p14:sldId id="371"/>
            <p14:sldId id="372"/>
            <p14:sldId id="373"/>
            <p14:sldId id="374"/>
            <p14:sldId id="375"/>
            <p14:sldId id="380"/>
            <p14:sldId id="378"/>
            <p14:sldId id="379"/>
            <p14:sldId id="389"/>
            <p14:sldId id="395"/>
            <p14:sldId id="396"/>
            <p14:sldId id="397"/>
            <p14:sldId id="398"/>
            <p14:sldId id="370"/>
            <p14:sldId id="376"/>
          </p14:sldIdLst>
        </p14:section>
        <p14:section name="Dialog" id="{E3B7B80E-0082-8344-A41E-0709340BF8A7}">
          <p14:sldIdLst>
            <p14:sldId id="515"/>
            <p14:sldId id="592"/>
            <p14:sldId id="569"/>
            <p14:sldId id="570"/>
            <p14:sldId id="601"/>
            <p14:sldId id="597"/>
            <p14:sldId id="571"/>
            <p14:sldId id="594"/>
            <p14:sldId id="602"/>
            <p14:sldId id="580"/>
            <p14:sldId id="278"/>
            <p14:sldId id="582"/>
            <p14:sldId id="274"/>
            <p14:sldId id="583"/>
            <p14:sldId id="584"/>
            <p14:sldId id="369"/>
            <p14:sldId id="585"/>
            <p14:sldId id="586"/>
            <p14:sldId id="352"/>
            <p14:sldId id="587"/>
            <p14:sldId id="607"/>
            <p14:sldId id="596"/>
            <p14:sldId id="603"/>
            <p14:sldId id="572"/>
            <p14:sldId id="427"/>
            <p14:sldId id="275"/>
            <p14:sldId id="608"/>
            <p14:sldId id="281"/>
            <p14:sldId id="605"/>
            <p14:sldId id="579"/>
            <p14:sldId id="606"/>
            <p14:sldId id="296"/>
            <p14:sldId id="279"/>
            <p14:sldId id="595"/>
            <p14:sldId id="610"/>
            <p14:sldId id="578"/>
            <p14:sldId id="324"/>
            <p14:sldId id="588"/>
          </p14:sldIdLst>
        </p14:section>
        <p14:section name="References" id="{4721D45E-7813-414C-A35F-DE35A9F0E97C}">
          <p14:sldIdLst>
            <p14:sldId id="364"/>
            <p14:sldId id="365"/>
            <p14:sldId id="410"/>
            <p14:sldId id="41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E820D9-A706-45F4-A1FF-EF4C3D35045F}">
  <a:tblStyle styleId="{C4E820D9-A706-45F4-A1FF-EF4C3D3504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838C725-EE0C-4014-987D-B2245AA3F96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62"/>
    <p:restoredTop sz="94549"/>
  </p:normalViewPr>
  <p:slideViewPr>
    <p:cSldViewPr snapToGrid="0">
      <p:cViewPr varScale="1">
        <p:scale>
          <a:sx n="95" d="100"/>
          <a:sy n="95" d="100"/>
        </p:scale>
        <p:origin x="192" y="69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font" Target="fonts/font2.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font" Target="fonts/font3.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tableStyles" Target="tableStyles.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font" Target="fonts/font4.fntdata"/><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font" Target="fonts/font5.fntdata"/><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presProps" Target="pres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font" Target="fonts/font6.fntdata"/><Relationship Id="rId190" Type="http://schemas.openxmlformats.org/officeDocument/2006/relationships/slide" Target="slides/slide189.xml"/><Relationship Id="rId204" Type="http://schemas.openxmlformats.org/officeDocument/2006/relationships/font" Target="fonts/font1.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font" Target="fonts/font7.fntdata"/><Relationship Id="rId215" Type="http://schemas.openxmlformats.org/officeDocument/2006/relationships/viewProps" Target="view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font" Target="fonts/font8.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font" Target="fonts/font9.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notesMaster" Target="notesMasters/notesMaster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3" Type="http://schemas.openxmlformats.org/officeDocument/2006/relationships/hyperlink" Target="http://arxiv.org/abs/1508.01991" TargetMode="External"/><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df0fc3fd7_2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df0fc3fd7_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8569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e5360c33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e5360c33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ea108f3c3_6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ea108f3c3_6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89814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3ea108f3c3_6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3ea108f3c3_6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6388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3ea108f3c3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3ea108f3c3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11841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3ea108f3c3_5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3ea108f3c3_5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Question-Answer Driven Semantic Role Labeling:</a:t>
            </a:r>
            <a:endParaRPr/>
          </a:p>
          <a:p>
            <a:pPr marL="0" lvl="0" indent="0" algn="l" rtl="0">
              <a:spcBef>
                <a:spcPts val="0"/>
              </a:spcBef>
              <a:spcAft>
                <a:spcPts val="0"/>
              </a:spcAft>
              <a:buNone/>
            </a:pPr>
            <a:r>
              <a:rPr lang="en-GB"/>
              <a:t>Using Natural Language to Annotate Natural Language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9706720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4"/>
        <p:cNvGrpSpPr/>
        <p:nvPr/>
      </p:nvGrpSpPr>
      <p:grpSpPr>
        <a:xfrm>
          <a:off x="0" y="0"/>
          <a:ext cx="0" cy="0"/>
          <a:chOff x="0" y="0"/>
          <a:chExt cx="0" cy="0"/>
        </a:xfrm>
      </p:grpSpPr>
      <p:sp>
        <p:nvSpPr>
          <p:cNvPr id="4235" name="Google Shape;4235;g3e869a79d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6" name="Google Shape;4236;g3e869a79d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62375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76c5b17524a8ba8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76c5b17524a8ba8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8633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76c5b17524a8ba8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76c5b17524a8ba8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30949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4920c54da770f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4920c54da770f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6517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d495716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d495716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25458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d495716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d495716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266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e5360c337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e5360c337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g3ea108f3c3_2_2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8" name="Google Shape;3838;g3ea108f3c3_2_2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76104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g3ea108f3c3_2_2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8" name="Google Shape;3838;g3ea108f3c3_2_2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11944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g3ea108f3c3_2_2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8" name="Google Shape;3838;g3ea108f3c3_2_2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08364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2"/>
        <p:cNvGrpSpPr/>
        <p:nvPr/>
      </p:nvGrpSpPr>
      <p:grpSpPr>
        <a:xfrm>
          <a:off x="0" y="0"/>
          <a:ext cx="0" cy="0"/>
          <a:chOff x="0" y="0"/>
          <a:chExt cx="0" cy="0"/>
        </a:xfrm>
      </p:grpSpPr>
      <p:sp>
        <p:nvSpPr>
          <p:cNvPr id="4193" name="Google Shape;4193;g3df7caa597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4" name="Google Shape;4194;g3df7caa597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In the past years we witnessed a paradigm shift from addressing the information need through the construction of structured data from unstructured text towards end-to-end solutions that do not require intermediate symbolic representations.</a:t>
            </a:r>
            <a:br>
              <a:rPr lang="en-GB"/>
            </a:br>
            <a:endParaRPr/>
          </a:p>
          <a:p>
            <a:pPr marL="457200" lvl="0" indent="-298450" algn="l" rtl="0">
              <a:spcBef>
                <a:spcPts val="0"/>
              </a:spcBef>
              <a:spcAft>
                <a:spcPts val="0"/>
              </a:spcAft>
              <a:buSzPts val="1100"/>
              <a:buChar char="-"/>
            </a:pPr>
            <a:r>
              <a:rPr lang="en-GB"/>
              <a:t>Feature engineering became architecture engineering → the biggest gain is that architectures themselves are domain-agnostic given a reasonable amount of training data (about 100k at least) while features are typically domain specific.</a:t>
            </a:r>
            <a:endParaRPr/>
          </a:p>
        </p:txBody>
      </p:sp>
    </p:spTree>
    <p:extLst>
      <p:ext uri="{BB962C8B-B14F-4D97-AF65-F5344CB8AC3E}">
        <p14:creationId xmlns:p14="http://schemas.microsoft.com/office/powerpoint/2010/main" val="345263714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75672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2"/>
        <p:cNvGrpSpPr/>
        <p:nvPr/>
      </p:nvGrpSpPr>
      <p:grpSpPr>
        <a:xfrm>
          <a:off x="0" y="0"/>
          <a:ext cx="0" cy="0"/>
          <a:chOff x="0" y="0"/>
          <a:chExt cx="0" cy="0"/>
        </a:xfrm>
      </p:grpSpPr>
      <p:sp>
        <p:nvSpPr>
          <p:cNvPr id="3933" name="Google Shape;3933;g3db4a523c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4" name="Google Shape;3934;g3db4a523c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06129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2"/>
        <p:cNvGrpSpPr/>
        <p:nvPr/>
      </p:nvGrpSpPr>
      <p:grpSpPr>
        <a:xfrm>
          <a:off x="0" y="0"/>
          <a:ext cx="0" cy="0"/>
          <a:chOff x="0" y="0"/>
          <a:chExt cx="0" cy="0"/>
        </a:xfrm>
      </p:grpSpPr>
      <p:sp>
        <p:nvSpPr>
          <p:cNvPr id="3933" name="Google Shape;3933;g3db4a523c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4" name="Google Shape;3934;g3db4a523c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18654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3b665d89a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3b665d89a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0"/>
        <p:cNvGrpSpPr/>
        <p:nvPr/>
      </p:nvGrpSpPr>
      <p:grpSpPr>
        <a:xfrm>
          <a:off x="0" y="0"/>
          <a:ext cx="0" cy="0"/>
          <a:chOff x="0" y="0"/>
          <a:chExt cx="0" cy="0"/>
        </a:xfrm>
      </p:grpSpPr>
      <p:sp>
        <p:nvSpPr>
          <p:cNvPr id="3371" name="Google Shape;3371;g3db4a523c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2" name="Google Shape;3372;g3db4a523c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8"/>
        <p:cNvGrpSpPr/>
        <p:nvPr/>
      </p:nvGrpSpPr>
      <p:grpSpPr>
        <a:xfrm>
          <a:off x="0" y="0"/>
          <a:ext cx="0" cy="0"/>
          <a:chOff x="0" y="0"/>
          <a:chExt cx="0" cy="0"/>
        </a:xfrm>
      </p:grpSpPr>
      <p:sp>
        <p:nvSpPr>
          <p:cNvPr id="3379" name="Google Shape;3379;g3db4a523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0" name="Google Shape;3380;g3db4a523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 machine reading with human comprehension</a:t>
            </a:r>
          </a:p>
        </p:txBody>
      </p:sp>
    </p:spTree>
    <p:extLst>
      <p:ext uri="{BB962C8B-B14F-4D97-AF65-F5344CB8AC3E}">
        <p14:creationId xmlns:p14="http://schemas.microsoft.com/office/powerpoint/2010/main" val="21384738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p:cNvGrpSpPr/>
        <p:nvPr/>
      </p:nvGrpSpPr>
      <p:grpSpPr>
        <a:xfrm>
          <a:off x="0" y="0"/>
          <a:ext cx="0" cy="0"/>
          <a:chOff x="0" y="0"/>
          <a:chExt cx="0" cy="0"/>
        </a:xfrm>
      </p:grpSpPr>
      <p:sp>
        <p:nvSpPr>
          <p:cNvPr id="3388" name="Google Shape;3388;g3db4a523c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9" name="Google Shape;3389;g3db4a523c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5"/>
        <p:cNvGrpSpPr/>
        <p:nvPr/>
      </p:nvGrpSpPr>
      <p:grpSpPr>
        <a:xfrm>
          <a:off x="0" y="0"/>
          <a:ext cx="0" cy="0"/>
          <a:chOff x="0" y="0"/>
          <a:chExt cx="0" cy="0"/>
        </a:xfrm>
      </p:grpSpPr>
      <p:sp>
        <p:nvSpPr>
          <p:cNvPr id="3396" name="Google Shape;3396;g3db4a523c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7" name="Google Shape;3397;g3db4a523c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g3db4a523c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7" name="Google Shape;3407;g3db4a523c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Google Shape;3457;g3b8d549f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8" name="Google Shape;3458;g3b8d549f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Task Refinement: being more precise in what to learn</a:t>
            </a:r>
          </a:p>
          <a:p>
            <a:pPr marL="457200" lvl="0" indent="-342900" algn="l" rtl="0">
              <a:spcBef>
                <a:spcPts val="0"/>
              </a:spcBef>
              <a:spcAft>
                <a:spcPts val="0"/>
              </a:spcAft>
              <a:buSzPts val="1800"/>
              <a:buChar char="●"/>
            </a:pPr>
            <a:r>
              <a:rPr lang="en-GB" dirty="0"/>
              <a:t>Diagnostics: shedding insight into model failure modes</a:t>
            </a:r>
          </a:p>
          <a:p>
            <a:pPr marL="457200" lvl="0" indent="-342900" algn="l" rtl="0">
              <a:spcBef>
                <a:spcPts val="0"/>
              </a:spcBef>
              <a:spcAft>
                <a:spcPts val="0"/>
              </a:spcAft>
              <a:buSzPts val="1800"/>
              <a:buChar char="●"/>
            </a:pPr>
            <a:r>
              <a:rPr lang="en-GB" dirty="0"/>
              <a:t>Adversarial training / regularization</a:t>
            </a:r>
          </a:p>
          <a:p>
            <a:pPr marL="457200" lvl="0" indent="-342900" algn="l" rtl="0">
              <a:spcBef>
                <a:spcPts val="0"/>
              </a:spcBef>
              <a:spcAft>
                <a:spcPts val="0"/>
              </a:spcAft>
              <a:buSzPts val="1800"/>
              <a:buChar char="●"/>
            </a:pPr>
            <a:r>
              <a:rPr lang="en-GB" dirty="0"/>
              <a:t>Better prior models for contextualised representations</a:t>
            </a:r>
          </a:p>
          <a:p>
            <a:pPr marL="0" lvl="0" indent="0" algn="l" rtl="0">
              <a:spcBef>
                <a:spcPts val="0"/>
              </a:spcBef>
              <a:spcAft>
                <a:spcPts val="0"/>
              </a:spcAft>
              <a:buNone/>
            </a:pPr>
            <a:endParaRPr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0"/>
        <p:cNvGrpSpPr/>
        <p:nvPr/>
      </p:nvGrpSpPr>
      <p:grpSpPr>
        <a:xfrm>
          <a:off x="0" y="0"/>
          <a:ext cx="0" cy="0"/>
          <a:chOff x="0" y="0"/>
          <a:chExt cx="0" cy="0"/>
        </a:xfrm>
      </p:grpSpPr>
      <p:sp>
        <p:nvSpPr>
          <p:cNvPr id="3431" name="Google Shape;3431;g3db4a523c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2" name="Google Shape;3432;g3db4a523c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3e869a79d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3e869a79d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g3b8d549f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6" name="Google Shape;3706;g3b8d549f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3ea108f3c3_2_3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3ea108f3c3_2_3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3ea108f3c3_2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0" name="Google Shape;3970;g3ea108f3c3_2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know how to reason in graphs</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9"/>
        <p:cNvGrpSpPr/>
        <p:nvPr/>
      </p:nvGrpSpPr>
      <p:grpSpPr>
        <a:xfrm>
          <a:off x="0" y="0"/>
          <a:ext cx="0" cy="0"/>
          <a:chOff x="0" y="0"/>
          <a:chExt cx="0" cy="0"/>
        </a:xfrm>
      </p:grpSpPr>
      <p:sp>
        <p:nvSpPr>
          <p:cNvPr id="4030" name="Google Shape;4030;g3ea108f3c3_2_3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1" name="Google Shape;4031;g3ea108f3c3_2_3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4920c54da770f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4920c54da770f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6"/>
        <p:cNvGrpSpPr/>
        <p:nvPr/>
      </p:nvGrpSpPr>
      <p:grpSpPr>
        <a:xfrm>
          <a:off x="0" y="0"/>
          <a:ext cx="0" cy="0"/>
          <a:chOff x="0" y="0"/>
          <a:chExt cx="0" cy="0"/>
        </a:xfrm>
      </p:grpSpPr>
      <p:sp>
        <p:nvSpPr>
          <p:cNvPr id="4127" name="Google Shape;4127;g3ea108f3c3_2_3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8" name="Google Shape;4128;g3ea108f3c3_2_3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3"/>
        <p:cNvGrpSpPr/>
        <p:nvPr/>
      </p:nvGrpSpPr>
      <p:grpSpPr>
        <a:xfrm>
          <a:off x="0" y="0"/>
          <a:ext cx="0" cy="0"/>
          <a:chOff x="0" y="0"/>
          <a:chExt cx="0" cy="0"/>
        </a:xfrm>
      </p:grpSpPr>
      <p:sp>
        <p:nvSpPr>
          <p:cNvPr id="3364" name="Google Shape;3364;g3e8ad311d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5" name="Google Shape;3365;g3e8ad311d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3d847ef4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8" name="Google Shape;3418;g3d847ef4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(typical for DL)!</a:t>
            </a:r>
            <a:endParaRPr sz="1600">
              <a:solidFill>
                <a:schemeClr val="accent3"/>
              </a:solidFill>
              <a:latin typeface="Proxima Nova"/>
              <a:ea typeface="Proxima Nova"/>
              <a:cs typeface="Proxima Nova"/>
              <a:sym typeface="Proxima Nova"/>
            </a:endParaRPr>
          </a:p>
          <a:p>
            <a:pPr marL="0" lvl="0" indent="0" algn="l" rtl="0">
              <a:spcBef>
                <a:spcPts val="160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45730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3e5360c337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3e5360c33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45570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3e5360c337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3e5360c33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950102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8B6A2D6-6036-9A48-94D2-82C9F36AB563}" type="slidenum">
              <a:rPr lang="en-US" smtClean="0">
                <a:solidFill>
                  <a:prstClr val="black"/>
                </a:solidFill>
                <a:latin typeface="Calibri" panose="020F0502020204030204"/>
                <a:ea typeface=""/>
                <a:cs typeface=""/>
              </a:rPr>
              <a:pPr/>
              <a:t>172</a:t>
            </a:fld>
            <a:endParaRPr lang="en-US">
              <a:solidFill>
                <a:prstClr val="black"/>
              </a:solidFill>
              <a:latin typeface="Calibri" panose="020F0502020204030204"/>
              <a:ea typeface=""/>
              <a:cs typeface=""/>
            </a:endParaRPr>
          </a:p>
        </p:txBody>
      </p:sp>
    </p:spTree>
    <p:extLst>
      <p:ext uri="{BB962C8B-B14F-4D97-AF65-F5344CB8AC3E}">
        <p14:creationId xmlns:p14="http://schemas.microsoft.com/office/powerpoint/2010/main" val="392385397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3e85a8eae8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3e85a8eae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3e85a8eae8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7" name="Google Shape;3327;g3e85a8eae8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g3e869a79d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1" name="Google Shape;4361;g3e869a79d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d495716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d495716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29267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6"/>
        <p:cNvGrpSpPr/>
        <p:nvPr/>
      </p:nvGrpSpPr>
      <p:grpSpPr>
        <a:xfrm>
          <a:off x="0" y="0"/>
          <a:ext cx="0" cy="0"/>
          <a:chOff x="0" y="0"/>
          <a:chExt cx="0" cy="0"/>
        </a:xfrm>
      </p:grpSpPr>
      <p:sp>
        <p:nvSpPr>
          <p:cNvPr id="4367" name="Google Shape;4367;g3e53d02e1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8" name="Google Shape;4368;g3e53d02e1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a4920c54da770f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a4920c54da770f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a4920c54da770f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a4920c54da770f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a4920c54da770f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a4920c54da770f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04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a4920c54da770f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a4920c54da770f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197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e5360c33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e5360c33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27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665d89a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665d89a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could this mean?</a:t>
            </a:r>
            <a:endParaRPr/>
          </a:p>
          <a:p>
            <a:pPr marL="0" lvl="0" indent="0" algn="l" rtl="0">
              <a:spcBef>
                <a:spcPts val="0"/>
              </a:spcBef>
              <a:spcAft>
                <a:spcPts val="0"/>
              </a:spcAft>
              <a:buNone/>
            </a:pPr>
            <a:r>
              <a:rPr lang="en-GB"/>
              <a:t>What should this mean?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d495716a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d495716a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a4920c54da770f5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a4920c54da770f5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a4920c54da770f5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a4920c54da770f5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3b665d89a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3b665d89a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accent3"/>
                </a:solidFill>
                <a:latin typeface="Proxima Nova"/>
                <a:ea typeface="Proxima Nova"/>
                <a:cs typeface="Proxima Nova"/>
                <a:sym typeface="Proxima Nova"/>
              </a:rPr>
              <a:t>Relies on rather complicated pipelines that include various linguistic pre-processing steps. Each is prone to errors which will propagate through the pipeline. </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Requires intensive feature engineering. Typical feature spaces are very high dimensional (several millions), mostly due to the large vocabularies we are dealing with.</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Simple ML models (e.g. logistic regression)</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r>
              <a:rPr lang="en-GB" sz="1000">
                <a:solidFill>
                  <a:schemeClr val="accent3"/>
                </a:solidFill>
                <a:latin typeface="Proxima Nova"/>
                <a:ea typeface="Proxima Nova"/>
                <a:cs typeface="Proxima Nova"/>
                <a:sym typeface="Proxima Nova"/>
              </a:rPr>
              <a:t>→ Problems: complicated -&gt; high entry barrier, error propagation, over-fitting</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3e5360c337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3e5360c33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Discussion around these points with the students </a:t>
            </a:r>
            <a:r>
              <a:rPr lang="en-US" dirty="0">
                <a:sym typeface="Wingdings" pitchFamily="2" charset="2"/>
              </a:rPr>
              <a:t> this will be a question of the quiz</a:t>
            </a:r>
            <a:endParaRPr lang="en-US" dirty="0"/>
          </a:p>
        </p:txBody>
      </p:sp>
    </p:spTree>
    <p:extLst>
      <p:ext uri="{BB962C8B-B14F-4D97-AF65-F5344CB8AC3E}">
        <p14:creationId xmlns:p14="http://schemas.microsoft.com/office/powerpoint/2010/main" val="26391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df7caa59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3df7caa59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1e27c45211e4e7ab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1e27c45211e4e7ab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e27c45211e4e7ab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e27c45211e4e7ab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e27c45211e4e7ab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1e27c45211e4e7ab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828adc600a5ccb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828adc600a5ccb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could this mean?</a:t>
            </a:r>
            <a:endParaRPr/>
          </a:p>
          <a:p>
            <a:pPr marL="0" lvl="0" indent="0" algn="l" rtl="0">
              <a:spcBef>
                <a:spcPts val="0"/>
              </a:spcBef>
              <a:spcAft>
                <a:spcPts val="0"/>
              </a:spcAft>
              <a:buNone/>
            </a:pPr>
            <a:r>
              <a:rPr lang="en-GB"/>
              <a:t>What should this mean?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e27c45211e4e7ab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e27c45211e4e7ab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This example architecture is in fact the current state-of-the art model.</a:t>
            </a:r>
            <a:endParaRPr/>
          </a:p>
          <a:p>
            <a:pPr marL="457200" lvl="0" indent="-298450" algn="l" rtl="0">
              <a:spcBef>
                <a:spcPts val="0"/>
              </a:spcBef>
              <a:spcAft>
                <a:spcPts val="0"/>
              </a:spcAft>
              <a:buSzPts val="1100"/>
              <a:buChar char="-"/>
            </a:pPr>
            <a:r>
              <a:rPr lang="en-GB"/>
              <a:t>We will later on, on a high level, understand how it works</a:t>
            </a:r>
            <a:endParaRPr/>
          </a:p>
          <a:p>
            <a:pPr marL="457200" lvl="0" indent="-298450" algn="l" rtl="0">
              <a:spcBef>
                <a:spcPts val="0"/>
              </a:spcBef>
              <a:spcAft>
                <a:spcPts val="0"/>
              </a:spcAft>
              <a:buSzPts val="1100"/>
              <a:buChar char="-"/>
            </a:pPr>
            <a:r>
              <a:rPr lang="en-GB"/>
              <a:t>For now, we will have a look at a simpler model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1e27c45211e4e7ab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1e27c45211e4e7ab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e27c45211e4e7ab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e27c45211e4e7ab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dirty="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dirty="0">
                <a:solidFill>
                  <a:schemeClr val="accent3"/>
                </a:solidFill>
                <a:latin typeface="Proxima Nova"/>
                <a:ea typeface="Proxima Nova"/>
                <a:cs typeface="Proxima Nova"/>
                <a:sym typeface="Proxima Nova"/>
              </a:rPr>
              <a:t>Say that we model symbols by one-hot vectors.</a:t>
            </a:r>
            <a:br>
              <a:rPr lang="en-GB" sz="1800" dirty="0">
                <a:solidFill>
                  <a:schemeClr val="accent3"/>
                </a:solidFill>
                <a:latin typeface="Proxima Nova"/>
                <a:ea typeface="Proxima Nova"/>
                <a:cs typeface="Proxima Nova"/>
                <a:sym typeface="Proxima Nova"/>
              </a:rPr>
            </a:br>
            <a:r>
              <a:rPr lang="en-GB" sz="1800" dirty="0">
                <a:solidFill>
                  <a:schemeClr val="accent3"/>
                </a:solidFill>
                <a:latin typeface="Proxima Nova"/>
                <a:ea typeface="Proxima Nova"/>
                <a:cs typeface="Proxima Nova"/>
                <a:sym typeface="Proxima Nova"/>
              </a:rPr>
              <a:t>We embed by a linear projection to much lower dimensionality → solves the </a:t>
            </a:r>
            <a:r>
              <a:rPr lang="en-GB" sz="1800" dirty="0" err="1">
                <a:solidFill>
                  <a:schemeClr val="accent3"/>
                </a:solidFill>
                <a:latin typeface="Proxima Nova"/>
                <a:ea typeface="Proxima Nova"/>
                <a:cs typeface="Proxima Nova"/>
                <a:sym typeface="Proxima Nova"/>
              </a:rPr>
              <a:t>aformentioned</a:t>
            </a:r>
            <a:r>
              <a:rPr lang="en-GB" sz="1800" dirty="0">
                <a:solidFill>
                  <a:schemeClr val="accent3"/>
                </a:solidFill>
                <a:latin typeface="Proxima Nova"/>
                <a:ea typeface="Proxima Nova"/>
                <a:cs typeface="Proxima Nova"/>
                <a:sym typeface="Proxima Nova"/>
              </a:rPr>
              <a:t> problem of high-dimensional feature spaces, however, such models have at least 1 hidden layer, no linear models anymore → backpropagation and DL to the rescue.</a:t>
            </a:r>
            <a:endParaRPr sz="1800" dirty="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dirty="0">
                <a:solidFill>
                  <a:schemeClr val="accent3"/>
                </a:solidFill>
                <a:latin typeface="Proxima Nova"/>
                <a:ea typeface="Proxima Nova"/>
                <a:cs typeface="Proxima Nova"/>
                <a:sym typeface="Proxima Nova"/>
              </a:rPr>
            </a:br>
            <a:r>
              <a:rPr lang="en-GB" sz="1800" dirty="0">
                <a:solidFill>
                  <a:schemeClr val="accent3"/>
                </a:solidFill>
                <a:latin typeface="Proxima Nova"/>
                <a:ea typeface="Proxima Nova"/>
                <a:cs typeface="Proxima Nova"/>
                <a:sym typeface="Proxima Nova"/>
              </a:rPr>
              <a:t>Projection matrix is often called the embedding matrix.</a:t>
            </a:r>
            <a:br>
              <a:rPr lang="en-GB" sz="1800" dirty="0">
                <a:solidFill>
                  <a:schemeClr val="accent3"/>
                </a:solidFill>
                <a:latin typeface="Proxima Nova"/>
                <a:ea typeface="Proxima Nova"/>
                <a:cs typeface="Proxima Nova"/>
                <a:sym typeface="Proxima Nova"/>
              </a:rPr>
            </a:br>
            <a:r>
              <a:rPr lang="en-GB" sz="1800" dirty="0">
                <a:solidFill>
                  <a:schemeClr val="accent3"/>
                </a:solidFill>
                <a:latin typeface="Proxima Nova"/>
                <a:ea typeface="Proxima Nova"/>
                <a:cs typeface="Proxima Nova"/>
                <a:sym typeface="Proxima Nova"/>
              </a:rPr>
              <a:t>Talk about word embeddings, and or character embeddings.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1e27c45211e4e7ab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1e27c45211e4e7ab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3ea108f3c3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3ea108f3c3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1e27c45211e4e7ab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1e27c45211e4e7ab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3dd0b4c76b_2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3dd0b4c76b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Effective information flow:</a:t>
            </a:r>
            <a:endParaRPr/>
          </a:p>
          <a:p>
            <a:pPr marL="0" lvl="0" indent="0" algn="l" rtl="0">
              <a:spcBef>
                <a:spcPts val="0"/>
              </a:spcBef>
              <a:spcAft>
                <a:spcPts val="0"/>
              </a:spcAft>
              <a:buNone/>
            </a:pPr>
            <a:r>
              <a:rPr lang="en-GB"/>
              <a:t>How easy is it to condition relevant constituents on one another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3ea35cf5b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3ea35cf5b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In our example with Tesla, we see that the same idea is expressed in two different ways</a:t>
            </a:r>
            <a:endParaRPr/>
          </a:p>
          <a:p>
            <a:pPr marL="457200" lvl="0" indent="-298450" algn="l" rtl="0">
              <a:spcBef>
                <a:spcPts val="0"/>
              </a:spcBef>
              <a:spcAft>
                <a:spcPts val="0"/>
              </a:spcAft>
              <a:buSzPts val="1100"/>
              <a:buChar char="-"/>
            </a:pPr>
            <a:r>
              <a:rPr lang="en-GB"/>
              <a:t>Our goal is to learn representations that...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e27c45211e4e7ab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e27c45211e4e7ab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Vector for Prague should be different depending on context.</a:t>
            </a:r>
            <a:endParaRPr/>
          </a:p>
          <a:p>
            <a:pPr marL="457200" lvl="0" indent="-298450" algn="l" rtl="0">
              <a:spcBef>
                <a:spcPts val="0"/>
              </a:spcBef>
              <a:spcAft>
                <a:spcPts val="0"/>
              </a:spcAft>
              <a:buSzPts val="1100"/>
              <a:buChar char="-"/>
            </a:pPr>
            <a:r>
              <a:rPr lang="en-GB"/>
              <a:t>Representation should be conditioned on context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3ea108f3c3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3ea108f3c3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828adc600a5ccb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828adc600a5ccb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But there has been a lot of process and activity in this area has sky rocketed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3ea108f3c3_2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3ea108f3c3_2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3"/>
        <p:cNvGrpSpPr/>
        <p:nvPr/>
      </p:nvGrpSpPr>
      <p:grpSpPr>
        <a:xfrm>
          <a:off x="0" y="0"/>
          <a:ext cx="0" cy="0"/>
          <a:chOff x="0" y="0"/>
          <a:chExt cx="0" cy="0"/>
        </a:xfrm>
      </p:grpSpPr>
      <p:sp>
        <p:nvSpPr>
          <p:cNvPr id="2914" name="Google Shape;2914;g1e27c45211e4e7ab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5" name="Google Shape;2915;g1e27c45211e4e7ab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solidFill>
                  <a:schemeClr val="dk1"/>
                </a:solidFill>
                <a:latin typeface="Proxima Nova"/>
                <a:ea typeface="Proxima Nova"/>
                <a:cs typeface="Proxima Nova"/>
                <a:sym typeface="Proxima Nova"/>
              </a:rPr>
              <a:t>- The new kid on the block!</a:t>
            </a:r>
            <a:endParaRPr sz="28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dbcb15f1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dbcb15f1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Connection with Winograd schemas</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dbcb15f1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dbcb15f1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175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dbcb15f1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dbcb15f1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399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5"/>
        <p:cNvGrpSpPr/>
        <p:nvPr/>
      </p:nvGrpSpPr>
      <p:grpSpPr>
        <a:xfrm>
          <a:off x="0" y="0"/>
          <a:ext cx="0" cy="0"/>
          <a:chOff x="0" y="0"/>
          <a:chExt cx="0" cy="0"/>
        </a:xfrm>
      </p:grpSpPr>
      <p:sp>
        <p:nvSpPr>
          <p:cNvPr id="3026" name="Google Shape;3026;g3b665d89a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7" name="Google Shape;3027;g3b665d89a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1e27c45211e4e7ab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1e27c45211e4e7ab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1e27c45211e4e7ab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1e27c45211e4e7ab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1e27c45211e4e7ab_1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1e27c45211e4e7ab_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3e85a8eae8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3e85a8eae8_2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4920c54da770f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4920c54da770f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169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8B6A2D6-6036-9A48-94D2-82C9F36AB563}" type="slidenum">
              <a:rPr lang="en-US" smtClean="0">
                <a:solidFill>
                  <a:prstClr val="black"/>
                </a:solidFill>
                <a:latin typeface="Calibri" panose="020F0502020204030204"/>
                <a:ea typeface=""/>
                <a:cs typeface=""/>
              </a:rPr>
              <a:pPr/>
              <a:t>73</a:t>
            </a:fld>
            <a:endParaRPr lang="en-US">
              <a:solidFill>
                <a:prstClr val="black"/>
              </a:solidFill>
              <a:latin typeface="Calibri" panose="020F0502020204030204"/>
              <a:ea typeface=""/>
              <a:cs typeface=""/>
            </a:endParaRPr>
          </a:p>
        </p:txBody>
      </p:sp>
    </p:spTree>
    <p:extLst>
      <p:ext uri="{BB962C8B-B14F-4D97-AF65-F5344CB8AC3E}">
        <p14:creationId xmlns:p14="http://schemas.microsoft.com/office/powerpoint/2010/main" val="1407839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1e27c45211e4e7ab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1e27c45211e4e7ab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463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1e27c45211e4e7ab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1e27c45211e4e7ab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e27c45211e4e7ab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e27c45211e4e7ab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1e27c45211e4e7ab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1e27c45211e4e7ab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8B6A2D6-6036-9A48-94D2-82C9F36AB563}" type="slidenum">
              <a:rPr lang="en-US" smtClean="0">
                <a:solidFill>
                  <a:prstClr val="black"/>
                </a:solidFill>
                <a:latin typeface="Calibri" panose="020F0502020204030204"/>
                <a:ea typeface=""/>
                <a:cs typeface=""/>
              </a:rPr>
              <a:pPr/>
              <a:t>79</a:t>
            </a:fld>
            <a:endParaRPr lang="en-US">
              <a:solidFill>
                <a:prstClr val="black"/>
              </a:solidFill>
              <a:latin typeface="Calibri" panose="020F0502020204030204"/>
              <a:ea typeface=""/>
              <a:cs typeface=""/>
            </a:endParaRPr>
          </a:p>
        </p:txBody>
      </p:sp>
    </p:spTree>
    <p:extLst>
      <p:ext uri="{BB962C8B-B14F-4D97-AF65-F5344CB8AC3E}">
        <p14:creationId xmlns:p14="http://schemas.microsoft.com/office/powerpoint/2010/main" val="2814832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1e27c45211e4e7ab_1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1e27c45211e4e7ab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3e869a79d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g3e869a79d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g3ea108f3c3_2_1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0" name="Google Shape;3480;g3ea108f3c3_2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3ea108f3c3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1" name="Google Shape;3571;g3ea108f3c3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e5360c33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e5360c3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2"/>
        <p:cNvGrpSpPr/>
        <p:nvPr/>
      </p:nvGrpSpPr>
      <p:grpSpPr>
        <a:xfrm>
          <a:off x="0" y="0"/>
          <a:ext cx="0" cy="0"/>
          <a:chOff x="0" y="0"/>
          <a:chExt cx="0" cy="0"/>
        </a:xfrm>
      </p:grpSpPr>
      <p:sp>
        <p:nvSpPr>
          <p:cNvPr id="3663" name="Google Shape;3663;g3ea108f3c3_2_2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4" name="Google Shape;3664;g3ea108f3c3_2_2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6238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2811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9030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75777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0453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5055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78173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371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360c3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360c3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1389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3666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6001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8687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0988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31232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e5360c33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e5360c3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5501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360c3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360c3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3528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360c3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360c3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745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3b665d89a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3b665d89a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accent3"/>
                </a:solidFill>
                <a:latin typeface="Proxima Nova"/>
                <a:ea typeface="Proxima Nova"/>
                <a:cs typeface="Proxima Nova"/>
                <a:sym typeface="Proxima Nova"/>
              </a:rPr>
              <a:t>Relies on rather complicated pipelines that include various linguistic pre-processing steps. Each is prone to errors which will propagate through the pipeline. </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Requires intensive feature engineering. Typical feature spaces are very high dimensional (several millions), mostly due to the large vocabularies we are dealing with.</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Simple ML models (e.g. logistic regression)</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r>
              <a:rPr lang="en-GB" sz="1000">
                <a:solidFill>
                  <a:schemeClr val="accent3"/>
                </a:solidFill>
                <a:latin typeface="Proxima Nova"/>
                <a:ea typeface="Proxima Nova"/>
                <a:cs typeface="Proxima Nova"/>
                <a:sym typeface="Proxima Nova"/>
              </a:rPr>
              <a:t>→ Problems: complicated -&gt; high entry barrier, error propagation, over-fitting</a:t>
            </a:r>
            <a:endParaRPr sz="1000"/>
          </a:p>
        </p:txBody>
      </p:sp>
    </p:spTree>
    <p:extLst>
      <p:ext uri="{BB962C8B-B14F-4D97-AF65-F5344CB8AC3E}">
        <p14:creationId xmlns:p14="http://schemas.microsoft.com/office/powerpoint/2010/main" val="197965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df0fc3fd7_2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df0fc3fd7_2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e5360c337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e5360c337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65161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360c3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360c3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90786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3"/>
        <p:cNvGrpSpPr/>
        <p:nvPr/>
      </p:nvGrpSpPr>
      <p:grpSpPr>
        <a:xfrm>
          <a:off x="0" y="0"/>
          <a:ext cx="0" cy="0"/>
          <a:chOff x="0" y="0"/>
          <a:chExt cx="0" cy="0"/>
        </a:xfrm>
      </p:grpSpPr>
      <p:sp>
        <p:nvSpPr>
          <p:cNvPr id="4204" name="Google Shape;4204;g3df7caa59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5" name="Google Shape;4205;g3df7caa59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40642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76c5b17524a8ba8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76c5b17524a8ba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829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76c5b17524a8ba8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6c5b17524a8ba8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05822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76c5b17524a8ba8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76c5b17524a8ba8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a:t>
            </a:r>
            <a:endParaRPr/>
          </a:p>
        </p:txBody>
      </p:sp>
    </p:spTree>
    <p:extLst>
      <p:ext uri="{BB962C8B-B14F-4D97-AF65-F5344CB8AC3E}">
        <p14:creationId xmlns:p14="http://schemas.microsoft.com/office/powerpoint/2010/main" val="8779496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828adc600a5ccb9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828adc600a5ccb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86362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decf3c6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decf3c6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rgbClr val="141412"/>
                </a:solidFill>
                <a:highlight>
                  <a:srgbClr val="FFFFFF"/>
                </a:highlight>
              </a:rPr>
              <a:t>Z. H. Huang, W. Xu, and K. Yu, </a:t>
            </a:r>
            <a:r>
              <a:rPr lang="en-GB" sz="1200" u="sng">
                <a:solidFill>
                  <a:srgbClr val="BC360A"/>
                </a:solidFill>
                <a:highlight>
                  <a:srgbClr val="FFFFFF"/>
                </a:highlight>
                <a:hlinkClick r:id="rId3"/>
              </a:rPr>
              <a:t>Bidirectional LSTM-CRF Models for Sequence Tagging</a:t>
            </a:r>
            <a:r>
              <a:rPr lang="en-GB" sz="1200">
                <a:solidFill>
                  <a:srgbClr val="141412"/>
                </a:solidFill>
                <a:highlight>
                  <a:srgbClr val="FFFFFF"/>
                </a:highlight>
              </a:rPr>
              <a:t>, arXiv:1508.01991, 2015. </a:t>
            </a:r>
            <a:r>
              <a:rPr lang="en-GB" sz="1200" b="1">
                <a:solidFill>
                  <a:srgbClr val="141412"/>
                </a:solidFill>
                <a:highlight>
                  <a:srgbClr val="FFFFFF"/>
                </a:highlight>
              </a:rPr>
              <a:t>Penn Treebank part-of-speech tagging state of the art accuracy: 97.55%.</a:t>
            </a:r>
            <a:endParaRPr/>
          </a:p>
        </p:txBody>
      </p:sp>
    </p:spTree>
    <p:extLst>
      <p:ext uri="{BB962C8B-B14F-4D97-AF65-F5344CB8AC3E}">
        <p14:creationId xmlns:p14="http://schemas.microsoft.com/office/powerpoint/2010/main" val="3762714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ea108f3c3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ea108f3c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83846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3ea108f3c3_5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3ea108f3c3_5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8294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da99cd32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da99cd3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df0fc3fd7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3df0fc3fd7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96905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df0fc3fd7_2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3df0fc3fd7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316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df0fc3fd7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df0fc3fd7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26649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ea108f3c3_5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ea108f3c3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45106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3ea108f3c3_5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3ea108f3c3_5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66126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3ea108f3c3_5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3ea108f3c3_5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7126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3ea108f3c3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3ea108f3c3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0533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3ea108f3c3_5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3ea108f3c3_5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12758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3ea108f3c3_6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3ea108f3c3_6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17362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3ea108f3c3_6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3ea108f3c3_6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6592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2"/>
            <a:ext cx="8042276" cy="1002717"/>
          </a:xfrm>
        </p:spPr>
        <p:txBody>
          <a:bodyPr/>
          <a:lstStyle/>
          <a:p>
            <a:r>
              <a:rPr lang="en-US"/>
              <a:t>Click to edit Master title style</a:t>
            </a:r>
            <a:endParaRPr/>
          </a:p>
        </p:txBody>
      </p:sp>
      <p:sp>
        <p:nvSpPr>
          <p:cNvPr id="3" name="Content Placeholder 2"/>
          <p:cNvSpPr>
            <a:spLocks noGrp="1"/>
          </p:cNvSpPr>
          <p:nvPr>
            <p:ph sz="half" idx="1"/>
          </p:nvPr>
        </p:nvSpPr>
        <p:spPr>
          <a:xfrm>
            <a:off x="549275" y="1200151"/>
            <a:ext cx="3840480" cy="3257550"/>
          </a:xfrm>
        </p:spPr>
        <p:txBody>
          <a:bodyPr>
            <a:normAutofit/>
          </a:bodyPr>
          <a:lstStyle>
            <a:lvl1pPr>
              <a:spcBef>
                <a:spcPts val="1200"/>
              </a:spcBef>
              <a:defRPr sz="150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51071" y="1200151"/>
            <a:ext cx="3840480" cy="3257550"/>
          </a:xfrm>
        </p:spPr>
        <p:txBody>
          <a:bodyPr>
            <a:normAutofit/>
          </a:bodyPr>
          <a:lstStyle>
            <a:lvl1pPr>
              <a:spcBef>
                <a:spcPts val="1200"/>
              </a:spcBef>
              <a:defRPr sz="150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solidFill>
                  <a:prstClr val="white"/>
                </a:solidFill>
              </a:rPr>
              <a:pPr/>
              <a:t>3/20/19</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7F5CE407-6216-4202-80E4-A30DC2F709B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32358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Bullet Subtitle">
    <p:bg>
      <p:bgPr>
        <a:solidFill>
          <a:schemeClr val="tx2"/>
        </a:solidFill>
        <a:effectLst/>
      </p:bgPr>
    </p:bg>
    <p:spTree>
      <p:nvGrpSpPr>
        <p:cNvPr id="1" name=""/>
        <p:cNvGrpSpPr/>
        <p:nvPr/>
      </p:nvGrpSpPr>
      <p:grpSpPr>
        <a:xfrm>
          <a:off x="0" y="0"/>
          <a:ext cx="0" cy="0"/>
          <a:chOff x="0" y="0"/>
          <a:chExt cx="0" cy="0"/>
        </a:xfrm>
      </p:grpSpPr>
      <p:sp>
        <p:nvSpPr>
          <p:cNvPr id="5" name="Text Placeholder 9"/>
          <p:cNvSpPr>
            <a:spLocks noGrp="1"/>
          </p:cNvSpPr>
          <p:nvPr>
            <p:ph type="body" sz="quarter" idx="12"/>
          </p:nvPr>
        </p:nvSpPr>
        <p:spPr>
          <a:xfrm>
            <a:off x="571500" y="1809750"/>
            <a:ext cx="8001000" cy="2286000"/>
          </a:xfrm>
          <a:prstGeom prst="rect">
            <a:avLst/>
          </a:prstGeom>
        </p:spPr>
        <p:txBody>
          <a:bodyPr vert="horz" lIns="0" tIns="0" rIns="0" bIns="0"/>
          <a:lstStyle>
            <a:lvl1pPr marL="160735" indent="-160735" algn="l">
              <a:lnSpc>
                <a:spcPct val="120000"/>
              </a:lnSpc>
              <a:buClr>
                <a:srgbClr val="385998"/>
              </a:buClr>
              <a:buSzPct val="100000"/>
              <a:buFont typeface="Arial"/>
              <a:buChar char="•"/>
              <a:defRPr sz="1969" baseline="0">
                <a:solidFill>
                  <a:schemeClr val="bg1"/>
                </a:solidFill>
                <a:latin typeface="FreightSansLFPro"/>
              </a:defRPr>
            </a:lvl1pPr>
            <a:lvl2pPr marL="257175" indent="-128588" algn="l">
              <a:lnSpc>
                <a:spcPct val="120000"/>
              </a:lnSpc>
              <a:buClr>
                <a:srgbClr val="385998"/>
              </a:buClr>
              <a:buFont typeface="Arial" panose="020B0604020202020204" pitchFamily="34" charset="0"/>
              <a:buChar char="•"/>
              <a:defRPr sz="1856">
                <a:solidFill>
                  <a:schemeClr val="bg1"/>
                </a:solidFill>
                <a:latin typeface="FreightSansLFPro"/>
              </a:defRPr>
            </a:lvl2pPr>
            <a:lvl3pPr marL="385763" indent="-128588" algn="l">
              <a:lnSpc>
                <a:spcPct val="120000"/>
              </a:lnSpc>
              <a:buClr>
                <a:srgbClr val="385998"/>
              </a:buClr>
              <a:buFont typeface="Arial" panose="020B0604020202020204" pitchFamily="34" charset="0"/>
              <a:buChar char="•"/>
              <a:defRPr sz="1688">
                <a:solidFill>
                  <a:schemeClr val="bg1"/>
                </a:solidFill>
                <a:latin typeface="FreightSansLFPro"/>
              </a:defRPr>
            </a:lvl3pPr>
            <a:lvl4pPr marL="514350" indent="-128588" algn="l">
              <a:lnSpc>
                <a:spcPct val="120000"/>
              </a:lnSpc>
              <a:buClr>
                <a:srgbClr val="385998"/>
              </a:buClr>
              <a:buFont typeface="Arial" panose="020B0604020202020204" pitchFamily="34" charset="0"/>
              <a:buChar char="•"/>
              <a:defRPr sz="1519">
                <a:solidFill>
                  <a:schemeClr val="bg1"/>
                </a:solidFill>
                <a:latin typeface="FreightSansLFPro"/>
              </a:defRPr>
            </a:lvl4pPr>
            <a:lvl5pPr marL="642938" indent="-128588" algn="l">
              <a:lnSpc>
                <a:spcPct val="120000"/>
              </a:lnSpc>
              <a:buClr>
                <a:srgbClr val="385998"/>
              </a:buClr>
              <a:buFont typeface="Arial" panose="020B0604020202020204" pitchFamily="34" charset="0"/>
              <a:buChar char="•"/>
              <a:defRPr sz="1350">
                <a:solidFill>
                  <a:schemeClr val="bg1"/>
                </a:solidFill>
                <a:latin typeface="FreightSansLFPro"/>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571500" y="390526"/>
            <a:ext cx="8001000" cy="689372"/>
          </a:xfrm>
          <a:prstGeom prst="rect">
            <a:avLst/>
          </a:prstGeom>
        </p:spPr>
        <p:txBody>
          <a:bodyPr vert="horz" lIns="0" tIns="0" rIns="0" bIns="0"/>
          <a:lstStyle>
            <a:lvl1pPr algn="l">
              <a:defRPr sz="2813" b="1" i="0">
                <a:solidFill>
                  <a:schemeClr val="accent1"/>
                </a:solidFill>
                <a:latin typeface="FreightSansLFPro SmBd"/>
                <a:cs typeface="FreightSansLFPro SmBd"/>
              </a:defRPr>
            </a:lvl1pPr>
          </a:lstStyle>
          <a:p>
            <a:r>
              <a:rPr lang="en-US"/>
              <a:t>Click to edit Master title style</a:t>
            </a:r>
            <a:endParaRPr lang="en-US" dirty="0"/>
          </a:p>
        </p:txBody>
      </p:sp>
      <p:sp>
        <p:nvSpPr>
          <p:cNvPr id="3" name="Text Placeholder 6"/>
          <p:cNvSpPr>
            <a:spLocks noGrp="1"/>
          </p:cNvSpPr>
          <p:nvPr>
            <p:ph type="body" sz="quarter" idx="10"/>
          </p:nvPr>
        </p:nvSpPr>
        <p:spPr>
          <a:xfrm>
            <a:off x="571500" y="1095375"/>
            <a:ext cx="8001000" cy="419100"/>
          </a:xfrm>
          <a:prstGeom prst="rect">
            <a:avLst/>
          </a:prstGeom>
        </p:spPr>
        <p:txBody>
          <a:bodyPr vert="horz" lIns="0" tIns="0" rIns="0" bIns="0"/>
          <a:lstStyle>
            <a:lvl1pPr algn="l" defTabSz="-292894">
              <a:tabLst/>
              <a:defRPr sz="1688" baseline="0">
                <a:solidFill>
                  <a:schemeClr val="accent6"/>
                </a:solidFill>
                <a:latin typeface="FreightSansLFPro Med"/>
              </a:defRPr>
            </a:lvl1pPr>
            <a:lvl2pPr algn="l">
              <a:defRPr sz="1688" baseline="0">
                <a:solidFill>
                  <a:srgbClr val="5890FF"/>
                </a:solidFill>
                <a:latin typeface="FreightSansLFPro Med"/>
              </a:defRPr>
            </a:lvl2pPr>
            <a:lvl3pPr algn="l">
              <a:defRPr sz="1688" baseline="0">
                <a:solidFill>
                  <a:srgbClr val="5890FF"/>
                </a:solidFill>
                <a:latin typeface="FreightSansLFPro Med"/>
              </a:defRPr>
            </a:lvl3pPr>
            <a:lvl4pPr algn="l">
              <a:defRPr sz="1688" baseline="0">
                <a:solidFill>
                  <a:srgbClr val="5890FF"/>
                </a:solidFill>
                <a:latin typeface="FreightSansLFPro Med"/>
              </a:defRPr>
            </a:lvl4pPr>
            <a:lvl5pPr algn="l">
              <a:defRPr sz="1688" baseline="0">
                <a:solidFill>
                  <a:srgbClr val="5890FF"/>
                </a:solidFill>
                <a:latin typeface="FreightSansLFPro Med"/>
              </a:defRPr>
            </a:lvl5pPr>
          </a:lstStyle>
          <a:p>
            <a:pPr lvl="0"/>
            <a:r>
              <a:rPr lang="en-US"/>
              <a:t>Click to edit Master text styles</a:t>
            </a:r>
          </a:p>
        </p:txBody>
      </p:sp>
    </p:spTree>
    <p:extLst>
      <p:ext uri="{BB962C8B-B14F-4D97-AF65-F5344CB8AC3E}">
        <p14:creationId xmlns:p14="http://schemas.microsoft.com/office/powerpoint/2010/main" val="24657584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FD485-E67D-5C49-B7B1-A012E1B4141B}" type="datetimeFigureOut">
              <a:rPr lang="en-US" smtClean="0">
                <a:solidFill>
                  <a:prstClr val="black">
                    <a:tint val="75000"/>
                  </a:prstClr>
                </a:solidFill>
              </a:rPr>
              <a:pPr/>
              <a:t>3/20/19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404EE8-4C17-194F-9ED2-FF58A6EC922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1396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6" r:id="rId6"/>
    <p:sldLayoutId id="2147483657" r:id="rId7"/>
    <p:sldLayoutId id="2147483658" r:id="rId8"/>
    <p:sldLayoutId id="2147483660" r:id="rId9"/>
    <p:sldLayoutId id="2147483661" r:id="rId10"/>
    <p:sldLayoutId id="2147483662"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image" Target="../media/image5.jpg"/></Relationships>
</file>

<file path=ppt/slides/_rels/slide10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5.xml"/><Relationship Id="rId1" Type="http://schemas.openxmlformats.org/officeDocument/2006/relationships/slideLayout" Target="../slideLayouts/slideLayout8.xml"/><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6.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jpg"/></Relationships>
</file>

<file path=ppt/slides/_rels/slide10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7.xml"/><Relationship Id="rId1" Type="http://schemas.openxmlformats.org/officeDocument/2006/relationships/slideLayout" Target="../slideLayouts/slideLayout8.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image" Target="../media/image5.jp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80.xml"/><Relationship Id="rId1" Type="http://schemas.openxmlformats.org/officeDocument/2006/relationships/slideLayout" Target="../slideLayouts/slideLayout8.xml"/><Relationship Id="rId4" Type="http://schemas.openxmlformats.org/officeDocument/2006/relationships/image" Target="../media/image5.jpg"/></Relationships>
</file>

<file path=ppt/slides/_rels/slide10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8.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jpg"/></Relationships>
</file>

<file path=ppt/slides/_rels/slide13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9.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jpg"/></Relationships>
</file>

<file path=ppt/slides/_rels/slide13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0.xml"/><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13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1.xml"/><Relationship Id="rId1" Type="http://schemas.openxmlformats.org/officeDocument/2006/relationships/slideLayout" Target="../slideLayouts/slideLayout8.xml"/><Relationship Id="rId4" Type="http://schemas.openxmlformats.org/officeDocument/2006/relationships/image" Target="../media/image86.png"/></Relationships>
</file>

<file path=ppt/slides/_rels/slide13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3.xml"/><Relationship Id="rId1" Type="http://schemas.openxmlformats.org/officeDocument/2006/relationships/slideLayout" Target="../slideLayouts/slideLayout8.xml"/><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17.xml"/><Relationship Id="rId1" Type="http://schemas.openxmlformats.org/officeDocument/2006/relationships/slideLayout" Target="../slideLayouts/slideLayout8.xml"/><Relationship Id="rId5" Type="http://schemas.openxmlformats.org/officeDocument/2006/relationships/image" Target="../media/image94.png"/><Relationship Id="rId4" Type="http://schemas.openxmlformats.org/officeDocument/2006/relationships/image" Target="../media/image93.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8.xml"/></Relationships>
</file>

<file path=ppt/slides/_rels/slide15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8.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8.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8.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133.xml"/><Relationship Id="rId1" Type="http://schemas.openxmlformats.org/officeDocument/2006/relationships/slideLayout" Target="../slideLayouts/slideLayout9.xml"/><Relationship Id="rId5" Type="http://schemas.openxmlformats.org/officeDocument/2006/relationships/image" Target="../media/image98.png"/><Relationship Id="rId4" Type="http://schemas.openxmlformats.org/officeDocument/2006/relationships/image" Target="../media/image97.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4.xml"/><Relationship Id="rId1" Type="http://schemas.openxmlformats.org/officeDocument/2006/relationships/slideLayout" Target="../slideLayouts/slideLayout8.xml"/></Relationships>
</file>

<file path=ppt/slides/_rels/slide16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5.xml"/><Relationship Id="rId1" Type="http://schemas.openxmlformats.org/officeDocument/2006/relationships/slideLayout" Target="../slideLayouts/slideLayout8.xml"/><Relationship Id="rId4" Type="http://schemas.openxmlformats.org/officeDocument/2006/relationships/image" Target="../media/image103.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jpg"/></Relationships>
</file>

<file path=ppt/slides/_rels/slide180.xml.rels><?xml version="1.0" encoding="UTF-8" standalone="yes"?>
<Relationships xmlns="http://schemas.openxmlformats.org/package/2006/relationships"><Relationship Id="rId3" Type="http://schemas.openxmlformats.org/officeDocument/2006/relationships/hyperlink" Target="https://www.microsoft.com/en-us/research/project/deep-reinforcement-learning-goal-oriented-dialogue/" TargetMode="External"/><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xml"/></Relationships>
</file>

<file path=ppt/slides/_rels/slide18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1.xml"/></Relationships>
</file>

<file path=ppt/slides/_rels/slide1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1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1.xml"/></Relationships>
</file>

<file path=ppt/slides/_rels/slide19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1.xml"/></Relationships>
</file>

<file path=ppt/slides/_rels/slide19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9.xml"/><Relationship Id="rId5" Type="http://schemas.openxmlformats.org/officeDocument/2006/relationships/image" Target="../media/image124.png"/><Relationship Id="rId4" Type="http://schemas.openxmlformats.org/officeDocument/2006/relationships/image" Target="../media/image123.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hyperlink" Target="mailto:angelafan@fb.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abordes@fb.com" TargetMode="External"/><Relationship Id="rId4" Type="http://schemas.openxmlformats.org/officeDocument/2006/relationships/hyperlink" Target="mailto:louismartin@fb.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200.xml.rels><?xml version="1.0" encoding="UTF-8" standalone="yes"?>
<Relationships xmlns="http://schemas.openxmlformats.org/package/2006/relationships"><Relationship Id="rId3" Type="http://schemas.openxmlformats.org/officeDocument/2006/relationships/hyperlink" Target="http://lrec-conf.org/proceedings/lrec2012/pdf/1072_Paper.pdf" TargetMode="External"/><Relationship Id="rId2" Type="http://schemas.openxmlformats.org/officeDocument/2006/relationships/notesSlide" Target="../notesSlides/notesSlide139.xml"/><Relationship Id="rId1" Type="http://schemas.openxmlformats.org/officeDocument/2006/relationships/slideLayout" Target="../slideLayouts/slideLayout8.xml"/><Relationship Id="rId5" Type="http://schemas.openxmlformats.org/officeDocument/2006/relationships/hyperlink" Target="https://www.independent.co.uk/infact/brexit-second-referendum-false-claims-eu-referendum-campaign-lies-fake-news-a8113381.html" TargetMode="External"/><Relationship Id="rId4" Type="http://schemas.openxmlformats.org/officeDocument/2006/relationships/hyperlink" Target="https://www.cs.utexas.edu/~mooney/cs388/slides/dist-sem-intro-NLP-class-UT.pdf" TargetMode="External"/></Relationships>
</file>

<file path=ppt/slides/_rels/slide201.xml.rels><?xml version="1.0" encoding="UTF-8" standalone="yes"?>
<Relationships xmlns="http://schemas.openxmlformats.org/package/2006/relationships"><Relationship Id="rId3" Type="http://schemas.openxmlformats.org/officeDocument/2006/relationships/hyperlink" Target="https://allenai.org/data/data-all.html" TargetMode="External"/><Relationship Id="rId2" Type="http://schemas.openxmlformats.org/officeDocument/2006/relationships/notesSlide" Target="../notesSlides/notesSlide140.xml"/><Relationship Id="rId1" Type="http://schemas.openxmlformats.org/officeDocument/2006/relationships/slideLayout" Target="../slideLayouts/slideLayout8.xml"/><Relationship Id="rId5" Type="http://schemas.openxmlformats.org/officeDocument/2006/relationships/hyperlink" Target="https://arxiv.org/abs/1707.03904" TargetMode="External"/><Relationship Id="rId4" Type="http://schemas.openxmlformats.org/officeDocument/2006/relationships/hyperlink" Target="https://arxiv.org/pdf/1704.05179.pdf" TargetMode="Externa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0.xml"/><Relationship Id="rId4" Type="http://schemas.openxmlformats.org/officeDocument/2006/relationships/image" Target="../media/image18.gif"/></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0.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hyperlink" Target="https://cs.nyu.edu/faculty/davise/papers/WinogradSchemas/WSCollection.html" TargetMode="Externa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paperswithcode.com/sota/question-answering-babi" TargetMode="External"/><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hyperlink" Target="https://stanford-qa.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8.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49.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41.xml"/><Relationship Id="rId16" Type="http://schemas.openxmlformats.org/officeDocument/2006/relationships/image" Target="../media/image48.png"/><Relationship Id="rId1" Type="http://schemas.openxmlformats.org/officeDocument/2006/relationships/slideLayout" Target="../slideLayouts/slideLayout8.xml"/><Relationship Id="rId6" Type="http://schemas.openxmlformats.org/officeDocument/2006/relationships/image" Target="../media/image52.png"/><Relationship Id="rId11" Type="http://schemas.openxmlformats.org/officeDocument/2006/relationships/image" Target="../media/image43.png"/><Relationship Id="rId5" Type="http://schemas.openxmlformats.org/officeDocument/2006/relationships/image" Target="../media/image5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50.png"/><Relationship Id="rId9" Type="http://schemas.openxmlformats.org/officeDocument/2006/relationships/image" Target="../media/image41.png"/><Relationship Id="rId1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notesSlide" Target="../notesSlides/notesSlide44.xml"/><Relationship Id="rId1" Type="http://schemas.openxmlformats.org/officeDocument/2006/relationships/slideLayout" Target="../slideLayouts/slideLayout8.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8.xml"/><Relationship Id="rId4" Type="http://schemas.openxmlformats.org/officeDocument/2006/relationships/image" Target="../media/image7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2.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8.xml"/><Relationship Id="rId4" Type="http://schemas.openxmlformats.org/officeDocument/2006/relationships/hyperlink" Target="http://jalammar.github.io/illustrated-bert"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hyperlink" Target="http://jalammar.github.io/illustrated-ber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9.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1.xml"/><Relationship Id="rId1" Type="http://schemas.openxmlformats.org/officeDocument/2006/relationships/slideLayout" Target="../slideLayouts/slideLayout8.xml"/><Relationship Id="rId4" Type="http://schemas.openxmlformats.org/officeDocument/2006/relationships/hyperlink" Target="http://jalammar.github.io/illustrated-bert" TargetMode="Externa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73.xml"/><Relationship Id="rId1" Type="http://schemas.openxmlformats.org/officeDocument/2006/relationships/slideLayout" Target="../slideLayouts/slideLayout8.xml"/><Relationship Id="rId4" Type="http://schemas.openxmlformats.org/officeDocument/2006/relationships/image" Target="../media/image79.png"/></Relationships>
</file>

<file path=ppt/slides/_rels/slide9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4.xml"/><Relationship Id="rId1" Type="http://schemas.openxmlformats.org/officeDocument/2006/relationships/slideLayout" Target="../slideLayouts/slideLayout8.xm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581B26-E295-2B49-8067-89AC88424F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
        <p:nvSpPr>
          <p:cNvPr id="2" name="Title 1">
            <a:extLst>
              <a:ext uri="{FF2B5EF4-FFF2-40B4-BE49-F238E27FC236}">
                <a16:creationId xmlns:a16="http://schemas.microsoft.com/office/drawing/2014/main" id="{C847D663-DAFA-164D-BEB4-23C95A3EA9FE}"/>
              </a:ext>
            </a:extLst>
          </p:cNvPr>
          <p:cNvSpPr>
            <a:spLocks noGrp="1"/>
          </p:cNvSpPr>
          <p:nvPr>
            <p:ph type="title" idx="4294967295"/>
          </p:nvPr>
        </p:nvSpPr>
        <p:spPr>
          <a:xfrm>
            <a:off x="334297" y="1341848"/>
            <a:ext cx="8520113" cy="573087"/>
          </a:xfrm>
        </p:spPr>
        <p:txBody>
          <a:bodyPr/>
          <a:lstStyle/>
          <a:p>
            <a:pPr algn="ctr"/>
            <a:r>
              <a:rPr lang="en-US" dirty="0">
                <a:solidFill>
                  <a:srgbClr val="0070C0"/>
                </a:solidFill>
              </a:rPr>
              <a:t>Machine Reading, Question Answering &amp; Dialog</a:t>
            </a:r>
            <a:br>
              <a:rPr lang="en-US" dirty="0">
                <a:solidFill>
                  <a:srgbClr val="0070C0"/>
                </a:solidFill>
              </a:rPr>
            </a:br>
            <a:r>
              <a:rPr lang="en-US" sz="2400" dirty="0">
                <a:solidFill>
                  <a:schemeClr val="bg1">
                    <a:lumMod val="50000"/>
                  </a:schemeClr>
                </a:solidFill>
              </a:rPr>
              <a:t>AMMI – Deep NLP – Part III</a:t>
            </a:r>
          </a:p>
        </p:txBody>
      </p:sp>
      <p:sp>
        <p:nvSpPr>
          <p:cNvPr id="3" name="TextBox 2">
            <a:extLst>
              <a:ext uri="{FF2B5EF4-FFF2-40B4-BE49-F238E27FC236}">
                <a16:creationId xmlns:a16="http://schemas.microsoft.com/office/drawing/2014/main" id="{D698A87F-39B2-304E-A8F5-05E37F34AD0A}"/>
              </a:ext>
            </a:extLst>
          </p:cNvPr>
          <p:cNvSpPr txBox="1"/>
          <p:nvPr/>
        </p:nvSpPr>
        <p:spPr>
          <a:xfrm>
            <a:off x="1974056" y="2846224"/>
            <a:ext cx="5240593" cy="1200329"/>
          </a:xfrm>
          <a:prstGeom prst="rect">
            <a:avLst/>
          </a:prstGeom>
          <a:noFill/>
        </p:spPr>
        <p:txBody>
          <a:bodyPr wrap="square" rtlCol="0">
            <a:spAutoFit/>
          </a:bodyPr>
          <a:lstStyle/>
          <a:p>
            <a:pPr algn="ctr"/>
            <a:r>
              <a:rPr lang="en-US" sz="1600" dirty="0"/>
              <a:t>Angela Fan, Louis Martin, </a:t>
            </a:r>
            <a:r>
              <a:rPr lang="en-US" sz="1600" dirty="0">
                <a:solidFill>
                  <a:srgbClr val="0070C0"/>
                </a:solidFill>
              </a:rPr>
              <a:t>Antoine Bordes</a:t>
            </a:r>
          </a:p>
          <a:p>
            <a:pPr algn="ctr"/>
            <a:br>
              <a:rPr lang="en-US" dirty="0"/>
            </a:br>
            <a:r>
              <a:rPr lang="en-US" dirty="0"/>
              <a:t>Facebook AI Research (Paris)</a:t>
            </a:r>
          </a:p>
          <a:p>
            <a:pPr algn="ctr"/>
            <a:endParaRPr lang="en-US" dirty="0"/>
          </a:p>
          <a:p>
            <a:pPr algn="ctr"/>
            <a:r>
              <a:rPr lang="en-US" dirty="0"/>
              <a:t>March 18-22, 2019</a:t>
            </a:r>
          </a:p>
        </p:txBody>
      </p:sp>
    </p:spTree>
    <p:extLst>
      <p:ext uri="{BB962C8B-B14F-4D97-AF65-F5344CB8AC3E}">
        <p14:creationId xmlns:p14="http://schemas.microsoft.com/office/powerpoint/2010/main" val="296182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40" name="Google Shape;240;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227" name="Google Shape;227;p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 2: The Knowledge Acquisition Bottleneck</a:t>
            </a:r>
            <a:endParaRPr/>
          </a:p>
        </p:txBody>
      </p:sp>
      <p:sp>
        <p:nvSpPr>
          <p:cNvPr id="228" name="Google Shape;228;p25"/>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29" name="Google Shape;229;p25"/>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30" name="Google Shape;230;p25"/>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31" name="Google Shape;231;p25" descr="Image result for meaning representation"/>
          <p:cNvPicPr preferRelativeResize="0"/>
          <p:nvPr/>
        </p:nvPicPr>
        <p:blipFill>
          <a:blip r:embed="rId3">
            <a:alphaModFix/>
          </a:blip>
          <a:stretch>
            <a:fillRect/>
          </a:stretch>
        </p:blipFill>
        <p:spPr>
          <a:xfrm>
            <a:off x="3910900" y="2009505"/>
            <a:ext cx="1169100" cy="1595795"/>
          </a:xfrm>
          <a:prstGeom prst="rect">
            <a:avLst/>
          </a:prstGeom>
          <a:noFill/>
          <a:ln>
            <a:noFill/>
          </a:ln>
        </p:spPr>
      </p:pic>
      <p:pic>
        <p:nvPicPr>
          <p:cNvPr id="232" name="Google Shape;232;p25"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33" name="Google Shape;233;p25"/>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34" name="Google Shape;234;p25"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35" name="Google Shape;235;p25"/>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pic>
        <p:nvPicPr>
          <p:cNvPr id="236" name="Google Shape;236;p25" descr="Image result for bottleneck"/>
          <p:cNvPicPr preferRelativeResize="0"/>
          <p:nvPr/>
        </p:nvPicPr>
        <p:blipFill>
          <a:blip r:embed="rId6">
            <a:alphaModFix/>
          </a:blip>
          <a:stretch>
            <a:fillRect/>
          </a:stretch>
        </p:blipFill>
        <p:spPr>
          <a:xfrm>
            <a:off x="458425" y="2003255"/>
            <a:ext cx="2807525" cy="1684520"/>
          </a:xfrm>
          <a:prstGeom prst="rect">
            <a:avLst/>
          </a:prstGeom>
          <a:noFill/>
          <a:ln>
            <a:noFill/>
          </a:ln>
        </p:spPr>
      </p:pic>
      <p:sp>
        <p:nvSpPr>
          <p:cNvPr id="237" name="Google Shape;237;p25"/>
          <p:cNvSpPr txBox="1"/>
          <p:nvPr/>
        </p:nvSpPr>
        <p:spPr>
          <a:xfrm>
            <a:off x="13226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[Knowledge]</a:t>
            </a:r>
            <a:endParaRPr sz="1000"/>
          </a:p>
        </p:txBody>
      </p:sp>
      <p:sp>
        <p:nvSpPr>
          <p:cNvPr id="238" name="Google Shape;238;p25"/>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a:solidFill>
                  <a:schemeClr val="bg1">
                    <a:lumMod val="50000"/>
                  </a:schemeClr>
                </a:solidFill>
              </a:rPr>
              <a:t>“The problem of knowledge acquisition is the critical bottleneck problem in artificial intelligence.” </a:t>
            </a:r>
            <a:br>
              <a:rPr lang="en-GB" sz="1500" dirty="0">
                <a:solidFill>
                  <a:schemeClr val="bg1">
                    <a:lumMod val="50000"/>
                  </a:schemeClr>
                </a:solidFill>
              </a:rPr>
            </a:br>
            <a:r>
              <a:rPr lang="en-GB" sz="1500" dirty="0">
                <a:solidFill>
                  <a:schemeClr val="bg1">
                    <a:lumMod val="50000"/>
                  </a:schemeClr>
                </a:solidFill>
              </a:rPr>
              <a:t>E. A. Feigenbaum 1984</a:t>
            </a:r>
            <a:endParaRPr sz="1500" dirty="0">
              <a:solidFill>
                <a:schemeClr val="bg1">
                  <a:lumMod val="50000"/>
                </a:schemeClr>
              </a:solidFill>
            </a:endParaRPr>
          </a:p>
        </p:txBody>
      </p:sp>
      <p:sp>
        <p:nvSpPr>
          <p:cNvPr id="239" name="Google Shape;239;p25"/>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100</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Fine-tuning for Machine Reading</a:t>
            </a:r>
          </a:p>
        </p:txBody>
      </p:sp>
      <p:sp>
        <p:nvSpPr>
          <p:cNvPr id="3" name="TextBox 2">
            <a:extLst>
              <a:ext uri="{FF2B5EF4-FFF2-40B4-BE49-F238E27FC236}">
                <a16:creationId xmlns:a16="http://schemas.microsoft.com/office/drawing/2014/main" id="{73C9A59C-DABD-0944-B72F-C7E5DBAAC28B}"/>
              </a:ext>
            </a:extLst>
          </p:cNvPr>
          <p:cNvSpPr txBox="1"/>
          <p:nvPr/>
        </p:nvSpPr>
        <p:spPr>
          <a:xfrm>
            <a:off x="5347855" y="4751480"/>
            <a:ext cx="3124603" cy="246221"/>
          </a:xfrm>
          <a:prstGeom prst="rect">
            <a:avLst/>
          </a:prstGeom>
          <a:noFill/>
        </p:spPr>
        <p:txBody>
          <a:bodyPr wrap="square" rtlCol="0">
            <a:spAutoFit/>
          </a:bodyPr>
          <a:lstStyle/>
          <a:p>
            <a:pPr algn="ctr" defTabSz="309563" hangingPunct="0">
              <a:buClrTx/>
            </a:pPr>
            <a:r>
              <a:rPr lang="en-US" sz="1000" dirty="0">
                <a:solidFill>
                  <a:schemeClr val="bg1">
                    <a:lumMod val="50000"/>
                  </a:schemeClr>
                </a:solidFill>
                <a:latin typeface="+mn-lt"/>
                <a:sym typeface="FreightSansLFPro"/>
              </a:rPr>
              <a:t>Figures from Devlin et al. 18'</a:t>
            </a:r>
          </a:p>
        </p:txBody>
      </p:sp>
      <p:pic>
        <p:nvPicPr>
          <p:cNvPr id="7" name="Screen Shot 2019-02-15 at 11.43.42 AM.png" descr="Screen Shot 2019-02-15 at 11.43.42 AM.png">
            <a:extLst>
              <a:ext uri="{FF2B5EF4-FFF2-40B4-BE49-F238E27FC236}">
                <a16:creationId xmlns:a16="http://schemas.microsoft.com/office/drawing/2014/main" id="{2CA0C88D-1473-7C4A-9576-137321B9C46A}"/>
              </a:ext>
            </a:extLst>
          </p:cNvPr>
          <p:cNvPicPr>
            <a:picLocks noChangeAspect="1"/>
          </p:cNvPicPr>
          <p:nvPr/>
        </p:nvPicPr>
        <p:blipFill rotWithShape="1">
          <a:blip r:embed="rId3">
            <a:extLst/>
          </a:blip>
          <a:srcRect l="1" r="52506" b="1642"/>
          <a:stretch/>
        </p:blipFill>
        <p:spPr>
          <a:xfrm>
            <a:off x="615821" y="1168189"/>
            <a:ext cx="3069659" cy="3165874"/>
          </a:xfrm>
          <a:prstGeom prst="rect">
            <a:avLst/>
          </a:prstGeom>
          <a:ln w="12700">
            <a:miter lim="400000"/>
          </a:ln>
        </p:spPr>
      </p:pic>
      <p:pic>
        <p:nvPicPr>
          <p:cNvPr id="8" name="Picture 7">
            <a:extLst>
              <a:ext uri="{FF2B5EF4-FFF2-40B4-BE49-F238E27FC236}">
                <a16:creationId xmlns:a16="http://schemas.microsoft.com/office/drawing/2014/main" id="{7264B062-D66A-4A4D-A676-FF68DBA13381}"/>
              </a:ext>
            </a:extLst>
          </p:cNvPr>
          <p:cNvPicPr>
            <a:picLocks noChangeAspect="1"/>
          </p:cNvPicPr>
          <p:nvPr/>
        </p:nvPicPr>
        <p:blipFill>
          <a:blip r:embed="rId4"/>
          <a:stretch>
            <a:fillRect/>
          </a:stretch>
        </p:blipFill>
        <p:spPr>
          <a:xfrm>
            <a:off x="5114409" y="1168189"/>
            <a:ext cx="3255242" cy="3344427"/>
          </a:xfrm>
          <a:prstGeom prst="rect">
            <a:avLst/>
          </a:prstGeom>
        </p:spPr>
      </p:pic>
      <p:sp>
        <p:nvSpPr>
          <p:cNvPr id="9" name="Rectangle 8">
            <a:extLst>
              <a:ext uri="{FF2B5EF4-FFF2-40B4-BE49-F238E27FC236}">
                <a16:creationId xmlns:a16="http://schemas.microsoft.com/office/drawing/2014/main" id="{B7BC5787-C51D-A34A-939E-F8158345B939}"/>
              </a:ext>
            </a:extLst>
          </p:cNvPr>
          <p:cNvSpPr/>
          <p:nvPr/>
        </p:nvSpPr>
        <p:spPr>
          <a:xfrm>
            <a:off x="5139433" y="3352115"/>
            <a:ext cx="3210339" cy="1023730"/>
          </a:xfrm>
          <a:prstGeom prst="rect">
            <a:avLst/>
          </a:prstGeom>
          <a:noFill/>
          <a:ln w="25400" cap="flat">
            <a:solidFill>
              <a:srgbClr val="FF0000"/>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FreightSansLFPro"/>
              <a:ea typeface="FreightSansLFPro"/>
              <a:cs typeface="FreightSansLFPro"/>
              <a:sym typeface="FreightSansLFPro"/>
            </a:endParaRPr>
          </a:p>
        </p:txBody>
      </p:sp>
    </p:spTree>
    <p:extLst>
      <p:ext uri="{BB962C8B-B14F-4D97-AF65-F5344CB8AC3E}">
        <p14:creationId xmlns:p14="http://schemas.microsoft.com/office/powerpoint/2010/main" val="249822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Open Domain Question Answering</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101</a:t>
            </a:fld>
            <a:endParaRPr lang="en-GB"/>
          </a:p>
        </p:txBody>
      </p:sp>
      <p:sp>
        <p:nvSpPr>
          <p:cNvPr id="4" name="TextBox 3">
            <a:extLst>
              <a:ext uri="{FF2B5EF4-FFF2-40B4-BE49-F238E27FC236}">
                <a16:creationId xmlns:a16="http://schemas.microsoft.com/office/drawing/2014/main" id="{979EAD92-47BF-0646-8738-2B248B553EFA}"/>
              </a:ext>
            </a:extLst>
          </p:cNvPr>
          <p:cNvSpPr txBox="1"/>
          <p:nvPr/>
        </p:nvSpPr>
        <p:spPr>
          <a:xfrm rot="21190534">
            <a:off x="1331843" y="3634330"/>
            <a:ext cx="5983356"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dirty="0"/>
              <a:t>Is Machine Reading actually useful?</a:t>
            </a:r>
          </a:p>
        </p:txBody>
      </p:sp>
    </p:spTree>
    <p:extLst>
      <p:ext uri="{BB962C8B-B14F-4D97-AF65-F5344CB8AC3E}">
        <p14:creationId xmlns:p14="http://schemas.microsoft.com/office/powerpoint/2010/main" val="110154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4" descr="growth in scientific publishing on PubMed"/>
          <p:cNvPicPr preferRelativeResize="0"/>
          <p:nvPr/>
        </p:nvPicPr>
        <p:blipFill>
          <a:blip r:embed="rId3">
            <a:alphaModFix/>
          </a:blip>
          <a:stretch>
            <a:fillRect/>
          </a:stretch>
        </p:blipFill>
        <p:spPr>
          <a:xfrm>
            <a:off x="558125" y="1507663"/>
            <a:ext cx="4822876" cy="2953366"/>
          </a:xfrm>
          <a:prstGeom prst="rect">
            <a:avLst/>
          </a:prstGeom>
          <a:noFill/>
          <a:ln>
            <a:noFill/>
          </a:ln>
        </p:spPr>
      </p:pic>
      <p:sp>
        <p:nvSpPr>
          <p:cNvPr id="222" name="Google Shape;222;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102</a:t>
            </a:fld>
            <a:endParaRPr/>
          </a:p>
        </p:txBody>
      </p:sp>
      <p:sp>
        <p:nvSpPr>
          <p:cNvPr id="215" name="Google Shape;215;p2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Motivation 1: Information Overload</a:t>
            </a:r>
            <a:endParaRPr dirty="0"/>
          </a:p>
        </p:txBody>
      </p:sp>
      <p:sp>
        <p:nvSpPr>
          <p:cNvPr id="216" name="Google Shape;216;p2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17" name="Google Shape;217;p24"/>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18" name="Google Shape;218;p24"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19" name="Google Shape;219;p24"/>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20" name="Google Shape;220;p24"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21" name="Google Shape;221;p24"/>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Tree>
    <p:extLst>
      <p:ext uri="{BB962C8B-B14F-4D97-AF65-F5344CB8AC3E}">
        <p14:creationId xmlns:p14="http://schemas.microsoft.com/office/powerpoint/2010/main" val="15235878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40" name="Google Shape;240;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103</a:t>
            </a:fld>
            <a:endParaRPr/>
          </a:p>
        </p:txBody>
      </p:sp>
      <p:sp>
        <p:nvSpPr>
          <p:cNvPr id="227" name="Google Shape;227;p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 2: The Knowledge Acquisition Bottleneck</a:t>
            </a:r>
            <a:endParaRPr/>
          </a:p>
        </p:txBody>
      </p:sp>
      <p:sp>
        <p:nvSpPr>
          <p:cNvPr id="228" name="Google Shape;228;p25"/>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29" name="Google Shape;229;p25"/>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30" name="Google Shape;230;p25"/>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31" name="Google Shape;231;p25" descr="Image result for meaning representation"/>
          <p:cNvPicPr preferRelativeResize="0"/>
          <p:nvPr/>
        </p:nvPicPr>
        <p:blipFill>
          <a:blip r:embed="rId3">
            <a:alphaModFix/>
          </a:blip>
          <a:stretch>
            <a:fillRect/>
          </a:stretch>
        </p:blipFill>
        <p:spPr>
          <a:xfrm>
            <a:off x="3910900" y="2009505"/>
            <a:ext cx="1169100" cy="1595795"/>
          </a:xfrm>
          <a:prstGeom prst="rect">
            <a:avLst/>
          </a:prstGeom>
          <a:noFill/>
          <a:ln>
            <a:noFill/>
          </a:ln>
        </p:spPr>
      </p:pic>
      <p:pic>
        <p:nvPicPr>
          <p:cNvPr id="232" name="Google Shape;232;p25"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33" name="Google Shape;233;p25"/>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34" name="Google Shape;234;p25"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35" name="Google Shape;235;p25"/>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pic>
        <p:nvPicPr>
          <p:cNvPr id="236" name="Google Shape;236;p25" descr="Image result for bottleneck"/>
          <p:cNvPicPr preferRelativeResize="0"/>
          <p:nvPr/>
        </p:nvPicPr>
        <p:blipFill>
          <a:blip r:embed="rId6">
            <a:alphaModFix/>
          </a:blip>
          <a:stretch>
            <a:fillRect/>
          </a:stretch>
        </p:blipFill>
        <p:spPr>
          <a:xfrm>
            <a:off x="458425" y="2003255"/>
            <a:ext cx="2807525" cy="1684520"/>
          </a:xfrm>
          <a:prstGeom prst="rect">
            <a:avLst/>
          </a:prstGeom>
          <a:noFill/>
          <a:ln>
            <a:noFill/>
          </a:ln>
        </p:spPr>
      </p:pic>
      <p:sp>
        <p:nvSpPr>
          <p:cNvPr id="237" name="Google Shape;237;p25"/>
          <p:cNvSpPr txBox="1"/>
          <p:nvPr/>
        </p:nvSpPr>
        <p:spPr>
          <a:xfrm>
            <a:off x="13226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[Knowledge]</a:t>
            </a:r>
            <a:endParaRPr sz="1000"/>
          </a:p>
        </p:txBody>
      </p:sp>
      <p:sp>
        <p:nvSpPr>
          <p:cNvPr id="238" name="Google Shape;238;p25"/>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a:solidFill>
                  <a:schemeClr val="bg1">
                    <a:lumMod val="50000"/>
                  </a:schemeClr>
                </a:solidFill>
              </a:rPr>
              <a:t>“The problem of knowledge acquisition is the critical bottleneck problem in artificial intelligence.” </a:t>
            </a:r>
            <a:br>
              <a:rPr lang="en-GB" sz="1500" dirty="0">
                <a:solidFill>
                  <a:schemeClr val="bg1">
                    <a:lumMod val="50000"/>
                  </a:schemeClr>
                </a:solidFill>
              </a:rPr>
            </a:br>
            <a:r>
              <a:rPr lang="en-GB" sz="1500" dirty="0">
                <a:solidFill>
                  <a:schemeClr val="bg1">
                    <a:lumMod val="50000"/>
                  </a:schemeClr>
                </a:solidFill>
              </a:rPr>
              <a:t>E. A. Feigenbaum 1984</a:t>
            </a:r>
            <a:endParaRPr sz="1500" dirty="0">
              <a:solidFill>
                <a:schemeClr val="bg1">
                  <a:lumMod val="50000"/>
                </a:schemeClr>
              </a:solidFill>
            </a:endParaRPr>
          </a:p>
        </p:txBody>
      </p:sp>
      <p:sp>
        <p:nvSpPr>
          <p:cNvPr id="239" name="Google Shape;239;p25"/>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Tree>
    <p:extLst>
      <p:ext uri="{BB962C8B-B14F-4D97-AF65-F5344CB8AC3E}">
        <p14:creationId xmlns:p14="http://schemas.microsoft.com/office/powerpoint/2010/main" val="147265401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40" name="Google Shape;240;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104</a:t>
            </a:fld>
            <a:endParaRPr/>
          </a:p>
        </p:txBody>
      </p:sp>
      <p:sp>
        <p:nvSpPr>
          <p:cNvPr id="227" name="Google Shape;227;p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Open domain Question Answering</a:t>
            </a:r>
            <a:endParaRPr dirty="0"/>
          </a:p>
        </p:txBody>
      </p:sp>
      <p:sp>
        <p:nvSpPr>
          <p:cNvPr id="16" name="Google Shape;3368;p127">
            <a:extLst>
              <a:ext uri="{FF2B5EF4-FFF2-40B4-BE49-F238E27FC236}">
                <a16:creationId xmlns:a16="http://schemas.microsoft.com/office/drawing/2014/main" id="{1EBA54BF-E6C9-CC46-8FB2-3F81876DC557}"/>
              </a:ext>
            </a:extLst>
          </p:cNvPr>
          <p:cNvSpPr txBox="1">
            <a:spLocks/>
          </p:cNvSpPr>
          <p:nvPr/>
        </p:nvSpPr>
        <p:spPr>
          <a:xfrm>
            <a:off x="324091" y="144371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solidFill>
                  <a:srgbClr val="0070C0"/>
                </a:solidFill>
              </a:rPr>
              <a:t>Open domain QA: answer any question using very large knowledge sources</a:t>
            </a:r>
          </a:p>
          <a:p>
            <a:r>
              <a:rPr lang="en-GB" dirty="0"/>
              <a:t>Goes beyond Machines Reading that expects a paragraph to be given</a:t>
            </a:r>
          </a:p>
          <a:p>
            <a:endParaRPr lang="en-GB" dirty="0"/>
          </a:p>
          <a:p>
            <a:r>
              <a:rPr lang="en-GB" dirty="0"/>
              <a:t>Open domain = question on any topic not a restricted subset</a:t>
            </a:r>
          </a:p>
          <a:p>
            <a:endParaRPr lang="en-GB" dirty="0"/>
          </a:p>
          <a:p>
            <a:r>
              <a:rPr lang="en-GB" dirty="0"/>
              <a:t>In the following</a:t>
            </a:r>
          </a:p>
          <a:p>
            <a:pPr>
              <a:buFont typeface="+mj-lt"/>
              <a:buAutoNum type="arabicPeriod"/>
            </a:pPr>
            <a:r>
              <a:rPr lang="en-GB" dirty="0">
                <a:solidFill>
                  <a:srgbClr val="0070C0"/>
                </a:solidFill>
              </a:rPr>
              <a:t>Traditional approaches using Knowledge Bases</a:t>
            </a:r>
          </a:p>
          <a:p>
            <a:pPr>
              <a:buFont typeface="+mj-lt"/>
              <a:buAutoNum type="arabicPeriod"/>
            </a:pPr>
            <a:r>
              <a:rPr lang="en-GB" dirty="0">
                <a:solidFill>
                  <a:srgbClr val="0070C0"/>
                </a:solidFill>
              </a:rPr>
              <a:t>New approaches based on end-to-end Machine Reading</a:t>
            </a:r>
          </a:p>
          <a:p>
            <a:endParaRPr lang="en-GB" dirty="0"/>
          </a:p>
          <a:p>
            <a:endParaRPr lang="en-GB" dirty="0"/>
          </a:p>
          <a:p>
            <a:pPr marL="0" indent="0">
              <a:spcBef>
                <a:spcPts val="1600"/>
              </a:spcBef>
              <a:spcAft>
                <a:spcPts val="1600"/>
              </a:spcAft>
              <a:buFont typeface="Proxima Nova"/>
              <a:buNone/>
            </a:pPr>
            <a:endParaRPr lang="en-GB" dirty="0"/>
          </a:p>
        </p:txBody>
      </p:sp>
    </p:spTree>
    <p:extLst>
      <p:ext uri="{BB962C8B-B14F-4D97-AF65-F5344CB8AC3E}">
        <p14:creationId xmlns:p14="http://schemas.microsoft.com/office/powerpoint/2010/main" val="364499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66"/>
          <p:cNvSpPr/>
          <p:nvPr/>
        </p:nvSpPr>
        <p:spPr>
          <a:xfrm>
            <a:off x="1714500" y="2313125"/>
            <a:ext cx="2775900" cy="12198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1714500" y="3592992"/>
            <a:ext cx="2775900" cy="12198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1714500" y="1017725"/>
            <a:ext cx="2775900" cy="1244100"/>
          </a:xfrm>
          <a:prstGeom prst="roundRect">
            <a:avLst>
              <a:gd name="adj" fmla="val 16667"/>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105</a:t>
            </a:fld>
            <a:endParaRPr/>
          </a:p>
        </p:txBody>
      </p:sp>
      <p:sp>
        <p:nvSpPr>
          <p:cNvPr id="1519" name="Google Shape;1519;p6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“Traditional” NLP for open domain QA</a:t>
            </a:r>
            <a:endParaRPr dirty="0"/>
          </a:p>
        </p:txBody>
      </p:sp>
      <p:sp>
        <p:nvSpPr>
          <p:cNvPr id="1520" name="Google Shape;1520;p66"/>
          <p:cNvSpPr/>
          <p:nvPr/>
        </p:nvSpPr>
        <p:spPr>
          <a:xfrm>
            <a:off x="1900875" y="243486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POS Tagging</a:t>
            </a:r>
            <a:endParaRPr>
              <a:latin typeface="Proxima Nova"/>
              <a:ea typeface="Proxima Nova"/>
              <a:cs typeface="Proxima Nova"/>
              <a:sym typeface="Proxima Nova"/>
            </a:endParaRPr>
          </a:p>
        </p:txBody>
      </p:sp>
      <p:sp>
        <p:nvSpPr>
          <p:cNvPr id="1521" name="Google Shape;1521;p66"/>
          <p:cNvSpPr/>
          <p:nvPr/>
        </p:nvSpPr>
        <p:spPr>
          <a:xfrm>
            <a:off x="1900725" y="3005203"/>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Syntactic Parsing</a:t>
            </a:r>
            <a:endParaRPr>
              <a:latin typeface="Proxima Nova"/>
              <a:ea typeface="Proxima Nova"/>
              <a:cs typeface="Proxima Nova"/>
              <a:sym typeface="Proxima Nova"/>
            </a:endParaRPr>
          </a:p>
        </p:txBody>
      </p:sp>
      <p:sp>
        <p:nvSpPr>
          <p:cNvPr id="1522" name="Google Shape;1522;p66"/>
          <p:cNvSpPr/>
          <p:nvPr/>
        </p:nvSpPr>
        <p:spPr>
          <a:xfrm>
            <a:off x="1900725" y="371532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NER Tagging</a:t>
            </a:r>
            <a:endParaRPr>
              <a:latin typeface="Proxima Nova"/>
              <a:ea typeface="Proxima Nova"/>
              <a:cs typeface="Proxima Nova"/>
              <a:sym typeface="Proxima Nova"/>
            </a:endParaRPr>
          </a:p>
        </p:txBody>
      </p:sp>
      <p:sp>
        <p:nvSpPr>
          <p:cNvPr id="1523" name="Google Shape;1523;p66"/>
          <p:cNvSpPr/>
          <p:nvPr/>
        </p:nvSpPr>
        <p:spPr>
          <a:xfrm>
            <a:off x="1900725" y="430638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Relation Extraction</a:t>
            </a:r>
            <a:endParaRPr>
              <a:latin typeface="Proxima Nova"/>
              <a:ea typeface="Proxima Nova"/>
              <a:cs typeface="Proxima Nova"/>
              <a:sym typeface="Proxima Nova"/>
            </a:endParaRPr>
          </a:p>
        </p:txBody>
      </p:sp>
      <p:sp>
        <p:nvSpPr>
          <p:cNvPr id="1524" name="Google Shape;1524;p66"/>
          <p:cNvSpPr/>
          <p:nvPr/>
        </p:nvSpPr>
        <p:spPr>
          <a:xfrm>
            <a:off x="1900875" y="1144539"/>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Tokenization</a:t>
            </a:r>
            <a:endParaRPr>
              <a:latin typeface="Proxima Nova"/>
              <a:ea typeface="Proxima Nova"/>
              <a:cs typeface="Proxima Nova"/>
              <a:sym typeface="Proxima Nova"/>
            </a:endParaRPr>
          </a:p>
        </p:txBody>
      </p:sp>
      <p:sp>
        <p:nvSpPr>
          <p:cNvPr id="1525" name="Google Shape;1525;p66"/>
          <p:cNvSpPr/>
          <p:nvPr/>
        </p:nvSpPr>
        <p:spPr>
          <a:xfrm>
            <a:off x="1900725" y="173533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Segmentation</a:t>
            </a:r>
            <a:endParaRPr>
              <a:latin typeface="Proxima Nova"/>
              <a:ea typeface="Proxima Nova"/>
              <a:cs typeface="Proxima Nova"/>
              <a:sym typeface="Proxima Nova"/>
            </a:endParaRPr>
          </a:p>
        </p:txBody>
      </p:sp>
      <p:cxnSp>
        <p:nvCxnSpPr>
          <p:cNvPr id="1526" name="Google Shape;1526;p66"/>
          <p:cNvCxnSpPr>
            <a:stCxn id="1524" idx="2"/>
            <a:endCxn id="1525" idx="0"/>
          </p:cNvCxnSpPr>
          <p:nvPr/>
        </p:nvCxnSpPr>
        <p:spPr>
          <a:xfrm>
            <a:off x="3103875" y="1557639"/>
            <a:ext cx="0" cy="177600"/>
          </a:xfrm>
          <a:prstGeom prst="straightConnector1">
            <a:avLst/>
          </a:prstGeom>
          <a:noFill/>
          <a:ln w="19050" cap="flat" cmpd="sng">
            <a:solidFill>
              <a:schemeClr val="accent2"/>
            </a:solidFill>
            <a:prstDash val="solid"/>
            <a:round/>
            <a:headEnd type="none" w="med" len="med"/>
            <a:tailEnd type="triangle" w="med" len="med"/>
          </a:ln>
        </p:spPr>
      </p:cxnSp>
      <p:cxnSp>
        <p:nvCxnSpPr>
          <p:cNvPr id="1527" name="Google Shape;1527;p66"/>
          <p:cNvCxnSpPr>
            <a:stCxn id="1525" idx="2"/>
            <a:endCxn id="1520" idx="0"/>
          </p:cNvCxnSpPr>
          <p:nvPr/>
        </p:nvCxnSpPr>
        <p:spPr>
          <a:xfrm>
            <a:off x="3103725" y="2148436"/>
            <a:ext cx="300" cy="286500"/>
          </a:xfrm>
          <a:prstGeom prst="straightConnector1">
            <a:avLst/>
          </a:prstGeom>
          <a:noFill/>
          <a:ln w="19050" cap="flat" cmpd="sng">
            <a:solidFill>
              <a:schemeClr val="accent2"/>
            </a:solidFill>
            <a:prstDash val="solid"/>
            <a:round/>
            <a:headEnd type="none" w="med" len="med"/>
            <a:tailEnd type="triangle" w="med" len="med"/>
          </a:ln>
        </p:spPr>
      </p:cxnSp>
      <p:cxnSp>
        <p:nvCxnSpPr>
          <p:cNvPr id="1528" name="Google Shape;1528;p66"/>
          <p:cNvCxnSpPr>
            <a:stCxn id="1520" idx="2"/>
            <a:endCxn id="1521" idx="0"/>
          </p:cNvCxnSpPr>
          <p:nvPr/>
        </p:nvCxnSpPr>
        <p:spPr>
          <a:xfrm>
            <a:off x="3103875" y="2847967"/>
            <a:ext cx="0" cy="157200"/>
          </a:xfrm>
          <a:prstGeom prst="straightConnector1">
            <a:avLst/>
          </a:prstGeom>
          <a:noFill/>
          <a:ln w="19050" cap="flat" cmpd="sng">
            <a:solidFill>
              <a:schemeClr val="accent2"/>
            </a:solidFill>
            <a:prstDash val="solid"/>
            <a:round/>
            <a:headEnd type="none" w="med" len="med"/>
            <a:tailEnd type="triangle" w="med" len="med"/>
          </a:ln>
        </p:spPr>
      </p:cxnSp>
      <p:cxnSp>
        <p:nvCxnSpPr>
          <p:cNvPr id="1529" name="Google Shape;1529;p66"/>
          <p:cNvCxnSpPr>
            <a:stCxn id="1521" idx="2"/>
            <a:endCxn id="1522" idx="0"/>
          </p:cNvCxnSpPr>
          <p:nvPr/>
        </p:nvCxnSpPr>
        <p:spPr>
          <a:xfrm>
            <a:off x="3103725" y="3418303"/>
            <a:ext cx="0" cy="297000"/>
          </a:xfrm>
          <a:prstGeom prst="straightConnector1">
            <a:avLst/>
          </a:prstGeom>
          <a:noFill/>
          <a:ln w="19050" cap="flat" cmpd="sng">
            <a:solidFill>
              <a:schemeClr val="accent2"/>
            </a:solidFill>
            <a:prstDash val="solid"/>
            <a:round/>
            <a:headEnd type="none" w="med" len="med"/>
            <a:tailEnd type="triangle" w="med" len="med"/>
          </a:ln>
        </p:spPr>
      </p:cxnSp>
      <p:cxnSp>
        <p:nvCxnSpPr>
          <p:cNvPr id="1530" name="Google Shape;1530;p66"/>
          <p:cNvCxnSpPr>
            <a:stCxn id="1522" idx="2"/>
            <a:endCxn id="1523" idx="0"/>
          </p:cNvCxnSpPr>
          <p:nvPr/>
        </p:nvCxnSpPr>
        <p:spPr>
          <a:xfrm>
            <a:off x="3103725" y="4128427"/>
            <a:ext cx="0" cy="177900"/>
          </a:xfrm>
          <a:prstGeom prst="straightConnector1">
            <a:avLst/>
          </a:prstGeom>
          <a:noFill/>
          <a:ln w="19050" cap="flat" cmpd="sng">
            <a:solidFill>
              <a:schemeClr val="accent2"/>
            </a:solidFill>
            <a:prstDash val="solid"/>
            <a:round/>
            <a:headEnd type="none" w="med" len="med"/>
            <a:tailEnd type="triangle" w="med" len="med"/>
          </a:ln>
        </p:spPr>
      </p:cxnSp>
      <p:sp>
        <p:nvSpPr>
          <p:cNvPr id="1531" name="Google Shape;1531;p66"/>
          <p:cNvSpPr txBox="1"/>
          <p:nvPr/>
        </p:nvSpPr>
        <p:spPr>
          <a:xfrm>
            <a:off x="398600" y="13267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Preprocessing</a:t>
            </a:r>
            <a:endParaRPr>
              <a:latin typeface="Proxima Nova"/>
              <a:ea typeface="Proxima Nova"/>
              <a:cs typeface="Proxima Nova"/>
              <a:sym typeface="Proxima Nova"/>
            </a:endParaRPr>
          </a:p>
        </p:txBody>
      </p:sp>
      <p:sp>
        <p:nvSpPr>
          <p:cNvPr id="1532" name="Google Shape;1532;p66"/>
          <p:cNvSpPr txBox="1"/>
          <p:nvPr/>
        </p:nvSpPr>
        <p:spPr>
          <a:xfrm>
            <a:off x="474800" y="27745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Syntactic Analysis</a:t>
            </a:r>
            <a:endParaRPr>
              <a:latin typeface="Proxima Nova"/>
              <a:ea typeface="Proxima Nova"/>
              <a:cs typeface="Proxima Nova"/>
              <a:sym typeface="Proxima Nova"/>
            </a:endParaRPr>
          </a:p>
        </p:txBody>
      </p:sp>
      <p:sp>
        <p:nvSpPr>
          <p:cNvPr id="1533" name="Google Shape;1533;p66"/>
          <p:cNvSpPr txBox="1"/>
          <p:nvPr/>
        </p:nvSpPr>
        <p:spPr>
          <a:xfrm>
            <a:off x="474800" y="38413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Semantic Analysis</a:t>
            </a:r>
            <a:endParaRPr>
              <a:latin typeface="Proxima Nova"/>
              <a:ea typeface="Proxima Nova"/>
              <a:cs typeface="Proxima Nova"/>
              <a:sym typeface="Proxima Nova"/>
            </a:endParaRPr>
          </a:p>
        </p:txBody>
      </p:sp>
      <p:sp>
        <p:nvSpPr>
          <p:cNvPr id="1534" name="Google Shape;1534;p66"/>
          <p:cNvSpPr/>
          <p:nvPr/>
        </p:nvSpPr>
        <p:spPr>
          <a:xfrm>
            <a:off x="1447800" y="2089100"/>
            <a:ext cx="157842" cy="229824"/>
          </a:xfrm>
          <a:prstGeom prst="lightningBolt">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6"/>
          <p:cNvSpPr/>
          <p:nvPr/>
        </p:nvSpPr>
        <p:spPr>
          <a:xfrm>
            <a:off x="1418347" y="3384488"/>
            <a:ext cx="278532" cy="321894"/>
          </a:xfrm>
          <a:prstGeom prst="lightningBol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1384424" y="4588250"/>
            <a:ext cx="401976" cy="449604"/>
          </a:xfrm>
          <a:prstGeom prst="lightningBolt">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66"/>
          <p:cNvCxnSpPr>
            <a:stCxn id="1534" idx="3"/>
            <a:endCxn id="1535" idx="0"/>
          </p:cNvCxnSpPr>
          <p:nvPr/>
        </p:nvCxnSpPr>
        <p:spPr>
          <a:xfrm>
            <a:off x="1520963" y="2247796"/>
            <a:ext cx="6600" cy="1136700"/>
          </a:xfrm>
          <a:prstGeom prst="straightConnector1">
            <a:avLst/>
          </a:prstGeom>
          <a:noFill/>
          <a:ln w="9525" cap="flat" cmpd="sng">
            <a:solidFill>
              <a:srgbClr val="999999"/>
            </a:solidFill>
            <a:prstDash val="dot"/>
            <a:round/>
            <a:headEnd type="none" w="med" len="med"/>
            <a:tailEnd type="triangle" w="med" len="med"/>
          </a:ln>
        </p:spPr>
      </p:cxnSp>
      <p:cxnSp>
        <p:nvCxnSpPr>
          <p:cNvPr id="1538" name="Google Shape;1538;p66"/>
          <p:cNvCxnSpPr>
            <a:stCxn id="1535" idx="3"/>
            <a:endCxn id="1536" idx="0"/>
          </p:cNvCxnSpPr>
          <p:nvPr/>
        </p:nvCxnSpPr>
        <p:spPr>
          <a:xfrm flipH="1">
            <a:off x="1542051" y="3606759"/>
            <a:ext cx="5400" cy="981600"/>
          </a:xfrm>
          <a:prstGeom prst="straightConnector1">
            <a:avLst/>
          </a:prstGeom>
          <a:noFill/>
          <a:ln w="9525" cap="flat" cmpd="sng">
            <a:solidFill>
              <a:srgbClr val="999999"/>
            </a:solidFill>
            <a:prstDash val="dot"/>
            <a:round/>
            <a:headEnd type="none" w="med" len="med"/>
            <a:tailEnd type="triangle" w="med" len="med"/>
          </a:ln>
        </p:spPr>
      </p:cxnSp>
      <p:sp>
        <p:nvSpPr>
          <p:cNvPr id="1539" name="Google Shape;1539;p66"/>
          <p:cNvSpPr/>
          <p:nvPr/>
        </p:nvSpPr>
        <p:spPr>
          <a:xfrm>
            <a:off x="4649150" y="1017725"/>
            <a:ext cx="278400" cy="3850800"/>
          </a:xfrm>
          <a:prstGeom prst="rightBrace">
            <a:avLst>
              <a:gd name="adj1" fmla="val 8333"/>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6"/>
          <p:cNvSpPr/>
          <p:nvPr/>
        </p:nvSpPr>
        <p:spPr>
          <a:xfrm>
            <a:off x="4943623" y="2530928"/>
            <a:ext cx="1698425" cy="809194"/>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Proxima Nova"/>
                <a:ea typeface="Proxima Nova"/>
                <a:cs typeface="Proxima Nova"/>
                <a:sym typeface="Proxima Nova"/>
              </a:rPr>
              <a:t>Semantic parse</a:t>
            </a:r>
            <a:endParaRPr sz="1600" dirty="0">
              <a:solidFill>
                <a:srgbClr val="666666"/>
              </a:solidFill>
              <a:latin typeface="Proxima Nova"/>
              <a:ea typeface="Proxima Nova"/>
              <a:cs typeface="Proxima Nova"/>
              <a:sym typeface="Proxima Nova"/>
            </a:endParaRPr>
          </a:p>
        </p:txBody>
      </p:sp>
      <p:sp>
        <p:nvSpPr>
          <p:cNvPr id="1541" name="Google Shape;1541;p66"/>
          <p:cNvSpPr/>
          <p:nvPr/>
        </p:nvSpPr>
        <p:spPr>
          <a:xfrm>
            <a:off x="7161575" y="2434875"/>
            <a:ext cx="1537800" cy="1013400"/>
          </a:xfrm>
          <a:prstGeom prst="roundRect">
            <a:avLst>
              <a:gd name="adj" fmla="val 16667"/>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1"/>
                </a:solidFill>
                <a:latin typeface="Proxima Nova"/>
                <a:ea typeface="Proxima Nova"/>
                <a:cs typeface="Proxima Nova"/>
                <a:sym typeface="Proxima Nova"/>
              </a:rPr>
              <a:t>Answer</a:t>
            </a:r>
            <a:endParaRPr sz="1800" dirty="0">
              <a:solidFill>
                <a:schemeClr val="tx1"/>
              </a:solidFill>
              <a:latin typeface="Proxima Nova"/>
              <a:ea typeface="Proxima Nova"/>
              <a:cs typeface="Proxima Nova"/>
              <a:sym typeface="Proxima Nova"/>
            </a:endParaRPr>
          </a:p>
        </p:txBody>
      </p:sp>
      <p:cxnSp>
        <p:nvCxnSpPr>
          <p:cNvPr id="1542" name="Google Shape;1542;p66"/>
          <p:cNvCxnSpPr>
            <a:cxnSpLocks/>
            <a:stCxn id="1540" idx="3"/>
            <a:endCxn id="1541" idx="1"/>
          </p:cNvCxnSpPr>
          <p:nvPr/>
        </p:nvCxnSpPr>
        <p:spPr>
          <a:xfrm>
            <a:off x="6642048" y="2935525"/>
            <a:ext cx="519527" cy="6050"/>
          </a:xfrm>
          <a:prstGeom prst="straightConnector1">
            <a:avLst/>
          </a:prstGeom>
          <a:noFill/>
          <a:ln w="9525" cap="flat" cmpd="sng">
            <a:solidFill>
              <a:srgbClr val="434343"/>
            </a:solidFill>
            <a:prstDash val="solid"/>
            <a:round/>
            <a:headEnd type="none" w="med" len="med"/>
            <a:tailEnd type="triangle" w="med" len="med"/>
          </a:ln>
        </p:spPr>
      </p:cxnSp>
      <p:sp>
        <p:nvSpPr>
          <p:cNvPr id="1549" name="Google Shape;1549;p66"/>
          <p:cNvSpPr txBox="1"/>
          <p:nvPr/>
        </p:nvSpPr>
        <p:spPr>
          <a:xfrm>
            <a:off x="6672975" y="992150"/>
            <a:ext cx="1869300" cy="7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latin typeface="Proxima Nova"/>
                <a:ea typeface="Proxima Nova"/>
                <a:cs typeface="Proxima Nova"/>
                <a:sym typeface="Proxima Nova"/>
              </a:rPr>
              <a:t>Intensive feature engineering, including information from external resources such as knowledge bases</a:t>
            </a:r>
            <a:endParaRPr sz="1000" i="1">
              <a:latin typeface="Proxima Nova"/>
              <a:ea typeface="Proxima Nova"/>
              <a:cs typeface="Proxima Nova"/>
              <a:sym typeface="Proxima Nova"/>
            </a:endParaRPr>
          </a:p>
        </p:txBody>
      </p:sp>
      <p:sp>
        <p:nvSpPr>
          <p:cNvPr id="1550" name="Google Shape;1550;p66"/>
          <p:cNvSpPr/>
          <p:nvPr/>
        </p:nvSpPr>
        <p:spPr>
          <a:xfrm>
            <a:off x="5023936" y="948150"/>
            <a:ext cx="1537800" cy="981600"/>
          </a:xfrm>
          <a:prstGeom prst="flowChartMagneticDisk">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Knowledge</a:t>
            </a:r>
            <a:endParaRPr/>
          </a:p>
          <a:p>
            <a:pPr marL="0" lvl="0" indent="0" algn="ctr" rtl="0">
              <a:spcBef>
                <a:spcPts val="0"/>
              </a:spcBef>
              <a:spcAft>
                <a:spcPts val="0"/>
              </a:spcAft>
              <a:buNone/>
            </a:pPr>
            <a:r>
              <a:rPr lang="en-GB" sz="1000"/>
              <a:t>WordNet, FreeBase ...</a:t>
            </a:r>
            <a:endParaRPr sz="1000"/>
          </a:p>
        </p:txBody>
      </p:sp>
      <p:cxnSp>
        <p:nvCxnSpPr>
          <p:cNvPr id="1551" name="Google Shape;1551;p66"/>
          <p:cNvCxnSpPr>
            <a:cxnSpLocks/>
            <a:stCxn id="1550" idx="3"/>
            <a:endCxn id="1540" idx="0"/>
          </p:cNvCxnSpPr>
          <p:nvPr/>
        </p:nvCxnSpPr>
        <p:spPr>
          <a:xfrm>
            <a:off x="5792836" y="1929750"/>
            <a:ext cx="0" cy="601178"/>
          </a:xfrm>
          <a:prstGeom prst="straightConnector1">
            <a:avLst/>
          </a:prstGeom>
          <a:noFill/>
          <a:ln w="9525"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251574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 grpId="0" animBg="1"/>
      <p:bldP spid="1541" grpId="0" animBg="1"/>
      <p:bldP spid="1549" grpId="0"/>
      <p:bldP spid="155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30" name="Google Shape;330;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106</a:t>
            </a:fld>
            <a:endParaRPr/>
          </a:p>
        </p:txBody>
      </p:sp>
      <p:sp>
        <p:nvSpPr>
          <p:cNvPr id="324" name="Google Shape;324;p3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Semantic Parsing</a:t>
            </a:r>
            <a:endParaRPr/>
          </a:p>
        </p:txBody>
      </p:sp>
      <p:sp>
        <p:nvSpPr>
          <p:cNvPr id="325" name="Google Shape;325;p31"/>
          <p:cNvSpPr/>
          <p:nvPr/>
        </p:nvSpPr>
        <p:spPr>
          <a:xfrm>
            <a:off x="1061600" y="1329938"/>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Ewan forgot the mozarella in his car</a:t>
            </a:r>
            <a:endParaRPr/>
          </a:p>
        </p:txBody>
      </p:sp>
      <p:sp>
        <p:nvSpPr>
          <p:cNvPr id="326" name="Google Shape;326;p31"/>
          <p:cNvSpPr txBox="1"/>
          <p:nvPr/>
        </p:nvSpPr>
        <p:spPr>
          <a:xfrm>
            <a:off x="1510550" y="3605788"/>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327" name="Google Shape;327;p31"/>
          <p:cNvSpPr txBox="1"/>
          <p:nvPr/>
        </p:nvSpPr>
        <p:spPr>
          <a:xfrm>
            <a:off x="6162000" y="3605788"/>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pic>
        <p:nvPicPr>
          <p:cNvPr id="328" name="Google Shape;328;p31" descr="Image result for semantic parsing"/>
          <p:cNvPicPr preferRelativeResize="0"/>
          <p:nvPr/>
        </p:nvPicPr>
        <p:blipFill rotWithShape="1">
          <a:blip r:embed="rId3">
            <a:alphaModFix/>
          </a:blip>
          <a:srcRect l="19854" t="58049" r="23835" b="13260"/>
          <a:stretch/>
        </p:blipFill>
        <p:spPr>
          <a:xfrm>
            <a:off x="3372725" y="1916643"/>
            <a:ext cx="2341399" cy="895683"/>
          </a:xfrm>
          <a:prstGeom prst="rect">
            <a:avLst/>
          </a:prstGeom>
          <a:noFill/>
          <a:ln>
            <a:noFill/>
          </a:ln>
        </p:spPr>
      </p:pic>
      <p:sp>
        <p:nvSpPr>
          <p:cNvPr id="329" name="Google Shape;329;p31"/>
          <p:cNvSpPr txBox="1"/>
          <p:nvPr/>
        </p:nvSpPr>
        <p:spPr>
          <a:xfrm>
            <a:off x="3937888" y="3605788"/>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331" name="Google Shape;331;p31"/>
          <p:cNvSpPr/>
          <p:nvPr/>
        </p:nvSpPr>
        <p:spPr>
          <a:xfrm>
            <a:off x="5895150" y="1329926"/>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332" name="Google Shape;332;p31" descr="Image result for question answer"/>
          <p:cNvPicPr preferRelativeResize="0"/>
          <p:nvPr/>
        </p:nvPicPr>
        <p:blipFill>
          <a:blip r:embed="rId4">
            <a:alphaModFix/>
          </a:blip>
          <a:stretch>
            <a:fillRect/>
          </a:stretch>
        </p:blipFill>
        <p:spPr>
          <a:xfrm>
            <a:off x="5986525" y="1691635"/>
            <a:ext cx="1794250" cy="1345700"/>
          </a:xfrm>
          <a:prstGeom prst="rect">
            <a:avLst/>
          </a:prstGeom>
          <a:noFill/>
          <a:ln>
            <a:noFill/>
          </a:ln>
        </p:spPr>
      </p:pic>
      <p:sp>
        <p:nvSpPr>
          <p:cNvPr id="2" name="TextBox 1">
            <a:extLst>
              <a:ext uri="{FF2B5EF4-FFF2-40B4-BE49-F238E27FC236}">
                <a16:creationId xmlns:a16="http://schemas.microsoft.com/office/drawing/2014/main" id="{697C4235-CD18-9249-BCE6-EF76D69A5C55}"/>
              </a:ext>
            </a:extLst>
          </p:cNvPr>
          <p:cNvSpPr txBox="1"/>
          <p:nvPr/>
        </p:nvSpPr>
        <p:spPr>
          <a:xfrm>
            <a:off x="742949" y="4171950"/>
            <a:ext cx="7037825" cy="307777"/>
          </a:xfrm>
          <a:prstGeom prst="rect">
            <a:avLst/>
          </a:prstGeom>
          <a:noFill/>
        </p:spPr>
        <p:txBody>
          <a:bodyPr wrap="square" rtlCol="0">
            <a:spAutoFit/>
          </a:bodyPr>
          <a:lstStyle/>
          <a:p>
            <a:r>
              <a:rPr lang="en-US" dirty="0"/>
              <a:t>Semantic parses are logical forms in PROLOG, SQL, SPARQL, etc.</a:t>
            </a:r>
          </a:p>
        </p:txBody>
      </p:sp>
    </p:spTree>
    <p:extLst>
      <p:ext uri="{BB962C8B-B14F-4D97-AF65-F5344CB8AC3E}">
        <p14:creationId xmlns:p14="http://schemas.microsoft.com/office/powerpoint/2010/main" val="17998354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40" name="Google Shape;240;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107</a:t>
            </a:fld>
            <a:endParaRPr/>
          </a:p>
        </p:txBody>
      </p:sp>
      <p:sp>
        <p:nvSpPr>
          <p:cNvPr id="227" name="Google Shape;227;p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Knowledge Bases</a:t>
            </a:r>
            <a:endParaRPr dirty="0"/>
          </a:p>
        </p:txBody>
      </p:sp>
      <p:sp>
        <p:nvSpPr>
          <p:cNvPr id="16" name="Google Shape;3368;p127">
            <a:extLst>
              <a:ext uri="{FF2B5EF4-FFF2-40B4-BE49-F238E27FC236}">
                <a16:creationId xmlns:a16="http://schemas.microsoft.com/office/drawing/2014/main" id="{1EBA54BF-E6C9-CC46-8FB2-3F81876DC557}"/>
              </a:ext>
            </a:extLst>
          </p:cNvPr>
          <p:cNvSpPr txBox="1">
            <a:spLocks/>
          </p:cNvSpPr>
          <p:nvPr/>
        </p:nvSpPr>
        <p:spPr>
          <a:xfrm>
            <a:off x="324091" y="144371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lang="en-GB" dirty="0"/>
          </a:p>
          <a:p>
            <a:endParaRPr lang="en-GB" dirty="0"/>
          </a:p>
          <a:p>
            <a:pPr marL="0" indent="0">
              <a:spcBef>
                <a:spcPts val="1600"/>
              </a:spcBef>
              <a:spcAft>
                <a:spcPts val="1600"/>
              </a:spcAft>
              <a:buFont typeface="Proxima Nova"/>
              <a:buNone/>
            </a:pPr>
            <a:endParaRPr lang="en-GB" dirty="0"/>
          </a:p>
        </p:txBody>
      </p:sp>
      <p:sp>
        <p:nvSpPr>
          <p:cNvPr id="5" name="Google Shape;4239;p159">
            <a:extLst>
              <a:ext uri="{FF2B5EF4-FFF2-40B4-BE49-F238E27FC236}">
                <a16:creationId xmlns:a16="http://schemas.microsoft.com/office/drawing/2014/main" id="{5C064206-BEDD-5A40-B50C-C7952C14BEB4}"/>
              </a:ext>
            </a:extLst>
          </p:cNvPr>
          <p:cNvSpPr txBox="1">
            <a:spLocks/>
          </p:cNvSpPr>
          <p:nvPr/>
        </p:nvSpPr>
        <p:spPr>
          <a:xfrm>
            <a:off x="-1" y="1017588"/>
            <a:ext cx="8845792" cy="4039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solidFill>
                  <a:schemeClr val="tx1"/>
                </a:solidFill>
              </a:rPr>
              <a:t>KB: structured repository of knowledge (usually relational DB)</a:t>
            </a:r>
          </a:p>
          <a:p>
            <a:r>
              <a:rPr lang="en-GB" dirty="0">
                <a:solidFill>
                  <a:schemeClr val="tx1"/>
                </a:solidFill>
              </a:rPr>
              <a:t>Goal: </a:t>
            </a:r>
            <a:r>
              <a:rPr lang="en-GB" dirty="0">
                <a:solidFill>
                  <a:srgbClr val="0070C0"/>
                </a:solidFill>
              </a:rPr>
              <a:t>encode knowledge so that it can be queried by semantic parses </a:t>
            </a:r>
            <a:r>
              <a:rPr lang="en-GB" b="1" dirty="0">
                <a:solidFill>
                  <a:srgbClr val="0070C0"/>
                </a:solidFill>
              </a:rPr>
              <a:t>efficiently</a:t>
            </a:r>
          </a:p>
          <a:p>
            <a:r>
              <a:rPr lang="en-GB" dirty="0">
                <a:solidFill>
                  <a:schemeClr val="tx1"/>
                </a:solidFill>
              </a:rPr>
              <a:t>Scale can be huge: billions of facts, millions of entities</a:t>
            </a:r>
          </a:p>
          <a:p>
            <a:endParaRPr lang="en-GB" dirty="0">
              <a:solidFill>
                <a:schemeClr val="tx1"/>
              </a:solidFill>
            </a:endParaRPr>
          </a:p>
          <a:p>
            <a:r>
              <a:rPr lang="en-GB" dirty="0">
                <a:solidFill>
                  <a:schemeClr val="tx1"/>
                </a:solidFill>
              </a:rPr>
              <a:t>KB can be </a:t>
            </a:r>
            <a:r>
              <a:rPr lang="en-GB" dirty="0">
                <a:solidFill>
                  <a:srgbClr val="0070C0"/>
                </a:solidFill>
              </a:rPr>
              <a:t>generic</a:t>
            </a:r>
            <a:r>
              <a:rPr lang="en-GB" dirty="0">
                <a:solidFill>
                  <a:schemeClr val="tx1"/>
                </a:solidFill>
              </a:rPr>
              <a:t> or </a:t>
            </a:r>
            <a:r>
              <a:rPr lang="en-GB" dirty="0">
                <a:solidFill>
                  <a:schemeClr val="bg2"/>
                </a:solidFill>
              </a:rPr>
              <a:t>specific</a:t>
            </a:r>
            <a:endParaRPr lang="en-GB" dirty="0">
              <a:solidFill>
                <a:schemeClr val="tx1"/>
              </a:solidFill>
            </a:endParaRPr>
          </a:p>
          <a:p>
            <a:r>
              <a:rPr lang="en-GB" dirty="0">
                <a:solidFill>
                  <a:schemeClr val="tx1"/>
                </a:solidFill>
              </a:rPr>
              <a:t>Examples: </a:t>
            </a:r>
            <a:r>
              <a:rPr lang="en-GB" dirty="0">
                <a:solidFill>
                  <a:srgbClr val="0070C0"/>
                </a:solidFill>
              </a:rPr>
              <a:t>Cyc, </a:t>
            </a:r>
            <a:r>
              <a:rPr lang="en-GB" dirty="0" err="1">
                <a:solidFill>
                  <a:srgbClr val="0070C0"/>
                </a:solidFill>
              </a:rPr>
              <a:t>WikiData</a:t>
            </a:r>
            <a:r>
              <a:rPr lang="en-GB" dirty="0">
                <a:solidFill>
                  <a:srgbClr val="0070C0"/>
                </a:solidFill>
              </a:rPr>
              <a:t>, </a:t>
            </a:r>
            <a:r>
              <a:rPr lang="en-GB" dirty="0" err="1">
                <a:solidFill>
                  <a:srgbClr val="0070C0"/>
                </a:solidFill>
              </a:rPr>
              <a:t>DBPedia</a:t>
            </a:r>
            <a:r>
              <a:rPr lang="en-GB" dirty="0">
                <a:solidFill>
                  <a:srgbClr val="0070C0"/>
                </a:solidFill>
              </a:rPr>
              <a:t>, Google KG</a:t>
            </a:r>
            <a:r>
              <a:rPr lang="en-GB" dirty="0">
                <a:solidFill>
                  <a:schemeClr val="tx1"/>
                </a:solidFill>
              </a:rPr>
              <a:t>, </a:t>
            </a:r>
            <a:r>
              <a:rPr lang="en-GB" dirty="0" err="1">
                <a:solidFill>
                  <a:schemeClr val="bg2"/>
                </a:solidFill>
              </a:rPr>
              <a:t>GeneOntology</a:t>
            </a:r>
            <a:r>
              <a:rPr lang="en-GB" dirty="0">
                <a:solidFill>
                  <a:schemeClr val="bg2"/>
                </a:solidFill>
              </a:rPr>
              <a:t>, IMDB, </a:t>
            </a:r>
            <a:r>
              <a:rPr lang="en-GB" dirty="0">
                <a:solidFill>
                  <a:schemeClr val="tx1"/>
                </a:solidFill>
              </a:rPr>
              <a:t>etc.</a:t>
            </a:r>
            <a:endParaRPr lang="en-GB" sz="1800" dirty="0">
              <a:solidFill>
                <a:schemeClr val="accent5"/>
              </a:solidFill>
            </a:endParaRPr>
          </a:p>
          <a:p>
            <a:endParaRPr lang="en-GB" sz="2200" dirty="0">
              <a:solidFill>
                <a:schemeClr val="accent5"/>
              </a:solidFill>
            </a:endParaRPr>
          </a:p>
          <a:p>
            <a:r>
              <a:rPr lang="en-GB" dirty="0">
                <a:solidFill>
                  <a:schemeClr val="accent5"/>
                </a:solidFill>
              </a:rPr>
              <a:t>Key challenge is their construction!</a:t>
            </a:r>
          </a:p>
          <a:p>
            <a:pPr lvl="1"/>
            <a:r>
              <a:rPr lang="en-GB" sz="1600" dirty="0">
                <a:solidFill>
                  <a:schemeClr val="tx1"/>
                </a:solidFill>
              </a:rPr>
              <a:t>Manually: Crowdsourcing, paid experts</a:t>
            </a:r>
          </a:p>
          <a:p>
            <a:pPr lvl="1"/>
            <a:r>
              <a:rPr lang="en-GB" sz="1600" dirty="0">
                <a:solidFill>
                  <a:schemeClr val="tx1"/>
                </a:solidFill>
              </a:rPr>
              <a:t>Automatically: Information extraction or Automatic KB Construction</a:t>
            </a:r>
          </a:p>
        </p:txBody>
      </p:sp>
      <p:pic>
        <p:nvPicPr>
          <p:cNvPr id="6" name="Google Shape;1026;p50" descr="Image result for wikidata logo">
            <a:extLst>
              <a:ext uri="{FF2B5EF4-FFF2-40B4-BE49-F238E27FC236}">
                <a16:creationId xmlns:a16="http://schemas.microsoft.com/office/drawing/2014/main" id="{58D4AFC8-885B-534F-A935-C6E8420254FA}"/>
              </a:ext>
            </a:extLst>
          </p:cNvPr>
          <p:cNvPicPr preferRelativeResize="0"/>
          <p:nvPr/>
        </p:nvPicPr>
        <p:blipFill>
          <a:blip r:embed="rId3">
            <a:alphaModFix/>
          </a:blip>
          <a:stretch>
            <a:fillRect/>
          </a:stretch>
        </p:blipFill>
        <p:spPr>
          <a:xfrm>
            <a:off x="6181300" y="3151867"/>
            <a:ext cx="1006311" cy="711975"/>
          </a:xfrm>
          <a:prstGeom prst="rect">
            <a:avLst/>
          </a:prstGeom>
          <a:noFill/>
          <a:ln>
            <a:noFill/>
          </a:ln>
        </p:spPr>
      </p:pic>
    </p:spTree>
    <p:extLst>
      <p:ext uri="{BB962C8B-B14F-4D97-AF65-F5344CB8AC3E}">
        <p14:creationId xmlns:p14="http://schemas.microsoft.com/office/powerpoint/2010/main" val="109693016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4206"/>
        <p:cNvGrpSpPr/>
        <p:nvPr/>
      </p:nvGrpSpPr>
      <p:grpSpPr>
        <a:xfrm>
          <a:off x="0" y="0"/>
          <a:ext cx="0" cy="0"/>
          <a:chOff x="0" y="0"/>
          <a:chExt cx="0" cy="0"/>
        </a:xfrm>
      </p:grpSpPr>
      <p:sp>
        <p:nvSpPr>
          <p:cNvPr id="4229" name="Google Shape;4229;p15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108</a:t>
            </a:fld>
            <a:endParaRPr/>
          </a:p>
        </p:txBody>
      </p:sp>
      <p:sp>
        <p:nvSpPr>
          <p:cNvPr id="4207" name="Google Shape;4207;p15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Automatic Knowledge Base Construction</a:t>
            </a:r>
            <a:endParaRPr/>
          </a:p>
        </p:txBody>
      </p:sp>
      <p:sp>
        <p:nvSpPr>
          <p:cNvPr id="4208" name="Google Shape;4208;p158"/>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rgbClr val="FFFFFF"/>
                </a:solidFill>
              </a:rPr>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solidFill>
                <a:srgbClr val="FFFFFF"/>
              </a:solidFill>
            </a:endParaRPr>
          </a:p>
        </p:txBody>
      </p:sp>
      <p:sp>
        <p:nvSpPr>
          <p:cNvPr id="4209" name="Google Shape;4209;p158"/>
          <p:cNvSpPr/>
          <p:nvPr/>
        </p:nvSpPr>
        <p:spPr>
          <a:xfrm>
            <a:off x="3771813" y="25233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8"/>
          <p:cNvSpPr/>
          <p:nvPr/>
        </p:nvSpPr>
        <p:spPr>
          <a:xfrm>
            <a:off x="4544077" y="227616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8"/>
          <p:cNvSpPr/>
          <p:nvPr/>
        </p:nvSpPr>
        <p:spPr>
          <a:xfrm>
            <a:off x="4391956" y="340452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8"/>
          <p:cNvSpPr/>
          <p:nvPr/>
        </p:nvSpPr>
        <p:spPr>
          <a:xfrm>
            <a:off x="4426037" y="287655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8"/>
          <p:cNvSpPr/>
          <p:nvPr/>
        </p:nvSpPr>
        <p:spPr>
          <a:xfrm>
            <a:off x="4935219" y="372461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8"/>
          <p:cNvSpPr/>
          <p:nvPr/>
        </p:nvSpPr>
        <p:spPr>
          <a:xfrm>
            <a:off x="5142222" y="308351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5" name="Google Shape;4215;p158"/>
          <p:cNvCxnSpPr>
            <a:stCxn id="4210" idx="2"/>
            <a:endCxn id="4209" idx="6"/>
          </p:cNvCxnSpPr>
          <p:nvPr/>
        </p:nvCxnSpPr>
        <p:spPr>
          <a:xfrm flipH="1">
            <a:off x="3978877" y="237966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4216" name="Google Shape;4216;p158"/>
          <p:cNvCxnSpPr>
            <a:stCxn id="4209" idx="6"/>
            <a:endCxn id="4212" idx="2"/>
          </p:cNvCxnSpPr>
          <p:nvPr/>
        </p:nvCxnSpPr>
        <p:spPr>
          <a:xfrm>
            <a:off x="3978813" y="262686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4217" name="Google Shape;4217;p158"/>
          <p:cNvCxnSpPr>
            <a:stCxn id="4210" idx="4"/>
            <a:endCxn id="4212" idx="0"/>
          </p:cNvCxnSpPr>
          <p:nvPr/>
        </p:nvCxnSpPr>
        <p:spPr>
          <a:xfrm flipH="1">
            <a:off x="4529677" y="248316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4218" name="Google Shape;4218;p158"/>
          <p:cNvCxnSpPr>
            <a:stCxn id="4212" idx="4"/>
            <a:endCxn id="4211" idx="0"/>
          </p:cNvCxnSpPr>
          <p:nvPr/>
        </p:nvCxnSpPr>
        <p:spPr>
          <a:xfrm flipH="1">
            <a:off x="4495337" y="308355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4219" name="Google Shape;4219;p158"/>
          <p:cNvCxnSpPr>
            <a:stCxn id="4211" idx="5"/>
            <a:endCxn id="4213" idx="1"/>
          </p:cNvCxnSpPr>
          <p:nvPr/>
        </p:nvCxnSpPr>
        <p:spPr>
          <a:xfrm>
            <a:off x="4568642" y="358121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4220" name="Google Shape;4220;p158"/>
          <p:cNvCxnSpPr>
            <a:stCxn id="4214" idx="4"/>
            <a:endCxn id="4213" idx="7"/>
          </p:cNvCxnSpPr>
          <p:nvPr/>
        </p:nvCxnSpPr>
        <p:spPr>
          <a:xfrm flipH="1">
            <a:off x="5111922" y="329051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4221" name="Google Shape;4221;p158"/>
          <p:cNvSpPr txBox="1"/>
          <p:nvPr/>
        </p:nvSpPr>
        <p:spPr>
          <a:xfrm>
            <a:off x="3545038" y="26532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4222" name="Google Shape;4222;p158"/>
          <p:cNvSpPr txBox="1"/>
          <p:nvPr/>
        </p:nvSpPr>
        <p:spPr>
          <a:xfrm>
            <a:off x="4495325" y="20528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4223" name="Google Shape;4223;p158"/>
          <p:cNvSpPr txBox="1"/>
          <p:nvPr/>
        </p:nvSpPr>
        <p:spPr>
          <a:xfrm>
            <a:off x="3825963" y="21590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4224" name="Google Shape;4224;p158"/>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[Text]</a:t>
            </a:r>
            <a:endParaRPr sz="1000" dirty="0"/>
          </a:p>
        </p:txBody>
      </p:sp>
      <p:sp>
        <p:nvSpPr>
          <p:cNvPr id="4225" name="Google Shape;4225;p158"/>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4226" name="Google Shape;4226;p158"/>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rgbClr val="FFFFFF"/>
                </a:solidFill>
              </a:rPr>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solidFill>
                <a:srgbClr val="FFFFFF"/>
              </a:solidFill>
            </a:endParaRPr>
          </a:p>
        </p:txBody>
      </p:sp>
      <p:sp>
        <p:nvSpPr>
          <p:cNvPr id="4227" name="Google Shape;4227;p158"/>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4228" name="Google Shape;4228;p158"/>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4230" name="Google Shape;4230;p158"/>
          <p:cNvSpPr/>
          <p:nvPr/>
        </p:nvSpPr>
        <p:spPr>
          <a:xfrm>
            <a:off x="5923725" y="19252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4231" name="Google Shape;4231;p158"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sp>
        <p:nvSpPr>
          <p:cNvPr id="4232" name="Google Shape;4232;p158"/>
          <p:cNvSpPr/>
          <p:nvPr/>
        </p:nvSpPr>
        <p:spPr>
          <a:xfrm>
            <a:off x="3545050" y="194548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cxnSp>
        <p:nvCxnSpPr>
          <p:cNvPr id="4233" name="Google Shape;4233;p158"/>
          <p:cNvCxnSpPr/>
          <p:nvPr/>
        </p:nvCxnSpPr>
        <p:spPr>
          <a:xfrm rot="10800000" flipH="1">
            <a:off x="3219575" y="2966238"/>
            <a:ext cx="357600" cy="3900"/>
          </a:xfrm>
          <a:prstGeom prst="straightConnector1">
            <a:avLst/>
          </a:prstGeom>
          <a:noFill/>
          <a:ln w="9525"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236700887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1"/>
          <p:cNvSpPr/>
          <p:nvPr/>
        </p:nvSpPr>
        <p:spPr>
          <a:xfrm>
            <a:off x="783950" y="1254150"/>
            <a:ext cx="4841700" cy="3621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552" name="Google Shape;552;p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109</a:t>
            </a:fld>
            <a:endParaRPr/>
          </a:p>
        </p:txBody>
      </p:sp>
      <p:sp>
        <p:nvSpPr>
          <p:cNvPr id="517" name="Google Shape;517;p4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Knowledge Graph Construction </a:t>
            </a:r>
            <a:endParaRPr/>
          </a:p>
        </p:txBody>
      </p:sp>
      <p:sp>
        <p:nvSpPr>
          <p:cNvPr id="518" name="Google Shape;518;p41"/>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41"/>
          <p:cNvCxnSpPr>
            <a:stCxn id="519" idx="2"/>
            <a:endCxn id="518"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525" name="Google Shape;525;p41"/>
          <p:cNvCxnSpPr>
            <a:stCxn id="518" idx="6"/>
            <a:endCxn id="521"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526" name="Google Shape;526;p41"/>
          <p:cNvCxnSpPr>
            <a:stCxn id="519" idx="4"/>
            <a:endCxn id="521"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527" name="Google Shape;527;p41"/>
          <p:cNvCxnSpPr>
            <a:stCxn id="521" idx="4"/>
            <a:endCxn id="520"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528" name="Google Shape;528;p41"/>
          <p:cNvCxnSpPr>
            <a:stCxn id="520" idx="5"/>
            <a:endCxn id="522"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529" name="Google Shape;529;p41"/>
          <p:cNvCxnSpPr>
            <a:stCxn id="523" idx="4"/>
            <a:endCxn id="522"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530" name="Google Shape;530;p41"/>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531" name="Google Shape;531;p41"/>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532" name="Google Shape;532;p41"/>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533" name="Google Shape;533;p41"/>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534" name="Google Shape;534;p41"/>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535" name="Google Shape;535;p41"/>
          <p:cNvSpPr txBox="1"/>
          <p:nvPr/>
        </p:nvSpPr>
        <p:spPr>
          <a:xfrm>
            <a:off x="1805475" y="1511550"/>
            <a:ext cx="6046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41"/>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37" name="Google Shape;537;p41"/>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38" name="Google Shape;538;p41"/>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grpSp>
        <p:nvGrpSpPr>
          <p:cNvPr id="539" name="Google Shape;539;p41"/>
          <p:cNvGrpSpPr/>
          <p:nvPr/>
        </p:nvGrpSpPr>
        <p:grpSpPr>
          <a:xfrm>
            <a:off x="1539125" y="1849038"/>
            <a:ext cx="6991550" cy="2874025"/>
            <a:chOff x="1539125" y="1849038"/>
            <a:chExt cx="6991550" cy="2874025"/>
          </a:xfrm>
        </p:grpSpPr>
        <p:sp>
          <p:nvSpPr>
            <p:cNvPr id="540" name="Google Shape;540;p41"/>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[Text]</a:t>
              </a:r>
              <a:endParaRPr sz="1000" dirty="0"/>
            </a:p>
          </p:txBody>
        </p:sp>
        <p:sp>
          <p:nvSpPr>
            <p:cNvPr id="541" name="Google Shape;541;p41"/>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542" name="Google Shape;542;p41"/>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543" name="Google Shape;543;p41"/>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544" name="Google Shape;544;p41"/>
            <p:cNvCxnSpPr>
              <a:stCxn id="542" idx="3"/>
              <a:endCxn id="543" idx="1"/>
            </p:cNvCxnSpPr>
            <p:nvPr/>
          </p:nvCxnSpPr>
          <p:spPr>
            <a:xfrm>
              <a:off x="2277125" y="4490863"/>
              <a:ext cx="2030400" cy="0"/>
            </a:xfrm>
            <a:prstGeom prst="straightConnector1">
              <a:avLst/>
            </a:prstGeom>
            <a:noFill/>
            <a:ln w="9525" cap="flat" cmpd="sng">
              <a:solidFill>
                <a:srgbClr val="000000"/>
              </a:solidFill>
              <a:prstDash val="solid"/>
              <a:round/>
              <a:headEnd type="none" w="med" len="med"/>
              <a:tailEnd type="triangle" w="med" len="med"/>
            </a:ln>
          </p:spPr>
        </p:cxnSp>
        <p:sp>
          <p:nvSpPr>
            <p:cNvPr id="545" name="Google Shape;545;p41"/>
            <p:cNvSpPr txBox="1"/>
            <p:nvPr/>
          </p:nvSpPr>
          <p:spPr>
            <a:xfrm>
              <a:off x="3093900"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546" name="Google Shape;546;p41"/>
            <p:cNvCxnSpPr>
              <a:stCxn id="547" idx="2"/>
              <a:endCxn id="548"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547" name="Google Shape;547;p41"/>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548" name="Google Shape;548;p41"/>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549" name="Google Shape;549;p41"/>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550" name="Google Shape;550;p41"/>
            <p:cNvSpPr txBox="1"/>
            <p:nvPr/>
          </p:nvSpPr>
          <p:spPr>
            <a:xfrm>
              <a:off x="80114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551" name="Google Shape;551;p41"/>
            <p:cNvCxnSpPr>
              <a:stCxn id="548" idx="2"/>
              <a:endCxn id="543" idx="3"/>
            </p:cNvCxnSpPr>
            <p:nvPr/>
          </p:nvCxnSpPr>
          <p:spPr>
            <a:xfrm rot="5400000">
              <a:off x="6124375" y="2283113"/>
              <a:ext cx="787800" cy="3627900"/>
            </a:xfrm>
            <a:prstGeom prst="bentConnector2">
              <a:avLst/>
            </a:prstGeom>
            <a:noFill/>
            <a:ln w="9525" cap="flat" cmpd="sng">
              <a:solidFill>
                <a:srgbClr val="000000"/>
              </a:solidFill>
              <a:prstDash val="solid"/>
              <a:round/>
              <a:headEnd type="triangle" w="med" len="med"/>
              <a:tailEnd type="none" w="med" len="med"/>
            </a:ln>
          </p:spPr>
        </p:cxnSp>
      </p:grpSp>
    </p:spTree>
    <p:extLst>
      <p:ext uri="{BB962C8B-B14F-4D97-AF65-F5344CB8AC3E}">
        <p14:creationId xmlns:p14="http://schemas.microsoft.com/office/powerpoint/2010/main" val="7232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52" name="Google Shape;252;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45" name="Google Shape;245;p2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Question Answering</a:t>
            </a:r>
            <a:endParaRPr/>
          </a:p>
        </p:txBody>
      </p:sp>
      <p:sp>
        <p:nvSpPr>
          <p:cNvPr id="246" name="Google Shape;246;p26"/>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247" name="Google Shape;247;p26"/>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248" name="Google Shape;248;p26"/>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249" name="Google Shape;249;p26"/>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250" name="Google Shape;250;p26"/>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51" name="Google Shape;251;p26"/>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253" name="Google Shape;253;p26"/>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54" name="Google Shape;254;p26"/>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2" name="Google Shape;582;p4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110</a:t>
            </a:fld>
            <a:endParaRPr/>
          </a:p>
        </p:txBody>
      </p:sp>
      <p:sp>
        <p:nvSpPr>
          <p:cNvPr id="557" name="Google Shape;557;p4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Knowledge Graph Construction </a:t>
            </a:r>
            <a:endParaRPr/>
          </a:p>
        </p:txBody>
      </p:sp>
      <p:sp>
        <p:nvSpPr>
          <p:cNvPr id="558" name="Google Shape;558;p42"/>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 name="Google Shape;564;p42"/>
          <p:cNvCxnSpPr>
            <a:stCxn id="559" idx="2"/>
            <a:endCxn id="558"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565" name="Google Shape;565;p42"/>
          <p:cNvCxnSpPr>
            <a:stCxn id="558" idx="6"/>
            <a:endCxn id="561"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566" name="Google Shape;566;p42"/>
          <p:cNvCxnSpPr>
            <a:stCxn id="559" idx="4"/>
            <a:endCxn id="561"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567" name="Google Shape;567;p42"/>
          <p:cNvCxnSpPr>
            <a:stCxn id="561" idx="4"/>
            <a:endCxn id="560"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568" name="Google Shape;568;p42"/>
          <p:cNvCxnSpPr>
            <a:stCxn id="560" idx="5"/>
            <a:endCxn id="562"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569" name="Google Shape;569;p42"/>
          <p:cNvCxnSpPr>
            <a:stCxn id="563" idx="4"/>
            <a:endCxn id="562"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570" name="Google Shape;570;p42"/>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571" name="Google Shape;571;p42"/>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572" name="Google Shape;572;p42"/>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573" name="Google Shape;573;p42"/>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74" name="Google Shape;574;p42"/>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75" name="Google Shape;575;p42"/>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76" name="Google Shape;576;p42"/>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dirty="0"/>
          </a:p>
        </p:txBody>
      </p:sp>
      <p:sp>
        <p:nvSpPr>
          <p:cNvPr id="577" name="Google Shape;577;p4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578" name="Google Shape;578;p42"/>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579" name="Google Shape;579;p42"/>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580" name="Google Shape;580;p42"/>
          <p:cNvCxnSpPr>
            <a:stCxn id="578" idx="3"/>
            <a:endCxn id="579" idx="1"/>
          </p:cNvCxnSpPr>
          <p:nvPr/>
        </p:nvCxnSpPr>
        <p:spPr>
          <a:xfrm>
            <a:off x="2277125" y="4490863"/>
            <a:ext cx="2030400" cy="0"/>
          </a:xfrm>
          <a:prstGeom prst="straightConnector1">
            <a:avLst/>
          </a:prstGeom>
          <a:noFill/>
          <a:ln w="9525" cap="flat" cmpd="sng">
            <a:solidFill>
              <a:srgbClr val="000000"/>
            </a:solidFill>
            <a:prstDash val="solid"/>
            <a:round/>
            <a:headEnd type="none" w="med" len="med"/>
            <a:tailEnd type="triangle" w="med" len="med"/>
          </a:ln>
        </p:spPr>
      </p:cxnSp>
      <p:sp>
        <p:nvSpPr>
          <p:cNvPr id="581" name="Google Shape;581;p42"/>
          <p:cNvSpPr txBox="1"/>
          <p:nvPr/>
        </p:nvSpPr>
        <p:spPr>
          <a:xfrm>
            <a:off x="3093900"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Tree>
    <p:extLst>
      <p:ext uri="{BB962C8B-B14F-4D97-AF65-F5344CB8AC3E}">
        <p14:creationId xmlns:p14="http://schemas.microsoft.com/office/powerpoint/2010/main" val="33497504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622" name="Google Shape;622;p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111</a:t>
            </a:fld>
            <a:endParaRPr/>
          </a:p>
        </p:txBody>
      </p:sp>
      <p:sp>
        <p:nvSpPr>
          <p:cNvPr id="587" name="Google Shape;587;p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Entity Extraction</a:t>
            </a:r>
            <a:endParaRPr dirty="0"/>
          </a:p>
        </p:txBody>
      </p:sp>
      <p:sp>
        <p:nvSpPr>
          <p:cNvPr id="620" name="Google Shape;620;p43"/>
          <p:cNvSpPr txBox="1">
            <a:spLocks noGrp="1"/>
          </p:cNvSpPr>
          <p:nvPr>
            <p:ph type="body" idx="4294967295"/>
          </p:nvPr>
        </p:nvSpPr>
        <p:spPr>
          <a:xfrm>
            <a:off x="6294438" y="2247900"/>
            <a:ext cx="2849562" cy="120332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Linear Chain CRF</a:t>
            </a:r>
            <a:endParaRPr/>
          </a:p>
          <a:p>
            <a:pPr marL="457200" lvl="0" indent="-342900" algn="l" rtl="0">
              <a:spcBef>
                <a:spcPts val="0"/>
              </a:spcBef>
              <a:spcAft>
                <a:spcPts val="0"/>
              </a:spcAft>
              <a:buSzPts val="1800"/>
              <a:buChar char="●"/>
            </a:pPr>
            <a:r>
              <a:rPr lang="en-GB"/>
              <a:t>Bi-directional RNNs</a:t>
            </a:r>
            <a:endParaRPr/>
          </a:p>
          <a:p>
            <a:pPr marL="457200" lvl="0" indent="-342900" algn="l" rtl="0">
              <a:spcBef>
                <a:spcPts val="0"/>
              </a:spcBef>
              <a:spcAft>
                <a:spcPts val="0"/>
              </a:spcAft>
              <a:buSzPts val="1800"/>
              <a:buChar char="●"/>
            </a:pPr>
            <a:r>
              <a:rPr lang="en-GB"/>
              <a:t>Hybrid RNN &amp; CRFs</a:t>
            </a:r>
            <a:endParaRPr/>
          </a:p>
        </p:txBody>
      </p:sp>
      <p:sp>
        <p:nvSpPr>
          <p:cNvPr id="588" name="Google Shape;588;p43"/>
          <p:cNvSpPr txBox="1"/>
          <p:nvPr/>
        </p:nvSpPr>
        <p:spPr>
          <a:xfrm>
            <a:off x="8178550" y="4214000"/>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Person</a:t>
            </a:r>
            <a:endParaRPr sz="1000"/>
          </a:p>
        </p:txBody>
      </p:sp>
      <p:sp>
        <p:nvSpPr>
          <p:cNvPr id="589" name="Google Shape;589;p43"/>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90" name="Google Shape;590;p43"/>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91" name="Google Shape;591;p43"/>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sp>
        <p:nvSpPr>
          <p:cNvPr id="592" name="Google Shape;592;p43"/>
          <p:cNvSpPr/>
          <p:nvPr/>
        </p:nvSpPr>
        <p:spPr>
          <a:xfrm>
            <a:off x="7971552" y="4260651"/>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7971550" y="4531025"/>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txBox="1"/>
          <p:nvPr/>
        </p:nvSpPr>
        <p:spPr>
          <a:xfrm>
            <a:off x="8178550" y="4484375"/>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Location</a:t>
            </a:r>
            <a:endParaRPr sz="1000"/>
          </a:p>
        </p:txBody>
      </p:sp>
      <p:sp>
        <p:nvSpPr>
          <p:cNvPr id="595" name="Google Shape;595;p43"/>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596" name="Google Shape;596;p4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597" name="Google Shape;597;p43"/>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598" name="Google Shape;598;p43"/>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599" name="Google Shape;599;p43"/>
          <p:cNvCxnSpPr>
            <a:stCxn id="597" idx="3"/>
            <a:endCxn id="598" idx="1"/>
          </p:cNvCxnSpPr>
          <p:nvPr/>
        </p:nvCxnSpPr>
        <p:spPr>
          <a:xfrm>
            <a:off x="2277125" y="4490863"/>
            <a:ext cx="20304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43"/>
          <p:cNvSpPr txBox="1"/>
          <p:nvPr/>
        </p:nvSpPr>
        <p:spPr>
          <a:xfrm>
            <a:off x="3093900"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601" name="Google Shape;601;p43"/>
          <p:cNvCxnSpPr/>
          <p:nvPr/>
        </p:nvCxnSpPr>
        <p:spPr>
          <a:xfrm>
            <a:off x="1448563" y="2320725"/>
            <a:ext cx="608700" cy="0"/>
          </a:xfrm>
          <a:prstGeom prst="straightConnector1">
            <a:avLst/>
          </a:prstGeom>
          <a:noFill/>
          <a:ln w="38100" cap="flat" cmpd="sng">
            <a:solidFill>
              <a:srgbClr val="B7B7B7"/>
            </a:solidFill>
            <a:prstDash val="solid"/>
            <a:round/>
            <a:headEnd type="none" w="med" len="med"/>
            <a:tailEnd type="none" w="med" len="med"/>
          </a:ln>
        </p:spPr>
      </p:cxnSp>
      <p:cxnSp>
        <p:nvCxnSpPr>
          <p:cNvPr id="602" name="Google Shape;602;p43"/>
          <p:cNvCxnSpPr/>
          <p:nvPr/>
        </p:nvCxnSpPr>
        <p:spPr>
          <a:xfrm>
            <a:off x="1459060" y="2594034"/>
            <a:ext cx="944700" cy="0"/>
          </a:xfrm>
          <a:prstGeom prst="straightConnector1">
            <a:avLst/>
          </a:prstGeom>
          <a:noFill/>
          <a:ln w="38100" cap="flat" cmpd="sng">
            <a:solidFill>
              <a:srgbClr val="B7B7B7"/>
            </a:solidFill>
            <a:prstDash val="solid"/>
            <a:round/>
            <a:headEnd type="none" w="med" len="med"/>
            <a:tailEnd type="none" w="med" len="med"/>
          </a:ln>
        </p:spPr>
      </p:cxnSp>
      <p:cxnSp>
        <p:nvCxnSpPr>
          <p:cNvPr id="603" name="Google Shape;603;p43"/>
          <p:cNvCxnSpPr/>
          <p:nvPr/>
        </p:nvCxnSpPr>
        <p:spPr>
          <a:xfrm>
            <a:off x="1438066" y="2849397"/>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604" name="Google Shape;604;p43"/>
          <p:cNvCxnSpPr/>
          <p:nvPr/>
        </p:nvCxnSpPr>
        <p:spPr>
          <a:xfrm>
            <a:off x="1448563" y="3109488"/>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605" name="Google Shape;605;p43"/>
          <p:cNvCxnSpPr/>
          <p:nvPr/>
        </p:nvCxnSpPr>
        <p:spPr>
          <a:xfrm>
            <a:off x="1464503" y="3348585"/>
            <a:ext cx="949800" cy="0"/>
          </a:xfrm>
          <a:prstGeom prst="straightConnector1">
            <a:avLst/>
          </a:prstGeom>
          <a:noFill/>
          <a:ln w="38100" cap="flat" cmpd="sng">
            <a:solidFill>
              <a:srgbClr val="B7B7B7"/>
            </a:solidFill>
            <a:prstDash val="solid"/>
            <a:round/>
            <a:headEnd type="none" w="med" len="med"/>
            <a:tailEnd type="none" w="med" len="med"/>
          </a:ln>
        </p:spPr>
      </p:cxnSp>
      <p:cxnSp>
        <p:nvCxnSpPr>
          <p:cNvPr id="606" name="Google Shape;606;p43"/>
          <p:cNvCxnSpPr/>
          <p:nvPr/>
        </p:nvCxnSpPr>
        <p:spPr>
          <a:xfrm>
            <a:off x="2168575" y="3619172"/>
            <a:ext cx="266700" cy="0"/>
          </a:xfrm>
          <a:prstGeom prst="straightConnector1">
            <a:avLst/>
          </a:prstGeom>
          <a:noFill/>
          <a:ln w="38100" cap="flat" cmpd="sng">
            <a:solidFill>
              <a:srgbClr val="B7B7B7"/>
            </a:solidFill>
            <a:prstDash val="solid"/>
            <a:round/>
            <a:headEnd type="none" w="med" len="med"/>
            <a:tailEnd type="none" w="med" len="med"/>
          </a:ln>
        </p:spPr>
      </p:cxnSp>
      <p:cxnSp>
        <p:nvCxnSpPr>
          <p:cNvPr id="607" name="Google Shape;607;p43"/>
          <p:cNvCxnSpPr/>
          <p:nvPr/>
        </p:nvCxnSpPr>
        <p:spPr>
          <a:xfrm>
            <a:off x="2694199" y="2317654"/>
            <a:ext cx="161100" cy="0"/>
          </a:xfrm>
          <a:prstGeom prst="straightConnector1">
            <a:avLst/>
          </a:prstGeom>
          <a:noFill/>
          <a:ln w="38100" cap="flat" cmpd="sng">
            <a:solidFill>
              <a:srgbClr val="B7B7B7"/>
            </a:solidFill>
            <a:prstDash val="solid"/>
            <a:round/>
            <a:headEnd type="none" w="med" len="med"/>
            <a:tailEnd type="none" w="med" len="med"/>
          </a:ln>
        </p:spPr>
      </p:cxnSp>
      <p:cxnSp>
        <p:nvCxnSpPr>
          <p:cNvPr id="608" name="Google Shape;608;p43"/>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609" name="Google Shape;609;p43"/>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610" name="Google Shape;610;p43"/>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611" name="Google Shape;611;p43"/>
          <p:cNvCxnSpPr/>
          <p:nvPr/>
        </p:nvCxnSpPr>
        <p:spPr>
          <a:xfrm>
            <a:off x="3764463" y="2293903"/>
            <a:ext cx="608700" cy="0"/>
          </a:xfrm>
          <a:prstGeom prst="straightConnector1">
            <a:avLst/>
          </a:prstGeom>
          <a:noFill/>
          <a:ln w="38100" cap="flat" cmpd="sng">
            <a:solidFill>
              <a:srgbClr val="B7B7B7"/>
            </a:solidFill>
            <a:prstDash val="solid"/>
            <a:round/>
            <a:headEnd type="none" w="med" len="med"/>
            <a:tailEnd type="none" w="med" len="med"/>
          </a:ln>
        </p:spPr>
      </p:cxnSp>
      <p:cxnSp>
        <p:nvCxnSpPr>
          <p:cNvPr id="612" name="Google Shape;612;p43"/>
          <p:cNvCxnSpPr/>
          <p:nvPr/>
        </p:nvCxnSpPr>
        <p:spPr>
          <a:xfrm>
            <a:off x="3774960" y="2567212"/>
            <a:ext cx="944700" cy="0"/>
          </a:xfrm>
          <a:prstGeom prst="straightConnector1">
            <a:avLst/>
          </a:prstGeom>
          <a:noFill/>
          <a:ln w="38100" cap="flat" cmpd="sng">
            <a:solidFill>
              <a:srgbClr val="B7B7B7"/>
            </a:solidFill>
            <a:prstDash val="solid"/>
            <a:round/>
            <a:headEnd type="none" w="med" len="med"/>
            <a:tailEnd type="none" w="med" len="med"/>
          </a:ln>
        </p:spPr>
      </p:cxnSp>
      <p:cxnSp>
        <p:nvCxnSpPr>
          <p:cNvPr id="613" name="Google Shape;613;p43"/>
          <p:cNvCxnSpPr/>
          <p:nvPr/>
        </p:nvCxnSpPr>
        <p:spPr>
          <a:xfrm>
            <a:off x="3753966" y="2822575"/>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614" name="Google Shape;614;p43"/>
          <p:cNvCxnSpPr/>
          <p:nvPr/>
        </p:nvCxnSpPr>
        <p:spPr>
          <a:xfrm>
            <a:off x="3764463" y="3082666"/>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615" name="Google Shape;615;p43"/>
          <p:cNvCxnSpPr/>
          <p:nvPr/>
        </p:nvCxnSpPr>
        <p:spPr>
          <a:xfrm>
            <a:off x="3769906" y="3351974"/>
            <a:ext cx="949800" cy="0"/>
          </a:xfrm>
          <a:prstGeom prst="straightConnector1">
            <a:avLst/>
          </a:prstGeom>
          <a:noFill/>
          <a:ln w="38100" cap="flat" cmpd="sng">
            <a:solidFill>
              <a:srgbClr val="B7B7B7"/>
            </a:solidFill>
            <a:prstDash val="solid"/>
            <a:round/>
            <a:headEnd type="none" w="med" len="med"/>
            <a:tailEnd type="none" w="med" len="med"/>
          </a:ln>
        </p:spPr>
      </p:cxnSp>
      <p:cxnSp>
        <p:nvCxnSpPr>
          <p:cNvPr id="616" name="Google Shape;616;p43"/>
          <p:cNvCxnSpPr/>
          <p:nvPr/>
        </p:nvCxnSpPr>
        <p:spPr>
          <a:xfrm>
            <a:off x="4484475" y="3592351"/>
            <a:ext cx="266700" cy="0"/>
          </a:xfrm>
          <a:prstGeom prst="straightConnector1">
            <a:avLst/>
          </a:prstGeom>
          <a:noFill/>
          <a:ln w="38100" cap="flat" cmpd="sng">
            <a:solidFill>
              <a:srgbClr val="B7B7B7"/>
            </a:solidFill>
            <a:prstDash val="solid"/>
            <a:round/>
            <a:headEnd type="none" w="med" len="med"/>
            <a:tailEnd type="none" w="med" len="med"/>
          </a:ln>
        </p:spPr>
      </p:cxnSp>
      <p:cxnSp>
        <p:nvCxnSpPr>
          <p:cNvPr id="617" name="Google Shape;617;p43"/>
          <p:cNvCxnSpPr/>
          <p:nvPr/>
        </p:nvCxnSpPr>
        <p:spPr>
          <a:xfrm>
            <a:off x="4413625" y="2290832"/>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618" name="Google Shape;618;p43"/>
          <p:cNvCxnSpPr/>
          <p:nvPr/>
        </p:nvCxnSpPr>
        <p:spPr>
          <a:xfrm>
            <a:off x="3768828" y="3592354"/>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619" name="Google Shape;619;p43"/>
          <p:cNvCxnSpPr/>
          <p:nvPr/>
        </p:nvCxnSpPr>
        <p:spPr>
          <a:xfrm>
            <a:off x="3758331" y="3841947"/>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621" name="Google Shape;621;p43"/>
          <p:cNvCxnSpPr/>
          <p:nvPr/>
        </p:nvCxnSpPr>
        <p:spPr>
          <a:xfrm>
            <a:off x="5028387" y="2290832"/>
            <a:ext cx="161100" cy="0"/>
          </a:xfrm>
          <a:prstGeom prst="straightConnector1">
            <a:avLst/>
          </a:prstGeom>
          <a:noFill/>
          <a:ln w="38100"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542640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32" name="Google Shape;632;p4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112</a:t>
            </a:fld>
            <a:endParaRPr/>
          </a:p>
        </p:txBody>
      </p:sp>
      <p:sp>
        <p:nvSpPr>
          <p:cNvPr id="627" name="Google Shape;627;p4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 Ambiguity</a:t>
            </a:r>
            <a:endParaRPr/>
          </a:p>
        </p:txBody>
      </p:sp>
      <p:sp>
        <p:nvSpPr>
          <p:cNvPr id="628" name="Google Shape;628;p44"/>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629" name="Google Shape;629;p44"/>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630" name="Google Shape;630;p44"/>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a:t>
            </a:r>
            <a:r>
              <a:rPr lang="en-GB" sz="1700"/>
              <a:t>Tesla</a:t>
            </a:r>
            <a:r>
              <a:rPr lang="en-GB" sz="1700">
                <a:solidFill>
                  <a:srgbClr val="FFFFFF"/>
                </a:solidFill>
              </a:rPr>
              <a:t>'s uncles put together enough money to help him leave Gospić for Prague </a:t>
            </a:r>
            <a:endParaRPr sz="1700">
              <a:solidFill>
                <a:srgbClr val="FFFFFF"/>
              </a:solidFill>
            </a:endParaRPr>
          </a:p>
        </p:txBody>
      </p:sp>
      <p:cxnSp>
        <p:nvCxnSpPr>
          <p:cNvPr id="631" name="Google Shape;631;p44"/>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sp>
        <p:nvSpPr>
          <p:cNvPr id="633" name="Google Shape;633;p44"/>
          <p:cNvSpPr txBox="1"/>
          <p:nvPr/>
        </p:nvSpPr>
        <p:spPr>
          <a:xfrm>
            <a:off x="1881875" y="4157238"/>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Person?</a:t>
            </a:r>
            <a:endParaRPr sz="1000"/>
          </a:p>
        </p:txBody>
      </p:sp>
      <p:sp>
        <p:nvSpPr>
          <p:cNvPr id="634" name="Google Shape;634;p44"/>
          <p:cNvSpPr/>
          <p:nvPr/>
        </p:nvSpPr>
        <p:spPr>
          <a:xfrm>
            <a:off x="1674877" y="420388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1674875" y="4474262"/>
            <a:ext cx="207000" cy="207000"/>
          </a:xfrm>
          <a:prstGeom prst="ellipse">
            <a:avLst/>
          </a:prstGeom>
          <a:solidFill>
            <a:srgbClr val="6AA84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txBox="1"/>
          <p:nvPr/>
        </p:nvSpPr>
        <p:spPr>
          <a:xfrm>
            <a:off x="1881875" y="4427613"/>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Brand?</a:t>
            </a:r>
            <a:endParaRPr sz="1000"/>
          </a:p>
        </p:txBody>
      </p:sp>
    </p:spTree>
    <p:extLst>
      <p:ext uri="{BB962C8B-B14F-4D97-AF65-F5344CB8AC3E}">
        <p14:creationId xmlns:p14="http://schemas.microsoft.com/office/powerpoint/2010/main" val="138655928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Conditional Random Fields with RNN Potentials</a:t>
            </a:r>
            <a:endParaRPr/>
          </a:p>
        </p:txBody>
      </p:sp>
      <p:sp>
        <p:nvSpPr>
          <p:cNvPr id="642" name="Google Shape;642;p45"/>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643" name="Google Shape;643;p45"/>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644" name="Google Shape;644;p45"/>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chemeClr val="lt1"/>
                </a:solidFill>
              </a:rPr>
              <a:t>Two of </a:t>
            </a:r>
            <a:r>
              <a:rPr lang="en-GB" sz="1700"/>
              <a:t>Tesla</a:t>
            </a:r>
            <a:r>
              <a:rPr lang="en-GB" sz="1700">
                <a:solidFill>
                  <a:schemeClr val="lt1"/>
                </a:solidFill>
              </a:rPr>
              <a:t>'s uncles put together enough money to help him leave Gospić for Prague </a:t>
            </a:r>
            <a:endParaRPr sz="1700"/>
          </a:p>
        </p:txBody>
      </p:sp>
      <p:cxnSp>
        <p:nvCxnSpPr>
          <p:cNvPr id="645" name="Google Shape;645;p45"/>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sp>
        <p:nvSpPr>
          <p:cNvPr id="646" name="Google Shape;646;p45"/>
          <p:cNvSpPr/>
          <p:nvPr/>
        </p:nvSpPr>
        <p:spPr>
          <a:xfrm>
            <a:off x="406502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a:t>
            </a:r>
            <a:endParaRPr/>
          </a:p>
        </p:txBody>
      </p:sp>
      <p:grpSp>
        <p:nvGrpSpPr>
          <p:cNvPr id="647" name="Google Shape;647;p45"/>
          <p:cNvGrpSpPr/>
          <p:nvPr/>
        </p:nvGrpSpPr>
        <p:grpSpPr>
          <a:xfrm>
            <a:off x="3746038" y="3949950"/>
            <a:ext cx="2022675" cy="300311"/>
            <a:chOff x="3746038" y="3949950"/>
            <a:chExt cx="2022675" cy="300311"/>
          </a:xfrm>
        </p:grpSpPr>
        <p:sp>
          <p:nvSpPr>
            <p:cNvPr id="648" name="Google Shape;648;p45"/>
            <p:cNvSpPr txBox="1"/>
            <p:nvPr/>
          </p:nvSpPr>
          <p:spPr>
            <a:xfrm>
              <a:off x="3746038" y="394995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Two</a:t>
              </a:r>
              <a:endParaRPr sz="1000"/>
            </a:p>
          </p:txBody>
        </p:sp>
        <p:sp>
          <p:nvSpPr>
            <p:cNvPr id="649" name="Google Shape;649;p45"/>
            <p:cNvSpPr txBox="1"/>
            <p:nvPr/>
          </p:nvSpPr>
          <p:spPr>
            <a:xfrm>
              <a:off x="4689613" y="3949961"/>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of</a:t>
              </a:r>
              <a:endParaRPr sz="1000"/>
            </a:p>
          </p:txBody>
        </p:sp>
      </p:grpSp>
      <p:sp>
        <p:nvSpPr>
          <p:cNvPr id="650" name="Google Shape;650;p45"/>
          <p:cNvSpPr txBox="1"/>
          <p:nvPr/>
        </p:nvSpPr>
        <p:spPr>
          <a:xfrm>
            <a:off x="5579413" y="3949961"/>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grpSp>
        <p:nvGrpSpPr>
          <p:cNvPr id="651" name="Google Shape;651;p45"/>
          <p:cNvGrpSpPr/>
          <p:nvPr/>
        </p:nvGrpSpPr>
        <p:grpSpPr>
          <a:xfrm>
            <a:off x="6469213" y="3949961"/>
            <a:ext cx="1970939" cy="307147"/>
            <a:chOff x="6469213" y="3949961"/>
            <a:chExt cx="1970939" cy="307147"/>
          </a:xfrm>
        </p:grpSpPr>
        <p:sp>
          <p:nvSpPr>
            <p:cNvPr id="652" name="Google Shape;652;p45"/>
            <p:cNvSpPr txBox="1"/>
            <p:nvPr/>
          </p:nvSpPr>
          <p:spPr>
            <a:xfrm>
              <a:off x="6469213" y="3949961"/>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a:t>
              </a:r>
              <a:endParaRPr sz="1000"/>
            </a:p>
          </p:txBody>
        </p:sp>
        <p:sp>
          <p:nvSpPr>
            <p:cNvPr id="653" name="Google Shape;653;p45"/>
            <p:cNvSpPr txBox="1"/>
            <p:nvPr/>
          </p:nvSpPr>
          <p:spPr>
            <a:xfrm>
              <a:off x="7361051" y="3956808"/>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uncles</a:t>
              </a:r>
              <a:endParaRPr sz="1000"/>
            </a:p>
          </p:txBody>
        </p:sp>
      </p:grpSp>
      <p:sp>
        <p:nvSpPr>
          <p:cNvPr id="654" name="Google Shape;654;p45"/>
          <p:cNvSpPr/>
          <p:nvPr/>
        </p:nvSpPr>
        <p:spPr>
          <a:xfrm>
            <a:off x="499697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a:t>
            </a:r>
            <a:endParaRPr/>
          </a:p>
        </p:txBody>
      </p:sp>
      <p:sp>
        <p:nvSpPr>
          <p:cNvPr id="655" name="Google Shape;655;p45"/>
          <p:cNvSpPr/>
          <p:nvPr/>
        </p:nvSpPr>
        <p:spPr>
          <a:xfrm>
            <a:off x="588677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P</a:t>
            </a:r>
            <a:endParaRPr/>
          </a:p>
        </p:txBody>
      </p:sp>
      <p:sp>
        <p:nvSpPr>
          <p:cNvPr id="656" name="Google Shape;656;p45"/>
          <p:cNvSpPr/>
          <p:nvPr/>
        </p:nvSpPr>
        <p:spPr>
          <a:xfrm>
            <a:off x="677657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a:t>
            </a:r>
            <a:endParaRPr/>
          </a:p>
        </p:txBody>
      </p:sp>
      <p:sp>
        <p:nvSpPr>
          <p:cNvPr id="657" name="Google Shape;657;p45"/>
          <p:cNvSpPr/>
          <p:nvPr/>
        </p:nvSpPr>
        <p:spPr>
          <a:xfrm>
            <a:off x="766637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a:t>
            </a:r>
            <a:endParaRPr/>
          </a:p>
        </p:txBody>
      </p:sp>
      <p:sp>
        <p:nvSpPr>
          <p:cNvPr id="658" name="Google Shape;658;p45"/>
          <p:cNvSpPr/>
          <p:nvPr/>
        </p:nvSpPr>
        <p:spPr>
          <a:xfrm>
            <a:off x="4704100" y="1782700"/>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7394575" y="1782700"/>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5614975" y="1782700"/>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6504775" y="1782700"/>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45"/>
          <p:cNvCxnSpPr>
            <a:endCxn id="658" idx="1"/>
          </p:cNvCxnSpPr>
          <p:nvPr/>
        </p:nvCxnSpPr>
        <p:spPr>
          <a:xfrm>
            <a:off x="4529500" y="1841200"/>
            <a:ext cx="174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3" name="Google Shape;663;p45"/>
          <p:cNvCxnSpPr>
            <a:stCxn id="654" idx="2"/>
            <a:endCxn id="658" idx="3"/>
          </p:cNvCxnSpPr>
          <p:nvPr/>
        </p:nvCxnSpPr>
        <p:spPr>
          <a:xfrm flipH="1">
            <a:off x="4822375" y="1841800"/>
            <a:ext cx="174600" cy="600"/>
          </a:xfrm>
          <a:prstGeom prst="bentConnector3">
            <a:avLst>
              <a:gd name="adj1" fmla="val 50021"/>
            </a:avLst>
          </a:prstGeom>
          <a:noFill/>
          <a:ln w="9525" cap="flat" cmpd="sng">
            <a:solidFill>
              <a:srgbClr val="000000"/>
            </a:solidFill>
            <a:prstDash val="solid"/>
            <a:round/>
            <a:headEnd type="none" w="med" len="med"/>
            <a:tailEnd type="none" w="med" len="med"/>
          </a:ln>
        </p:spPr>
      </p:cxnSp>
      <p:cxnSp>
        <p:nvCxnSpPr>
          <p:cNvPr id="664" name="Google Shape;664;p45"/>
          <p:cNvCxnSpPr>
            <a:endCxn id="660" idx="1"/>
          </p:cNvCxnSpPr>
          <p:nvPr/>
        </p:nvCxnSpPr>
        <p:spPr>
          <a:xfrm>
            <a:off x="5461375" y="18412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5" name="Google Shape;665;p45"/>
          <p:cNvCxnSpPr>
            <a:stCxn id="660" idx="3"/>
            <a:endCxn id="655" idx="2"/>
          </p:cNvCxnSpPr>
          <p:nvPr/>
        </p:nvCxnSpPr>
        <p:spPr>
          <a:xfrm>
            <a:off x="5733175" y="18418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6" name="Google Shape;666;p45"/>
          <p:cNvCxnSpPr>
            <a:endCxn id="661" idx="1"/>
          </p:cNvCxnSpPr>
          <p:nvPr/>
        </p:nvCxnSpPr>
        <p:spPr>
          <a:xfrm>
            <a:off x="6351175" y="18412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7" name="Google Shape;667;p45"/>
          <p:cNvCxnSpPr>
            <a:stCxn id="661" idx="3"/>
            <a:endCxn id="656" idx="2"/>
          </p:cNvCxnSpPr>
          <p:nvPr/>
        </p:nvCxnSpPr>
        <p:spPr>
          <a:xfrm>
            <a:off x="6622975" y="18418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8" name="Google Shape;668;p45"/>
          <p:cNvCxnSpPr>
            <a:endCxn id="659" idx="1"/>
          </p:cNvCxnSpPr>
          <p:nvPr/>
        </p:nvCxnSpPr>
        <p:spPr>
          <a:xfrm>
            <a:off x="7240975" y="18412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9" name="Google Shape;669;p45"/>
          <p:cNvCxnSpPr>
            <a:stCxn id="659" idx="3"/>
            <a:endCxn id="657" idx="2"/>
          </p:cNvCxnSpPr>
          <p:nvPr/>
        </p:nvCxnSpPr>
        <p:spPr>
          <a:xfrm>
            <a:off x="7512775" y="18418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sp>
        <p:nvSpPr>
          <p:cNvPr id="670" name="Google Shape;670;p45"/>
          <p:cNvSpPr/>
          <p:nvPr/>
        </p:nvSpPr>
        <p:spPr>
          <a:xfrm>
            <a:off x="423812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517007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605987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694967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783947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45"/>
          <p:cNvCxnSpPr>
            <a:stCxn id="670" idx="0"/>
            <a:endCxn id="646" idx="4"/>
          </p:cNvCxnSpPr>
          <p:nvPr/>
        </p:nvCxnSpPr>
        <p:spPr>
          <a:xfrm rot="-5400000">
            <a:off x="417422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cxnSp>
        <p:nvCxnSpPr>
          <p:cNvPr id="676" name="Google Shape;676;p45"/>
          <p:cNvCxnSpPr>
            <a:stCxn id="671" idx="0"/>
            <a:endCxn id="654" idx="4"/>
          </p:cNvCxnSpPr>
          <p:nvPr/>
        </p:nvCxnSpPr>
        <p:spPr>
          <a:xfrm rot="-5400000">
            <a:off x="510617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cxnSp>
        <p:nvCxnSpPr>
          <p:cNvPr id="677" name="Google Shape;677;p45"/>
          <p:cNvCxnSpPr>
            <a:stCxn id="672" idx="0"/>
            <a:endCxn id="655" idx="4"/>
          </p:cNvCxnSpPr>
          <p:nvPr/>
        </p:nvCxnSpPr>
        <p:spPr>
          <a:xfrm rot="-5400000">
            <a:off x="599597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cxnSp>
        <p:nvCxnSpPr>
          <p:cNvPr id="678" name="Google Shape;678;p45"/>
          <p:cNvCxnSpPr>
            <a:stCxn id="673" idx="0"/>
            <a:endCxn id="656" idx="4"/>
          </p:cNvCxnSpPr>
          <p:nvPr/>
        </p:nvCxnSpPr>
        <p:spPr>
          <a:xfrm rot="-5400000">
            <a:off x="688577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cxnSp>
        <p:nvCxnSpPr>
          <p:cNvPr id="679" name="Google Shape;679;p45"/>
          <p:cNvCxnSpPr>
            <a:stCxn id="674" idx="0"/>
            <a:endCxn id="657" idx="4"/>
          </p:cNvCxnSpPr>
          <p:nvPr/>
        </p:nvCxnSpPr>
        <p:spPr>
          <a:xfrm rot="-5400000">
            <a:off x="777557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grpSp>
        <p:nvGrpSpPr>
          <p:cNvPr id="680" name="Google Shape;680;p45"/>
          <p:cNvGrpSpPr/>
          <p:nvPr/>
        </p:nvGrpSpPr>
        <p:grpSpPr>
          <a:xfrm>
            <a:off x="4236024" y="2965515"/>
            <a:ext cx="1826817" cy="255416"/>
            <a:chOff x="4236024" y="2965515"/>
            <a:chExt cx="1826817" cy="255416"/>
          </a:xfrm>
        </p:grpSpPr>
        <p:grpSp>
          <p:nvGrpSpPr>
            <p:cNvPr id="681" name="Google Shape;681;p45"/>
            <p:cNvGrpSpPr/>
            <p:nvPr/>
          </p:nvGrpSpPr>
          <p:grpSpPr>
            <a:xfrm>
              <a:off x="4236024" y="2965515"/>
              <a:ext cx="117592" cy="255091"/>
              <a:chOff x="3752770" y="2200276"/>
              <a:chExt cx="304800" cy="661200"/>
            </a:xfrm>
          </p:grpSpPr>
          <p:sp>
            <p:nvSpPr>
              <p:cNvPr id="682" name="Google Shape;682;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5"/>
            <p:cNvGrpSpPr/>
            <p:nvPr/>
          </p:nvGrpSpPr>
          <p:grpSpPr>
            <a:xfrm>
              <a:off x="5169149" y="2965840"/>
              <a:ext cx="117592" cy="255091"/>
              <a:chOff x="3752770" y="2200276"/>
              <a:chExt cx="304800" cy="661200"/>
            </a:xfrm>
          </p:grpSpPr>
          <p:sp>
            <p:nvSpPr>
              <p:cNvPr id="686" name="Google Shape;686;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9" name="Google Shape;689;p45"/>
            <p:cNvCxnSpPr>
              <a:stCxn id="684" idx="3"/>
              <a:endCxn id="688" idx="1"/>
            </p:cNvCxnSpPr>
            <p:nvPr/>
          </p:nvCxnSpPr>
          <p:spPr>
            <a:xfrm>
              <a:off x="4353616" y="3093060"/>
              <a:ext cx="815400" cy="600"/>
            </a:xfrm>
            <a:prstGeom prst="curvedConnector3">
              <a:avLst>
                <a:gd name="adj1" fmla="val 50008"/>
              </a:avLst>
            </a:prstGeom>
            <a:noFill/>
            <a:ln w="9525" cap="flat" cmpd="sng">
              <a:solidFill>
                <a:srgbClr val="000000"/>
              </a:solidFill>
              <a:prstDash val="solid"/>
              <a:round/>
              <a:headEnd type="none" w="med" len="med"/>
              <a:tailEnd type="triangle" w="med" len="med"/>
            </a:ln>
          </p:spPr>
        </p:cxnSp>
        <p:cxnSp>
          <p:nvCxnSpPr>
            <p:cNvPr id="690" name="Google Shape;690;p45"/>
            <p:cNvCxnSpPr>
              <a:stCxn id="688" idx="3"/>
              <a:endCxn id="691" idx="1"/>
            </p:cNvCxnSpPr>
            <p:nvPr/>
          </p:nvCxnSpPr>
          <p:spPr>
            <a:xfrm>
              <a:off x="5286741" y="3093385"/>
              <a:ext cx="776100" cy="3000"/>
            </a:xfrm>
            <a:prstGeom prst="curvedConnector3">
              <a:avLst>
                <a:gd name="adj1" fmla="val 49994"/>
              </a:avLst>
            </a:prstGeom>
            <a:noFill/>
            <a:ln w="9525" cap="flat" cmpd="sng">
              <a:solidFill>
                <a:srgbClr val="000000"/>
              </a:solidFill>
              <a:prstDash val="solid"/>
              <a:round/>
              <a:headEnd type="none" w="med" len="med"/>
              <a:tailEnd type="triangle" w="med" len="med"/>
            </a:ln>
          </p:spPr>
        </p:cxnSp>
      </p:grpSp>
      <p:grpSp>
        <p:nvGrpSpPr>
          <p:cNvPr id="692" name="Google Shape;692;p45"/>
          <p:cNvGrpSpPr/>
          <p:nvPr/>
        </p:nvGrpSpPr>
        <p:grpSpPr>
          <a:xfrm>
            <a:off x="6180578" y="2685646"/>
            <a:ext cx="1777974" cy="256670"/>
            <a:chOff x="6180578" y="2685646"/>
            <a:chExt cx="1777974" cy="256670"/>
          </a:xfrm>
        </p:grpSpPr>
        <p:grpSp>
          <p:nvGrpSpPr>
            <p:cNvPr id="693" name="Google Shape;693;p45"/>
            <p:cNvGrpSpPr/>
            <p:nvPr/>
          </p:nvGrpSpPr>
          <p:grpSpPr>
            <a:xfrm>
              <a:off x="6956678" y="2685646"/>
              <a:ext cx="117592" cy="255091"/>
              <a:chOff x="3752770" y="2200276"/>
              <a:chExt cx="304800" cy="661200"/>
            </a:xfrm>
          </p:grpSpPr>
          <p:sp>
            <p:nvSpPr>
              <p:cNvPr id="694" name="Google Shape;694;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7" name="Google Shape;697;p45"/>
            <p:cNvCxnSpPr>
              <a:endCxn id="696" idx="1"/>
            </p:cNvCxnSpPr>
            <p:nvPr/>
          </p:nvCxnSpPr>
          <p:spPr>
            <a:xfrm>
              <a:off x="6180578" y="2810191"/>
              <a:ext cx="776100" cy="3000"/>
            </a:xfrm>
            <a:prstGeom prst="curvedConnector3">
              <a:avLst>
                <a:gd name="adj1" fmla="val 50000"/>
              </a:avLst>
            </a:prstGeom>
            <a:noFill/>
            <a:ln w="9525" cap="flat" cmpd="sng">
              <a:solidFill>
                <a:srgbClr val="000000"/>
              </a:solidFill>
              <a:prstDash val="solid"/>
              <a:round/>
              <a:headEnd type="triangle" w="med" len="med"/>
              <a:tailEnd type="none" w="med" len="med"/>
            </a:ln>
          </p:spPr>
        </p:cxnSp>
        <p:grpSp>
          <p:nvGrpSpPr>
            <p:cNvPr id="698" name="Google Shape;698;p45"/>
            <p:cNvGrpSpPr/>
            <p:nvPr/>
          </p:nvGrpSpPr>
          <p:grpSpPr>
            <a:xfrm>
              <a:off x="7840960" y="2687225"/>
              <a:ext cx="117592" cy="255091"/>
              <a:chOff x="3752770" y="2200276"/>
              <a:chExt cx="304800" cy="661200"/>
            </a:xfrm>
          </p:grpSpPr>
          <p:sp>
            <p:nvSpPr>
              <p:cNvPr id="699" name="Google Shape;699;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2" name="Google Shape;702;p45"/>
            <p:cNvCxnSpPr>
              <a:endCxn id="701" idx="1"/>
            </p:cNvCxnSpPr>
            <p:nvPr/>
          </p:nvCxnSpPr>
          <p:spPr>
            <a:xfrm>
              <a:off x="7064860" y="2811770"/>
              <a:ext cx="776100" cy="3000"/>
            </a:xfrm>
            <a:prstGeom prst="curvedConnector3">
              <a:avLst>
                <a:gd name="adj1" fmla="val 50000"/>
              </a:avLst>
            </a:prstGeom>
            <a:noFill/>
            <a:ln w="9525" cap="flat" cmpd="sng">
              <a:solidFill>
                <a:srgbClr val="000000"/>
              </a:solidFill>
              <a:prstDash val="solid"/>
              <a:round/>
              <a:headEnd type="triangle" w="med" len="med"/>
              <a:tailEnd type="none" w="med" len="med"/>
            </a:ln>
          </p:spPr>
        </p:cxnSp>
      </p:grpSp>
      <p:grpSp>
        <p:nvGrpSpPr>
          <p:cNvPr id="703" name="Google Shape;703;p45"/>
          <p:cNvGrpSpPr/>
          <p:nvPr/>
        </p:nvGrpSpPr>
        <p:grpSpPr>
          <a:xfrm>
            <a:off x="6059753" y="2379941"/>
            <a:ext cx="120592" cy="543945"/>
            <a:chOff x="6059753" y="2379941"/>
            <a:chExt cx="120592" cy="543945"/>
          </a:xfrm>
        </p:grpSpPr>
        <p:grpSp>
          <p:nvGrpSpPr>
            <p:cNvPr id="704" name="Google Shape;704;p45"/>
            <p:cNvGrpSpPr/>
            <p:nvPr/>
          </p:nvGrpSpPr>
          <p:grpSpPr>
            <a:xfrm>
              <a:off x="6062753" y="2668796"/>
              <a:ext cx="117592" cy="255091"/>
              <a:chOff x="3752770" y="2200276"/>
              <a:chExt cx="304800" cy="661200"/>
            </a:xfrm>
          </p:grpSpPr>
          <p:sp>
            <p:nvSpPr>
              <p:cNvPr id="705" name="Google Shape;705;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8" name="Google Shape;708;p45"/>
            <p:cNvCxnSpPr>
              <a:stCxn id="707" idx="1"/>
              <a:endCxn id="672" idx="1"/>
            </p:cNvCxnSpPr>
            <p:nvPr/>
          </p:nvCxnSpPr>
          <p:spPr>
            <a:xfrm rot="10800000">
              <a:off x="6059753" y="2379941"/>
              <a:ext cx="3000" cy="416400"/>
            </a:xfrm>
            <a:prstGeom prst="curvedConnector3">
              <a:avLst>
                <a:gd name="adj1" fmla="val 8033441"/>
              </a:avLst>
            </a:prstGeom>
            <a:noFill/>
            <a:ln w="9525" cap="flat" cmpd="sng">
              <a:solidFill>
                <a:srgbClr val="000000"/>
              </a:solidFill>
              <a:prstDash val="solid"/>
              <a:round/>
              <a:headEnd type="none" w="med" len="med"/>
              <a:tailEnd type="triangle" w="med" len="med"/>
            </a:ln>
          </p:spPr>
        </p:cxnSp>
      </p:grpSp>
      <p:grpSp>
        <p:nvGrpSpPr>
          <p:cNvPr id="709" name="Google Shape;709;p45"/>
          <p:cNvGrpSpPr/>
          <p:nvPr/>
        </p:nvGrpSpPr>
        <p:grpSpPr>
          <a:xfrm>
            <a:off x="4236032" y="3093130"/>
            <a:ext cx="1942051" cy="682043"/>
            <a:chOff x="4236032" y="3093130"/>
            <a:chExt cx="1942051" cy="682043"/>
          </a:xfrm>
        </p:grpSpPr>
        <p:grpSp>
          <p:nvGrpSpPr>
            <p:cNvPr id="710" name="Google Shape;710;p45"/>
            <p:cNvGrpSpPr/>
            <p:nvPr/>
          </p:nvGrpSpPr>
          <p:grpSpPr>
            <a:xfrm>
              <a:off x="4238432" y="3265487"/>
              <a:ext cx="118201" cy="509686"/>
              <a:chOff x="3752775" y="2200275"/>
              <a:chExt cx="304800" cy="1314300"/>
            </a:xfrm>
          </p:grpSpPr>
          <p:sp>
            <p:nvSpPr>
              <p:cNvPr id="711" name="Google Shape;711;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45"/>
            <p:cNvGrpSpPr/>
            <p:nvPr/>
          </p:nvGrpSpPr>
          <p:grpSpPr>
            <a:xfrm>
              <a:off x="5170082" y="3265487"/>
              <a:ext cx="118201" cy="509686"/>
              <a:chOff x="3752775" y="2200275"/>
              <a:chExt cx="304800" cy="1314300"/>
            </a:xfrm>
          </p:grpSpPr>
          <p:sp>
            <p:nvSpPr>
              <p:cNvPr id="717" name="Google Shape;717;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2" name="Google Shape;722;p45"/>
            <p:cNvCxnSpPr>
              <a:stCxn id="715" idx="1"/>
              <a:endCxn id="684" idx="1"/>
            </p:cNvCxnSpPr>
            <p:nvPr/>
          </p:nvCxnSpPr>
          <p:spPr>
            <a:xfrm rot="10800000">
              <a:off x="4236032" y="3093130"/>
              <a:ext cx="2400" cy="427200"/>
            </a:xfrm>
            <a:prstGeom prst="curvedConnector3">
              <a:avLst>
                <a:gd name="adj1" fmla="val 10022213"/>
              </a:avLst>
            </a:prstGeom>
            <a:noFill/>
            <a:ln w="9525" cap="flat" cmpd="sng">
              <a:solidFill>
                <a:srgbClr val="000000"/>
              </a:solidFill>
              <a:prstDash val="solid"/>
              <a:round/>
              <a:headEnd type="none" w="med" len="med"/>
              <a:tailEnd type="triangle" w="med" len="med"/>
            </a:ln>
          </p:spPr>
        </p:cxnSp>
        <p:cxnSp>
          <p:nvCxnSpPr>
            <p:cNvPr id="723" name="Google Shape;723;p45"/>
            <p:cNvCxnSpPr>
              <a:stCxn id="721" idx="1"/>
              <a:endCxn id="688" idx="1"/>
            </p:cNvCxnSpPr>
            <p:nvPr/>
          </p:nvCxnSpPr>
          <p:spPr>
            <a:xfrm rot="10800000">
              <a:off x="5169182" y="3093430"/>
              <a:ext cx="900" cy="426900"/>
            </a:xfrm>
            <a:prstGeom prst="curvedConnector3">
              <a:avLst>
                <a:gd name="adj1" fmla="val 26562012"/>
              </a:avLst>
            </a:prstGeom>
            <a:noFill/>
            <a:ln w="9525" cap="flat" cmpd="sng">
              <a:solidFill>
                <a:srgbClr val="000000"/>
              </a:solidFill>
              <a:prstDash val="solid"/>
              <a:round/>
              <a:headEnd type="none" w="med" len="med"/>
              <a:tailEnd type="triangle" w="med" len="med"/>
            </a:ln>
          </p:spPr>
        </p:cxnSp>
        <p:grpSp>
          <p:nvGrpSpPr>
            <p:cNvPr id="724" name="Google Shape;724;p45"/>
            <p:cNvGrpSpPr/>
            <p:nvPr/>
          </p:nvGrpSpPr>
          <p:grpSpPr>
            <a:xfrm>
              <a:off x="6059882" y="3265487"/>
              <a:ext cx="118201" cy="509686"/>
              <a:chOff x="3752775" y="2200275"/>
              <a:chExt cx="304800" cy="1314300"/>
            </a:xfrm>
          </p:grpSpPr>
          <p:sp>
            <p:nvSpPr>
              <p:cNvPr id="725" name="Google Shape;725;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30" name="Google Shape;730;p45"/>
            <p:cNvCxnSpPr>
              <a:stCxn id="729" idx="1"/>
              <a:endCxn id="691" idx="1"/>
            </p:cNvCxnSpPr>
            <p:nvPr/>
          </p:nvCxnSpPr>
          <p:spPr>
            <a:xfrm rot="10800000" flipH="1">
              <a:off x="6059882" y="3096430"/>
              <a:ext cx="3000" cy="423900"/>
            </a:xfrm>
            <a:prstGeom prst="curvedConnector3">
              <a:avLst>
                <a:gd name="adj1" fmla="val -7937500"/>
              </a:avLst>
            </a:prstGeom>
            <a:noFill/>
            <a:ln w="9525" cap="flat" cmpd="sng">
              <a:solidFill>
                <a:srgbClr val="000000"/>
              </a:solidFill>
              <a:prstDash val="solid"/>
              <a:round/>
              <a:headEnd type="none" w="med" len="med"/>
              <a:tailEnd type="triangle" w="med" len="med"/>
            </a:ln>
          </p:spPr>
        </p:cxnSp>
      </p:grpSp>
      <p:grpSp>
        <p:nvGrpSpPr>
          <p:cNvPr id="731" name="Google Shape;731;p45"/>
          <p:cNvGrpSpPr/>
          <p:nvPr/>
        </p:nvGrpSpPr>
        <p:grpSpPr>
          <a:xfrm>
            <a:off x="6178084" y="2796430"/>
            <a:ext cx="1780500" cy="978743"/>
            <a:chOff x="6178084" y="2796430"/>
            <a:chExt cx="1780500" cy="978743"/>
          </a:xfrm>
        </p:grpSpPr>
        <p:grpSp>
          <p:nvGrpSpPr>
            <p:cNvPr id="732" name="Google Shape;732;p45"/>
            <p:cNvGrpSpPr/>
            <p:nvPr/>
          </p:nvGrpSpPr>
          <p:grpSpPr>
            <a:xfrm>
              <a:off x="6949682" y="3265487"/>
              <a:ext cx="118201" cy="509686"/>
              <a:chOff x="3752775" y="2200275"/>
              <a:chExt cx="304800" cy="1314300"/>
            </a:xfrm>
          </p:grpSpPr>
          <p:sp>
            <p:nvSpPr>
              <p:cNvPr id="733" name="Google Shape;733;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5"/>
            <p:cNvGrpSpPr/>
            <p:nvPr/>
          </p:nvGrpSpPr>
          <p:grpSpPr>
            <a:xfrm>
              <a:off x="7839482" y="3265487"/>
              <a:ext cx="118201" cy="509686"/>
              <a:chOff x="3752775" y="2200275"/>
              <a:chExt cx="304800" cy="1314300"/>
            </a:xfrm>
          </p:grpSpPr>
          <p:sp>
            <p:nvSpPr>
              <p:cNvPr id="739" name="Google Shape;739;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4" name="Google Shape;744;p45"/>
            <p:cNvCxnSpPr>
              <a:stCxn id="729" idx="3"/>
              <a:endCxn id="707" idx="3"/>
            </p:cNvCxnSpPr>
            <p:nvPr/>
          </p:nvCxnSpPr>
          <p:spPr>
            <a:xfrm rot="10800000" flipH="1">
              <a:off x="6178084" y="2796430"/>
              <a:ext cx="2400" cy="723900"/>
            </a:xfrm>
            <a:prstGeom prst="curvedConnector3">
              <a:avLst>
                <a:gd name="adj1" fmla="val 10016097"/>
              </a:avLst>
            </a:prstGeom>
            <a:noFill/>
            <a:ln w="9525" cap="flat" cmpd="sng">
              <a:solidFill>
                <a:srgbClr val="000000"/>
              </a:solidFill>
              <a:prstDash val="solid"/>
              <a:round/>
              <a:headEnd type="none" w="med" len="med"/>
              <a:tailEnd type="triangle" w="med" len="med"/>
            </a:ln>
          </p:spPr>
        </p:cxnSp>
        <p:cxnSp>
          <p:nvCxnSpPr>
            <p:cNvPr id="745" name="Google Shape;745;p45"/>
            <p:cNvCxnSpPr>
              <a:stCxn id="737" idx="3"/>
              <a:endCxn id="696" idx="3"/>
            </p:cNvCxnSpPr>
            <p:nvPr/>
          </p:nvCxnSpPr>
          <p:spPr>
            <a:xfrm rot="10800000" flipH="1">
              <a:off x="7067884" y="2813230"/>
              <a:ext cx="6300" cy="707100"/>
            </a:xfrm>
            <a:prstGeom prst="curvedConnector3">
              <a:avLst>
                <a:gd name="adj1" fmla="val 3881132"/>
              </a:avLst>
            </a:prstGeom>
            <a:noFill/>
            <a:ln w="9525" cap="flat" cmpd="sng">
              <a:solidFill>
                <a:srgbClr val="000000"/>
              </a:solidFill>
              <a:prstDash val="solid"/>
              <a:round/>
              <a:headEnd type="none" w="med" len="med"/>
              <a:tailEnd type="triangle" w="med" len="med"/>
            </a:ln>
          </p:spPr>
        </p:cxnSp>
        <p:cxnSp>
          <p:nvCxnSpPr>
            <p:cNvPr id="746" name="Google Shape;746;p45"/>
            <p:cNvCxnSpPr>
              <a:stCxn id="743" idx="3"/>
              <a:endCxn id="701" idx="3"/>
            </p:cNvCxnSpPr>
            <p:nvPr/>
          </p:nvCxnSpPr>
          <p:spPr>
            <a:xfrm rot="10800000" flipH="1">
              <a:off x="7957684" y="2814730"/>
              <a:ext cx="900" cy="705600"/>
            </a:xfrm>
            <a:prstGeom prst="curvedConnector3">
              <a:avLst>
                <a:gd name="adj1" fmla="val 26554842"/>
              </a:avLst>
            </a:prstGeom>
            <a:noFill/>
            <a:ln w="9525" cap="flat" cmpd="sng">
              <a:solidFill>
                <a:srgbClr val="000000"/>
              </a:solidFill>
              <a:prstDash val="solid"/>
              <a:round/>
              <a:headEnd type="none" w="med" len="med"/>
              <a:tailEnd type="triangle" w="med" len="med"/>
            </a:ln>
          </p:spPr>
        </p:cxnSp>
      </p:grpSp>
      <p:grpSp>
        <p:nvGrpSpPr>
          <p:cNvPr id="747" name="Google Shape;747;p45"/>
          <p:cNvGrpSpPr/>
          <p:nvPr/>
        </p:nvGrpSpPr>
        <p:grpSpPr>
          <a:xfrm>
            <a:off x="4236024" y="2379685"/>
            <a:ext cx="1826817" cy="1140644"/>
            <a:chOff x="4236024" y="2379685"/>
            <a:chExt cx="1826817" cy="1140644"/>
          </a:xfrm>
        </p:grpSpPr>
        <p:cxnSp>
          <p:nvCxnSpPr>
            <p:cNvPr id="748" name="Google Shape;748;p45"/>
            <p:cNvCxnSpPr>
              <a:stCxn id="715" idx="3"/>
              <a:endCxn id="749" idx="3"/>
            </p:cNvCxnSpPr>
            <p:nvPr/>
          </p:nvCxnSpPr>
          <p:spPr>
            <a:xfrm rot="10800000">
              <a:off x="4353634" y="2793130"/>
              <a:ext cx="3000" cy="727200"/>
            </a:xfrm>
            <a:prstGeom prst="curvedConnector3">
              <a:avLst>
                <a:gd name="adj1" fmla="val -7937500"/>
              </a:avLst>
            </a:prstGeom>
            <a:noFill/>
            <a:ln w="9525" cap="flat" cmpd="sng">
              <a:solidFill>
                <a:srgbClr val="000000"/>
              </a:solidFill>
              <a:prstDash val="solid"/>
              <a:round/>
              <a:headEnd type="none" w="med" len="med"/>
              <a:tailEnd type="triangle" w="med" len="med"/>
            </a:ln>
          </p:spPr>
        </p:cxnSp>
        <p:cxnSp>
          <p:nvCxnSpPr>
            <p:cNvPr id="750" name="Google Shape;750;p45"/>
            <p:cNvCxnSpPr>
              <a:stCxn id="721" idx="3"/>
              <a:endCxn id="751" idx="3"/>
            </p:cNvCxnSpPr>
            <p:nvPr/>
          </p:nvCxnSpPr>
          <p:spPr>
            <a:xfrm rot="10800000">
              <a:off x="5286784" y="2793430"/>
              <a:ext cx="1500" cy="726900"/>
            </a:xfrm>
            <a:prstGeom prst="curvedConnector3">
              <a:avLst>
                <a:gd name="adj1" fmla="val -15875000"/>
              </a:avLst>
            </a:prstGeom>
            <a:noFill/>
            <a:ln w="9525" cap="flat" cmpd="sng">
              <a:solidFill>
                <a:srgbClr val="000000"/>
              </a:solidFill>
              <a:prstDash val="solid"/>
              <a:round/>
              <a:headEnd type="none" w="med" len="med"/>
              <a:tailEnd type="triangle" w="med" len="med"/>
            </a:ln>
          </p:spPr>
        </p:cxnSp>
        <p:grpSp>
          <p:nvGrpSpPr>
            <p:cNvPr id="752" name="Google Shape;752;p45"/>
            <p:cNvGrpSpPr/>
            <p:nvPr/>
          </p:nvGrpSpPr>
          <p:grpSpPr>
            <a:xfrm>
              <a:off x="4236024" y="2665552"/>
              <a:ext cx="117592" cy="255091"/>
              <a:chOff x="3752770" y="2200276"/>
              <a:chExt cx="304800" cy="661200"/>
            </a:xfrm>
          </p:grpSpPr>
          <p:sp>
            <p:nvSpPr>
              <p:cNvPr id="753" name="Google Shape;753;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45"/>
            <p:cNvGrpSpPr/>
            <p:nvPr/>
          </p:nvGrpSpPr>
          <p:grpSpPr>
            <a:xfrm>
              <a:off x="5169149" y="2665877"/>
              <a:ext cx="117592" cy="255091"/>
              <a:chOff x="3752770" y="2200276"/>
              <a:chExt cx="304800" cy="661200"/>
            </a:xfrm>
          </p:grpSpPr>
          <p:sp>
            <p:nvSpPr>
              <p:cNvPr id="756" name="Google Shape;756;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58" name="Google Shape;758;p45"/>
            <p:cNvCxnSpPr>
              <a:stCxn id="749" idx="3"/>
              <a:endCxn id="751" idx="1"/>
            </p:cNvCxnSpPr>
            <p:nvPr/>
          </p:nvCxnSpPr>
          <p:spPr>
            <a:xfrm>
              <a:off x="4353616" y="2793098"/>
              <a:ext cx="815400" cy="600"/>
            </a:xfrm>
            <a:prstGeom prst="curvedConnector3">
              <a:avLst>
                <a:gd name="adj1" fmla="val 50008"/>
              </a:avLst>
            </a:prstGeom>
            <a:noFill/>
            <a:ln w="9525" cap="flat" cmpd="sng">
              <a:solidFill>
                <a:srgbClr val="000000"/>
              </a:solidFill>
              <a:prstDash val="solid"/>
              <a:round/>
              <a:headEnd type="triangle" w="med" len="med"/>
              <a:tailEnd type="none" w="med" len="med"/>
            </a:ln>
          </p:spPr>
        </p:cxnSp>
        <p:cxnSp>
          <p:nvCxnSpPr>
            <p:cNvPr id="759" name="Google Shape;759;p45"/>
            <p:cNvCxnSpPr>
              <a:stCxn id="749" idx="1"/>
              <a:endCxn id="670" idx="1"/>
            </p:cNvCxnSpPr>
            <p:nvPr/>
          </p:nvCxnSpPr>
          <p:spPr>
            <a:xfrm rot="10800000" flipH="1">
              <a:off x="4236024" y="2379698"/>
              <a:ext cx="2100" cy="413400"/>
            </a:xfrm>
            <a:prstGeom prst="curvedConnector3">
              <a:avLst>
                <a:gd name="adj1" fmla="val -11339286"/>
              </a:avLst>
            </a:prstGeom>
            <a:noFill/>
            <a:ln w="9525" cap="flat" cmpd="sng">
              <a:solidFill>
                <a:srgbClr val="000000"/>
              </a:solidFill>
              <a:prstDash val="solid"/>
              <a:round/>
              <a:headEnd type="none" w="med" len="med"/>
              <a:tailEnd type="triangle" w="med" len="med"/>
            </a:ln>
          </p:spPr>
        </p:cxnSp>
        <p:cxnSp>
          <p:nvCxnSpPr>
            <p:cNvPr id="760" name="Google Shape;760;p45"/>
            <p:cNvCxnSpPr>
              <a:stCxn id="751" idx="3"/>
              <a:endCxn id="707" idx="1"/>
            </p:cNvCxnSpPr>
            <p:nvPr/>
          </p:nvCxnSpPr>
          <p:spPr>
            <a:xfrm>
              <a:off x="5286741" y="2793423"/>
              <a:ext cx="776100" cy="3000"/>
            </a:xfrm>
            <a:prstGeom prst="curvedConnector3">
              <a:avLst>
                <a:gd name="adj1" fmla="val 49994"/>
              </a:avLst>
            </a:prstGeom>
            <a:noFill/>
            <a:ln w="9525" cap="flat" cmpd="sng">
              <a:solidFill>
                <a:srgbClr val="000000"/>
              </a:solidFill>
              <a:prstDash val="solid"/>
              <a:round/>
              <a:headEnd type="triangle" w="med" len="med"/>
              <a:tailEnd type="none" w="med" len="med"/>
            </a:ln>
          </p:spPr>
        </p:cxnSp>
        <p:cxnSp>
          <p:nvCxnSpPr>
            <p:cNvPr id="761" name="Google Shape;761;p45"/>
            <p:cNvCxnSpPr>
              <a:stCxn id="751" idx="1"/>
              <a:endCxn id="671" idx="1"/>
            </p:cNvCxnSpPr>
            <p:nvPr/>
          </p:nvCxnSpPr>
          <p:spPr>
            <a:xfrm rot="10800000" flipH="1">
              <a:off x="5169149" y="2379723"/>
              <a:ext cx="900" cy="413700"/>
            </a:xfrm>
            <a:prstGeom prst="curvedConnector3">
              <a:avLst>
                <a:gd name="adj1" fmla="val -26458333"/>
              </a:avLst>
            </a:prstGeom>
            <a:noFill/>
            <a:ln w="9525" cap="flat" cmpd="sng">
              <a:solidFill>
                <a:srgbClr val="000000"/>
              </a:solidFill>
              <a:prstDash val="solid"/>
              <a:round/>
              <a:headEnd type="none" w="med" len="med"/>
              <a:tailEnd type="triangle" w="med" len="med"/>
            </a:ln>
          </p:spPr>
        </p:cxnSp>
        <p:cxnSp>
          <p:nvCxnSpPr>
            <p:cNvPr id="762" name="Google Shape;762;p45"/>
            <p:cNvCxnSpPr>
              <a:stCxn id="684" idx="3"/>
              <a:endCxn id="670" idx="3"/>
            </p:cNvCxnSpPr>
            <p:nvPr/>
          </p:nvCxnSpPr>
          <p:spPr>
            <a:xfrm rot="10800000" flipH="1">
              <a:off x="4353616" y="2379960"/>
              <a:ext cx="2700" cy="713100"/>
            </a:xfrm>
            <a:prstGeom prst="curvedConnector3">
              <a:avLst>
                <a:gd name="adj1" fmla="val 8919776"/>
              </a:avLst>
            </a:prstGeom>
            <a:noFill/>
            <a:ln w="9525" cap="flat" cmpd="sng">
              <a:solidFill>
                <a:srgbClr val="000000"/>
              </a:solidFill>
              <a:prstDash val="solid"/>
              <a:round/>
              <a:headEnd type="none" w="med" len="med"/>
              <a:tailEnd type="triangle" w="med" len="med"/>
            </a:ln>
          </p:spPr>
        </p:cxnSp>
        <p:cxnSp>
          <p:nvCxnSpPr>
            <p:cNvPr id="763" name="Google Shape;763;p45"/>
            <p:cNvCxnSpPr>
              <a:stCxn id="688" idx="3"/>
              <a:endCxn id="671" idx="3"/>
            </p:cNvCxnSpPr>
            <p:nvPr/>
          </p:nvCxnSpPr>
          <p:spPr>
            <a:xfrm rot="10800000" flipH="1">
              <a:off x="5286741" y="2379685"/>
              <a:ext cx="1500" cy="713700"/>
            </a:xfrm>
            <a:prstGeom prst="curvedConnector3">
              <a:avLst>
                <a:gd name="adj1" fmla="val 15977264"/>
              </a:avLst>
            </a:prstGeom>
            <a:noFill/>
            <a:ln w="9525" cap="flat" cmpd="sng">
              <a:solidFill>
                <a:srgbClr val="000000"/>
              </a:solidFill>
              <a:prstDash val="solid"/>
              <a:round/>
              <a:headEnd type="none" w="med" len="med"/>
              <a:tailEnd type="triangle" w="med" len="med"/>
            </a:ln>
          </p:spPr>
        </p:cxnSp>
      </p:grpSp>
      <p:grpSp>
        <p:nvGrpSpPr>
          <p:cNvPr id="764" name="Google Shape;764;p45"/>
          <p:cNvGrpSpPr/>
          <p:nvPr/>
        </p:nvGrpSpPr>
        <p:grpSpPr>
          <a:xfrm>
            <a:off x="6062753" y="2379904"/>
            <a:ext cx="117592" cy="843945"/>
            <a:chOff x="6062753" y="2379904"/>
            <a:chExt cx="117592" cy="843945"/>
          </a:xfrm>
        </p:grpSpPr>
        <p:grpSp>
          <p:nvGrpSpPr>
            <p:cNvPr id="765" name="Google Shape;765;p45"/>
            <p:cNvGrpSpPr/>
            <p:nvPr/>
          </p:nvGrpSpPr>
          <p:grpSpPr>
            <a:xfrm>
              <a:off x="6062753" y="2968758"/>
              <a:ext cx="117592" cy="255091"/>
              <a:chOff x="3752770" y="2200276"/>
              <a:chExt cx="304800" cy="661200"/>
            </a:xfrm>
          </p:grpSpPr>
          <p:sp>
            <p:nvSpPr>
              <p:cNvPr id="766" name="Google Shape;766;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8" name="Google Shape;768;p45"/>
            <p:cNvCxnSpPr>
              <a:stCxn id="691" idx="3"/>
              <a:endCxn id="672" idx="3"/>
            </p:cNvCxnSpPr>
            <p:nvPr/>
          </p:nvCxnSpPr>
          <p:spPr>
            <a:xfrm rot="10800000">
              <a:off x="6177945" y="2379904"/>
              <a:ext cx="2400" cy="716400"/>
            </a:xfrm>
            <a:prstGeom prst="curvedConnector3">
              <a:avLst>
                <a:gd name="adj1" fmla="val -9921875"/>
              </a:avLst>
            </a:prstGeom>
            <a:noFill/>
            <a:ln w="9525" cap="flat" cmpd="sng">
              <a:solidFill>
                <a:srgbClr val="000000"/>
              </a:solidFill>
              <a:prstDash val="solid"/>
              <a:round/>
              <a:headEnd type="none" w="med" len="med"/>
              <a:tailEnd type="triangle" w="med" len="med"/>
            </a:ln>
          </p:spPr>
        </p:cxnSp>
      </p:grpSp>
      <p:grpSp>
        <p:nvGrpSpPr>
          <p:cNvPr id="769" name="Google Shape;769;p45"/>
          <p:cNvGrpSpPr/>
          <p:nvPr/>
        </p:nvGrpSpPr>
        <p:grpSpPr>
          <a:xfrm>
            <a:off x="6180578" y="2379691"/>
            <a:ext cx="1777974" cy="1140638"/>
            <a:chOff x="6180578" y="2379691"/>
            <a:chExt cx="1777974" cy="1140638"/>
          </a:xfrm>
        </p:grpSpPr>
        <p:cxnSp>
          <p:nvCxnSpPr>
            <p:cNvPr id="770" name="Google Shape;770;p45"/>
            <p:cNvCxnSpPr>
              <a:endCxn id="771" idx="1"/>
            </p:cNvCxnSpPr>
            <p:nvPr/>
          </p:nvCxnSpPr>
          <p:spPr>
            <a:xfrm>
              <a:off x="6180578" y="3110154"/>
              <a:ext cx="776100" cy="3000"/>
            </a:xfrm>
            <a:prstGeom prst="curvedConnector3">
              <a:avLst>
                <a:gd name="adj1" fmla="val 50000"/>
              </a:avLst>
            </a:prstGeom>
            <a:noFill/>
            <a:ln w="9525" cap="flat" cmpd="sng">
              <a:solidFill>
                <a:srgbClr val="000000"/>
              </a:solidFill>
              <a:prstDash val="solid"/>
              <a:round/>
              <a:headEnd type="none" w="med" len="med"/>
              <a:tailEnd type="triangle" w="med" len="med"/>
            </a:ln>
          </p:spPr>
        </p:cxnSp>
        <p:cxnSp>
          <p:nvCxnSpPr>
            <p:cNvPr id="772" name="Google Shape;772;p45"/>
            <p:cNvCxnSpPr>
              <a:endCxn id="773" idx="1"/>
            </p:cNvCxnSpPr>
            <p:nvPr/>
          </p:nvCxnSpPr>
          <p:spPr>
            <a:xfrm>
              <a:off x="7064860" y="3111733"/>
              <a:ext cx="776100" cy="3000"/>
            </a:xfrm>
            <a:prstGeom prst="curvedConnector3">
              <a:avLst>
                <a:gd name="adj1" fmla="val 50000"/>
              </a:avLst>
            </a:prstGeom>
            <a:noFill/>
            <a:ln w="9525" cap="flat" cmpd="sng">
              <a:solidFill>
                <a:srgbClr val="000000"/>
              </a:solidFill>
              <a:prstDash val="solid"/>
              <a:round/>
              <a:headEnd type="none" w="med" len="med"/>
              <a:tailEnd type="triangle" w="med" len="med"/>
            </a:ln>
          </p:spPr>
        </p:cxnSp>
        <p:grpSp>
          <p:nvGrpSpPr>
            <p:cNvPr id="774" name="Google Shape;774;p45"/>
            <p:cNvGrpSpPr/>
            <p:nvPr/>
          </p:nvGrpSpPr>
          <p:grpSpPr>
            <a:xfrm>
              <a:off x="6956678" y="2985608"/>
              <a:ext cx="117592" cy="255091"/>
              <a:chOff x="3752770" y="2200276"/>
              <a:chExt cx="304800" cy="661200"/>
            </a:xfrm>
          </p:grpSpPr>
          <p:sp>
            <p:nvSpPr>
              <p:cNvPr id="775" name="Google Shape;775;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5"/>
            <p:cNvGrpSpPr/>
            <p:nvPr/>
          </p:nvGrpSpPr>
          <p:grpSpPr>
            <a:xfrm>
              <a:off x="7840960" y="2987187"/>
              <a:ext cx="117592" cy="255091"/>
              <a:chOff x="3752770" y="2200276"/>
              <a:chExt cx="304800" cy="661200"/>
            </a:xfrm>
          </p:grpSpPr>
          <p:sp>
            <p:nvSpPr>
              <p:cNvPr id="778" name="Google Shape;778;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0" name="Google Shape;780;p45"/>
            <p:cNvCxnSpPr>
              <a:stCxn id="696" idx="1"/>
              <a:endCxn id="673" idx="1"/>
            </p:cNvCxnSpPr>
            <p:nvPr/>
          </p:nvCxnSpPr>
          <p:spPr>
            <a:xfrm rot="10800000">
              <a:off x="6949778" y="2379691"/>
              <a:ext cx="6900" cy="433500"/>
            </a:xfrm>
            <a:prstGeom prst="curvedConnector3">
              <a:avLst>
                <a:gd name="adj1" fmla="val 3552583"/>
              </a:avLst>
            </a:prstGeom>
            <a:noFill/>
            <a:ln w="9525" cap="flat" cmpd="sng">
              <a:solidFill>
                <a:srgbClr val="000000"/>
              </a:solidFill>
              <a:prstDash val="solid"/>
              <a:round/>
              <a:headEnd type="none" w="med" len="med"/>
              <a:tailEnd type="triangle" w="med" len="med"/>
            </a:ln>
          </p:spPr>
        </p:cxnSp>
        <p:cxnSp>
          <p:nvCxnSpPr>
            <p:cNvPr id="781" name="Google Shape;781;p45"/>
            <p:cNvCxnSpPr>
              <a:stCxn id="701" idx="1"/>
              <a:endCxn id="674" idx="1"/>
            </p:cNvCxnSpPr>
            <p:nvPr/>
          </p:nvCxnSpPr>
          <p:spPr>
            <a:xfrm rot="10800000">
              <a:off x="7839460" y="2379770"/>
              <a:ext cx="1500" cy="435000"/>
            </a:xfrm>
            <a:prstGeom prst="curvedConnector3">
              <a:avLst>
                <a:gd name="adj1" fmla="val 15974033"/>
              </a:avLst>
            </a:prstGeom>
            <a:noFill/>
            <a:ln w="9525" cap="flat" cmpd="sng">
              <a:solidFill>
                <a:srgbClr val="000000"/>
              </a:solidFill>
              <a:prstDash val="solid"/>
              <a:round/>
              <a:headEnd type="none" w="med" len="med"/>
              <a:tailEnd type="triangle" w="med" len="med"/>
            </a:ln>
          </p:spPr>
        </p:cxnSp>
        <p:cxnSp>
          <p:nvCxnSpPr>
            <p:cNvPr id="782" name="Google Shape;782;p45"/>
            <p:cNvCxnSpPr>
              <a:stCxn id="737" idx="1"/>
              <a:endCxn id="771" idx="1"/>
            </p:cNvCxnSpPr>
            <p:nvPr/>
          </p:nvCxnSpPr>
          <p:spPr>
            <a:xfrm rot="10800000" flipH="1">
              <a:off x="6949682" y="3113230"/>
              <a:ext cx="6900" cy="407100"/>
            </a:xfrm>
            <a:prstGeom prst="curvedConnector3">
              <a:avLst>
                <a:gd name="adj1" fmla="val -3451087"/>
              </a:avLst>
            </a:prstGeom>
            <a:noFill/>
            <a:ln w="9525" cap="flat" cmpd="sng">
              <a:solidFill>
                <a:srgbClr val="000000"/>
              </a:solidFill>
              <a:prstDash val="solid"/>
              <a:round/>
              <a:headEnd type="none" w="med" len="med"/>
              <a:tailEnd type="triangle" w="med" len="med"/>
            </a:ln>
          </p:spPr>
        </p:cxnSp>
        <p:cxnSp>
          <p:nvCxnSpPr>
            <p:cNvPr id="783" name="Google Shape;783;p45"/>
            <p:cNvCxnSpPr>
              <a:stCxn id="743" idx="1"/>
              <a:endCxn id="773" idx="1"/>
            </p:cNvCxnSpPr>
            <p:nvPr/>
          </p:nvCxnSpPr>
          <p:spPr>
            <a:xfrm rot="10800000" flipH="1">
              <a:off x="7839482" y="3114730"/>
              <a:ext cx="1500" cy="405600"/>
            </a:xfrm>
            <a:prstGeom prst="curvedConnector3">
              <a:avLst>
                <a:gd name="adj1" fmla="val -15875000"/>
              </a:avLst>
            </a:prstGeom>
            <a:noFill/>
            <a:ln w="9525" cap="flat" cmpd="sng">
              <a:solidFill>
                <a:srgbClr val="000000"/>
              </a:solidFill>
              <a:prstDash val="solid"/>
              <a:round/>
              <a:headEnd type="none" w="med" len="med"/>
              <a:tailEnd type="triangle" w="med" len="med"/>
            </a:ln>
          </p:spPr>
        </p:cxnSp>
        <p:cxnSp>
          <p:nvCxnSpPr>
            <p:cNvPr id="784" name="Google Shape;784;p45"/>
            <p:cNvCxnSpPr>
              <a:stCxn id="771" idx="3"/>
              <a:endCxn id="673" idx="3"/>
            </p:cNvCxnSpPr>
            <p:nvPr/>
          </p:nvCxnSpPr>
          <p:spPr>
            <a:xfrm rot="10800000">
              <a:off x="7067970" y="2379954"/>
              <a:ext cx="6300" cy="733200"/>
            </a:xfrm>
            <a:prstGeom prst="curvedConnector3">
              <a:avLst>
                <a:gd name="adj1" fmla="val -3779762"/>
              </a:avLst>
            </a:prstGeom>
            <a:noFill/>
            <a:ln w="9525" cap="flat" cmpd="sng">
              <a:solidFill>
                <a:srgbClr val="000000"/>
              </a:solidFill>
              <a:prstDash val="solid"/>
              <a:round/>
              <a:headEnd type="none" w="med" len="med"/>
              <a:tailEnd type="triangle" w="med" len="med"/>
            </a:ln>
          </p:spPr>
        </p:cxnSp>
        <p:cxnSp>
          <p:nvCxnSpPr>
            <p:cNvPr id="785" name="Google Shape;785;p45"/>
            <p:cNvCxnSpPr>
              <a:stCxn id="773" idx="3"/>
              <a:endCxn id="674" idx="3"/>
            </p:cNvCxnSpPr>
            <p:nvPr/>
          </p:nvCxnSpPr>
          <p:spPr>
            <a:xfrm rot="10800000">
              <a:off x="7957652" y="2379733"/>
              <a:ext cx="900" cy="735000"/>
            </a:xfrm>
            <a:prstGeom prst="curvedConnector3">
              <a:avLst>
                <a:gd name="adj1" fmla="val -26458333"/>
              </a:avLst>
            </a:prstGeom>
            <a:noFill/>
            <a:ln w="9525" cap="flat" cmpd="sng">
              <a:solidFill>
                <a:srgbClr val="000000"/>
              </a:solidFill>
              <a:prstDash val="solid"/>
              <a:round/>
              <a:headEnd type="none" w="med" len="med"/>
              <a:tailEnd type="triangle" w="med" len="med"/>
            </a:ln>
          </p:spPr>
        </p:cxnSp>
      </p:grpSp>
      <p:sp>
        <p:nvSpPr>
          <p:cNvPr id="786" name="Google Shape;786;p45"/>
          <p:cNvSpPr txBox="1"/>
          <p:nvPr/>
        </p:nvSpPr>
        <p:spPr>
          <a:xfrm>
            <a:off x="8012563" y="169135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i="1"/>
              <a:t>CRF</a:t>
            </a:r>
            <a:endParaRPr sz="1000" b="1" i="1"/>
          </a:p>
        </p:txBody>
      </p:sp>
      <p:sp>
        <p:nvSpPr>
          <p:cNvPr id="787" name="Google Shape;787;p45"/>
          <p:cNvSpPr txBox="1"/>
          <p:nvPr/>
        </p:nvSpPr>
        <p:spPr>
          <a:xfrm>
            <a:off x="8012563" y="286525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i="1"/>
              <a:t>RNN</a:t>
            </a:r>
            <a:endParaRPr sz="1000" b="1" i="1"/>
          </a:p>
        </p:txBody>
      </p:sp>
      <p:sp>
        <p:nvSpPr>
          <p:cNvPr id="788" name="Google Shape;788;p45"/>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999999"/>
                </a:solidFill>
              </a:rPr>
              <a:t>Huang et al., 2015</a:t>
            </a:r>
            <a:endParaRPr sz="1500">
              <a:solidFill>
                <a:srgbClr val="999999"/>
              </a:solidFill>
            </a:endParaRPr>
          </a:p>
        </p:txBody>
      </p:sp>
      <p:sp>
        <p:nvSpPr>
          <p:cNvPr id="789" name="Google Shape;789;p45"/>
          <p:cNvSpPr txBox="1"/>
          <p:nvPr/>
        </p:nvSpPr>
        <p:spPr>
          <a:xfrm>
            <a:off x="8012563" y="32840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i="1"/>
              <a:t>Word </a:t>
            </a:r>
            <a:endParaRPr sz="1000" b="1" i="1"/>
          </a:p>
          <a:p>
            <a:pPr marL="0" lvl="0" indent="0" algn="ctr" rtl="0">
              <a:spcBef>
                <a:spcPts val="0"/>
              </a:spcBef>
              <a:spcAft>
                <a:spcPts val="0"/>
              </a:spcAft>
              <a:buNone/>
            </a:pPr>
            <a:r>
              <a:rPr lang="en-GB" sz="1000" b="1" i="1"/>
              <a:t>Embeddings</a:t>
            </a:r>
            <a:endParaRPr sz="1000" b="1" i="1"/>
          </a:p>
        </p:txBody>
      </p:sp>
      <p:sp>
        <p:nvSpPr>
          <p:cNvPr id="790" name="Google Shape;790;p45"/>
          <p:cNvSpPr txBox="1"/>
          <p:nvPr/>
        </p:nvSpPr>
        <p:spPr>
          <a:xfrm>
            <a:off x="1881875" y="4157238"/>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Person?</a:t>
            </a:r>
            <a:endParaRPr sz="1000"/>
          </a:p>
        </p:txBody>
      </p:sp>
      <p:sp>
        <p:nvSpPr>
          <p:cNvPr id="791" name="Google Shape;791;p45"/>
          <p:cNvSpPr/>
          <p:nvPr/>
        </p:nvSpPr>
        <p:spPr>
          <a:xfrm>
            <a:off x="1674877" y="420388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1674875" y="4474262"/>
            <a:ext cx="207000" cy="207000"/>
          </a:xfrm>
          <a:prstGeom prst="ellipse">
            <a:avLst/>
          </a:prstGeom>
          <a:solidFill>
            <a:srgbClr val="6AA84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txBox="1"/>
          <p:nvPr/>
        </p:nvSpPr>
        <p:spPr>
          <a:xfrm>
            <a:off x="1881875" y="4427613"/>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Brand?</a:t>
            </a:r>
            <a:endParaRPr sz="1000"/>
          </a:p>
        </p:txBody>
      </p:sp>
    </p:spTree>
    <p:extLst>
      <p:ext uri="{BB962C8B-B14F-4D97-AF65-F5344CB8AC3E}">
        <p14:creationId xmlns:p14="http://schemas.microsoft.com/office/powerpoint/2010/main" val="257983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1000"/>
                                        <p:tgtEl>
                                          <p:spTgt spid="787"/>
                                        </p:tgtEl>
                                      </p:cBhvr>
                                    </p:animEffect>
                                  </p:childTnLst>
                                </p:cTn>
                              </p:par>
                              <p:par>
                                <p:cTn id="8" presetID="10" presetClass="entr" presetSubtype="0" fill="hold" nodeType="withEffect">
                                  <p:stCondLst>
                                    <p:cond delay="0"/>
                                  </p:stCondLst>
                                  <p:childTnLst>
                                    <p:set>
                                      <p:cBhvr>
                                        <p:cTn id="9" dur="1" fill="hold">
                                          <p:stCondLst>
                                            <p:cond delay="0"/>
                                          </p:stCondLst>
                                        </p:cTn>
                                        <p:tgtEl>
                                          <p:spTgt spid="703"/>
                                        </p:tgtEl>
                                        <p:attrNameLst>
                                          <p:attrName>style.visibility</p:attrName>
                                        </p:attrNameLst>
                                      </p:cBhvr>
                                      <p:to>
                                        <p:strVal val="visible"/>
                                      </p:to>
                                    </p:set>
                                    <p:animEffect transition="in" filter="fade">
                                      <p:cBhvr>
                                        <p:cTn id="10" dur="1000"/>
                                        <p:tgtEl>
                                          <p:spTgt spid="703"/>
                                        </p:tgtEl>
                                      </p:cBhvr>
                                    </p:animEffect>
                                  </p:childTnLst>
                                </p:cTn>
                              </p:par>
                              <p:par>
                                <p:cTn id="11" presetID="10" presetClass="entr" presetSubtype="0" fill="hold" nodeType="withEffect">
                                  <p:stCondLst>
                                    <p:cond delay="0"/>
                                  </p:stCondLst>
                                  <p:childTnLst>
                                    <p:set>
                                      <p:cBhvr>
                                        <p:cTn id="12" dur="1" fill="hold">
                                          <p:stCondLst>
                                            <p:cond delay="0"/>
                                          </p:stCondLst>
                                        </p:cTn>
                                        <p:tgtEl>
                                          <p:spTgt spid="651"/>
                                        </p:tgtEl>
                                        <p:attrNameLst>
                                          <p:attrName>style.visibility</p:attrName>
                                        </p:attrNameLst>
                                      </p:cBhvr>
                                      <p:to>
                                        <p:strVal val="visible"/>
                                      </p:to>
                                    </p:set>
                                    <p:animEffect transition="in" filter="fade">
                                      <p:cBhvr>
                                        <p:cTn id="13" dur="1000"/>
                                        <p:tgtEl>
                                          <p:spTgt spid="651"/>
                                        </p:tgtEl>
                                      </p:cBhvr>
                                    </p:animEffect>
                                  </p:childTnLst>
                                </p:cTn>
                              </p:par>
                              <p:par>
                                <p:cTn id="14" presetID="10" presetClass="entr" presetSubtype="0" fill="hold" nodeType="withEffect">
                                  <p:stCondLst>
                                    <p:cond delay="0"/>
                                  </p:stCondLst>
                                  <p:childTnLst>
                                    <p:set>
                                      <p:cBhvr>
                                        <p:cTn id="15" dur="1" fill="hold">
                                          <p:stCondLst>
                                            <p:cond delay="0"/>
                                          </p:stCondLst>
                                        </p:cTn>
                                        <p:tgtEl>
                                          <p:spTgt spid="692"/>
                                        </p:tgtEl>
                                        <p:attrNameLst>
                                          <p:attrName>style.visibility</p:attrName>
                                        </p:attrNameLst>
                                      </p:cBhvr>
                                      <p:to>
                                        <p:strVal val="visible"/>
                                      </p:to>
                                    </p:set>
                                    <p:animEffect transition="in" filter="fade">
                                      <p:cBhvr>
                                        <p:cTn id="16" dur="1000"/>
                                        <p:tgtEl>
                                          <p:spTgt spid="692"/>
                                        </p:tgtEl>
                                      </p:cBhvr>
                                    </p:animEffect>
                                  </p:childTnLst>
                                </p:cTn>
                              </p:par>
                              <p:par>
                                <p:cTn id="17" presetID="10" presetClass="entr" presetSubtype="0" fill="hold" nodeType="withEffect">
                                  <p:stCondLst>
                                    <p:cond delay="0"/>
                                  </p:stCondLst>
                                  <p:childTnLst>
                                    <p:set>
                                      <p:cBhvr>
                                        <p:cTn id="18" dur="1" fill="hold">
                                          <p:stCondLst>
                                            <p:cond delay="0"/>
                                          </p:stCondLst>
                                        </p:cTn>
                                        <p:tgtEl>
                                          <p:spTgt spid="764"/>
                                        </p:tgtEl>
                                        <p:attrNameLst>
                                          <p:attrName>style.visibility</p:attrName>
                                        </p:attrNameLst>
                                      </p:cBhvr>
                                      <p:to>
                                        <p:strVal val="visible"/>
                                      </p:to>
                                    </p:set>
                                    <p:animEffect transition="in" filter="fade">
                                      <p:cBhvr>
                                        <p:cTn id="19" dur="1000"/>
                                        <p:tgtEl>
                                          <p:spTgt spid="764"/>
                                        </p:tgtEl>
                                      </p:cBhvr>
                                    </p:animEffect>
                                  </p:childTnLst>
                                </p:cTn>
                              </p:par>
                              <p:par>
                                <p:cTn id="20" presetID="10" presetClass="entr" presetSubtype="0" fill="hold" nodeType="withEffect">
                                  <p:stCondLst>
                                    <p:cond delay="0"/>
                                  </p:stCondLst>
                                  <p:childTnLst>
                                    <p:set>
                                      <p:cBhvr>
                                        <p:cTn id="21" dur="1" fill="hold">
                                          <p:stCondLst>
                                            <p:cond delay="0"/>
                                          </p:stCondLst>
                                        </p:cTn>
                                        <p:tgtEl>
                                          <p:spTgt spid="647"/>
                                        </p:tgtEl>
                                        <p:attrNameLst>
                                          <p:attrName>style.visibility</p:attrName>
                                        </p:attrNameLst>
                                      </p:cBhvr>
                                      <p:to>
                                        <p:strVal val="visible"/>
                                      </p:to>
                                    </p:set>
                                    <p:animEffect transition="in" filter="fade">
                                      <p:cBhvr>
                                        <p:cTn id="22" dur="1000"/>
                                        <p:tgtEl>
                                          <p:spTgt spid="647"/>
                                        </p:tgtEl>
                                      </p:cBhvr>
                                    </p:animEffect>
                                  </p:childTnLst>
                                </p:cTn>
                              </p:par>
                              <p:par>
                                <p:cTn id="23" presetID="10" presetClass="entr" presetSubtype="0" fill="hold" nodeType="withEffect">
                                  <p:stCondLst>
                                    <p:cond delay="0"/>
                                  </p:stCondLst>
                                  <p:childTnLst>
                                    <p:set>
                                      <p:cBhvr>
                                        <p:cTn id="24" dur="1" fill="hold">
                                          <p:stCondLst>
                                            <p:cond delay="0"/>
                                          </p:stCondLst>
                                        </p:cTn>
                                        <p:tgtEl>
                                          <p:spTgt spid="680"/>
                                        </p:tgtEl>
                                        <p:attrNameLst>
                                          <p:attrName>style.visibility</p:attrName>
                                        </p:attrNameLst>
                                      </p:cBhvr>
                                      <p:to>
                                        <p:strVal val="visible"/>
                                      </p:to>
                                    </p:set>
                                    <p:animEffect transition="in" filter="fade">
                                      <p:cBhvr>
                                        <p:cTn id="25" dur="1000"/>
                                        <p:tgtEl>
                                          <p:spTgt spid="680"/>
                                        </p:tgtEl>
                                      </p:cBhvr>
                                    </p:animEffect>
                                  </p:childTnLst>
                                </p:cTn>
                              </p:par>
                              <p:par>
                                <p:cTn id="26" presetID="10" presetClass="entr" presetSubtype="0" fill="hold" nodeType="withEffect">
                                  <p:stCondLst>
                                    <p:cond delay="0"/>
                                  </p:stCondLst>
                                  <p:childTnLst>
                                    <p:set>
                                      <p:cBhvr>
                                        <p:cTn id="27" dur="1" fill="hold">
                                          <p:stCondLst>
                                            <p:cond delay="0"/>
                                          </p:stCondLst>
                                        </p:cTn>
                                        <p:tgtEl>
                                          <p:spTgt spid="789"/>
                                        </p:tgtEl>
                                        <p:attrNameLst>
                                          <p:attrName>style.visibility</p:attrName>
                                        </p:attrNameLst>
                                      </p:cBhvr>
                                      <p:to>
                                        <p:strVal val="visible"/>
                                      </p:to>
                                    </p:set>
                                    <p:animEffect transition="in" filter="fade">
                                      <p:cBhvr>
                                        <p:cTn id="28" dur="1000"/>
                                        <p:tgtEl>
                                          <p:spTgt spid="789"/>
                                        </p:tgtEl>
                                      </p:cBhvr>
                                    </p:animEffect>
                                  </p:childTnLst>
                                </p:cTn>
                              </p:par>
                              <p:par>
                                <p:cTn id="29" presetID="10" presetClass="entr" presetSubtype="0" fill="hold" nodeType="withEffect">
                                  <p:stCondLst>
                                    <p:cond delay="0"/>
                                  </p:stCondLst>
                                  <p:childTnLst>
                                    <p:set>
                                      <p:cBhvr>
                                        <p:cTn id="30" dur="1" fill="hold">
                                          <p:stCondLst>
                                            <p:cond delay="0"/>
                                          </p:stCondLst>
                                        </p:cTn>
                                        <p:tgtEl>
                                          <p:spTgt spid="709"/>
                                        </p:tgtEl>
                                        <p:attrNameLst>
                                          <p:attrName>style.visibility</p:attrName>
                                        </p:attrNameLst>
                                      </p:cBhvr>
                                      <p:to>
                                        <p:strVal val="visible"/>
                                      </p:to>
                                    </p:set>
                                    <p:animEffect transition="in" filter="fade">
                                      <p:cBhvr>
                                        <p:cTn id="31" dur="1000"/>
                                        <p:tgtEl>
                                          <p:spTgt spid="709"/>
                                        </p:tgtEl>
                                      </p:cBhvr>
                                    </p:animEffect>
                                  </p:childTnLst>
                                </p:cTn>
                              </p:par>
                              <p:par>
                                <p:cTn id="32" presetID="10" presetClass="entr" presetSubtype="0" fill="hold" nodeType="withEffect">
                                  <p:stCondLst>
                                    <p:cond delay="0"/>
                                  </p:stCondLst>
                                  <p:childTnLst>
                                    <p:set>
                                      <p:cBhvr>
                                        <p:cTn id="33" dur="1" fill="hold">
                                          <p:stCondLst>
                                            <p:cond delay="0"/>
                                          </p:stCondLst>
                                        </p:cTn>
                                        <p:tgtEl>
                                          <p:spTgt spid="731"/>
                                        </p:tgtEl>
                                        <p:attrNameLst>
                                          <p:attrName>style.visibility</p:attrName>
                                        </p:attrNameLst>
                                      </p:cBhvr>
                                      <p:to>
                                        <p:strVal val="visible"/>
                                      </p:to>
                                    </p:set>
                                    <p:animEffect transition="in" filter="fade">
                                      <p:cBhvr>
                                        <p:cTn id="34" dur="1000"/>
                                        <p:tgtEl>
                                          <p:spTgt spid="731"/>
                                        </p:tgtEl>
                                      </p:cBhvr>
                                    </p:animEffect>
                                  </p:childTnLst>
                                </p:cTn>
                              </p:par>
                              <p:par>
                                <p:cTn id="35" presetID="10" presetClass="entr" presetSubtype="0" fill="hold" nodeType="withEffect">
                                  <p:stCondLst>
                                    <p:cond delay="0"/>
                                  </p:stCondLst>
                                  <p:childTnLst>
                                    <p:set>
                                      <p:cBhvr>
                                        <p:cTn id="36" dur="1" fill="hold">
                                          <p:stCondLst>
                                            <p:cond delay="0"/>
                                          </p:stCondLst>
                                        </p:cTn>
                                        <p:tgtEl>
                                          <p:spTgt spid="747"/>
                                        </p:tgtEl>
                                        <p:attrNameLst>
                                          <p:attrName>style.visibility</p:attrName>
                                        </p:attrNameLst>
                                      </p:cBhvr>
                                      <p:to>
                                        <p:strVal val="visible"/>
                                      </p:to>
                                    </p:set>
                                    <p:animEffect transition="in" filter="fade">
                                      <p:cBhvr>
                                        <p:cTn id="37" dur="1000"/>
                                        <p:tgtEl>
                                          <p:spTgt spid="747"/>
                                        </p:tgtEl>
                                      </p:cBhvr>
                                    </p:animEffect>
                                  </p:childTnLst>
                                </p:cTn>
                              </p:par>
                              <p:par>
                                <p:cTn id="38" presetID="10" presetClass="entr" presetSubtype="0" fill="hold" nodeType="withEffect">
                                  <p:stCondLst>
                                    <p:cond delay="0"/>
                                  </p:stCondLst>
                                  <p:childTnLst>
                                    <p:set>
                                      <p:cBhvr>
                                        <p:cTn id="39" dur="1" fill="hold">
                                          <p:stCondLst>
                                            <p:cond delay="0"/>
                                          </p:stCondLst>
                                        </p:cTn>
                                        <p:tgtEl>
                                          <p:spTgt spid="769"/>
                                        </p:tgtEl>
                                        <p:attrNameLst>
                                          <p:attrName>style.visibility</p:attrName>
                                        </p:attrNameLst>
                                      </p:cBhvr>
                                      <p:to>
                                        <p:strVal val="visible"/>
                                      </p:to>
                                    </p:set>
                                    <p:animEffect transition="in" filter="fade">
                                      <p:cBhvr>
                                        <p:cTn id="40" dur="1000"/>
                                        <p:tgtEl>
                                          <p:spTgt spid="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825" name="Google Shape;825;p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114</a:t>
            </a:fld>
            <a:endParaRPr/>
          </a:p>
        </p:txBody>
      </p:sp>
      <p:sp>
        <p:nvSpPr>
          <p:cNvPr id="798" name="Google Shape;798;p4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Instantiate Nodes</a:t>
            </a:r>
            <a:endParaRPr/>
          </a:p>
        </p:txBody>
      </p:sp>
      <p:sp>
        <p:nvSpPr>
          <p:cNvPr id="799" name="Google Shape;799;p46"/>
          <p:cNvSpPr txBox="1"/>
          <p:nvPr/>
        </p:nvSpPr>
        <p:spPr>
          <a:xfrm>
            <a:off x="8178550" y="4214000"/>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Person</a:t>
            </a:r>
            <a:endParaRPr sz="1000"/>
          </a:p>
        </p:txBody>
      </p:sp>
      <p:sp>
        <p:nvSpPr>
          <p:cNvPr id="800" name="Google Shape;800;p46"/>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01" name="Google Shape;801;p46"/>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02" name="Google Shape;802;p46"/>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sp>
        <p:nvSpPr>
          <p:cNvPr id="803" name="Google Shape;803;p46"/>
          <p:cNvSpPr/>
          <p:nvPr/>
        </p:nvSpPr>
        <p:spPr>
          <a:xfrm>
            <a:off x="7971552" y="4260651"/>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7971550" y="4531025"/>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txBox="1"/>
          <p:nvPr/>
        </p:nvSpPr>
        <p:spPr>
          <a:xfrm>
            <a:off x="8178550" y="4484375"/>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Location</a:t>
            </a:r>
            <a:endParaRPr sz="1000"/>
          </a:p>
        </p:txBody>
      </p:sp>
      <p:cxnSp>
        <p:nvCxnSpPr>
          <p:cNvPr id="806" name="Google Shape;806;p46"/>
          <p:cNvCxnSpPr/>
          <p:nvPr/>
        </p:nvCxnSpPr>
        <p:spPr>
          <a:xfrm>
            <a:off x="1448563" y="2320725"/>
            <a:ext cx="608700" cy="0"/>
          </a:xfrm>
          <a:prstGeom prst="straightConnector1">
            <a:avLst/>
          </a:prstGeom>
          <a:noFill/>
          <a:ln w="38100" cap="flat" cmpd="sng">
            <a:solidFill>
              <a:srgbClr val="B7B7B7"/>
            </a:solidFill>
            <a:prstDash val="solid"/>
            <a:round/>
            <a:headEnd type="none" w="med" len="med"/>
            <a:tailEnd type="none" w="med" len="med"/>
          </a:ln>
        </p:spPr>
      </p:cxnSp>
      <p:cxnSp>
        <p:nvCxnSpPr>
          <p:cNvPr id="807" name="Google Shape;807;p46"/>
          <p:cNvCxnSpPr/>
          <p:nvPr/>
        </p:nvCxnSpPr>
        <p:spPr>
          <a:xfrm>
            <a:off x="1459060" y="2594034"/>
            <a:ext cx="944700" cy="0"/>
          </a:xfrm>
          <a:prstGeom prst="straightConnector1">
            <a:avLst/>
          </a:prstGeom>
          <a:noFill/>
          <a:ln w="38100" cap="flat" cmpd="sng">
            <a:solidFill>
              <a:srgbClr val="B7B7B7"/>
            </a:solidFill>
            <a:prstDash val="solid"/>
            <a:round/>
            <a:headEnd type="none" w="med" len="med"/>
            <a:tailEnd type="none" w="med" len="med"/>
          </a:ln>
        </p:spPr>
      </p:cxnSp>
      <p:cxnSp>
        <p:nvCxnSpPr>
          <p:cNvPr id="808" name="Google Shape;808;p46"/>
          <p:cNvCxnSpPr/>
          <p:nvPr/>
        </p:nvCxnSpPr>
        <p:spPr>
          <a:xfrm>
            <a:off x="1438066" y="2849397"/>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809" name="Google Shape;809;p46"/>
          <p:cNvCxnSpPr/>
          <p:nvPr/>
        </p:nvCxnSpPr>
        <p:spPr>
          <a:xfrm>
            <a:off x="1448563" y="3109488"/>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810" name="Google Shape;810;p46"/>
          <p:cNvCxnSpPr/>
          <p:nvPr/>
        </p:nvCxnSpPr>
        <p:spPr>
          <a:xfrm>
            <a:off x="1836622" y="3348572"/>
            <a:ext cx="535800" cy="0"/>
          </a:xfrm>
          <a:prstGeom prst="straightConnector1">
            <a:avLst/>
          </a:prstGeom>
          <a:noFill/>
          <a:ln w="38100" cap="flat" cmpd="sng">
            <a:solidFill>
              <a:srgbClr val="B7B7B7"/>
            </a:solidFill>
            <a:prstDash val="solid"/>
            <a:round/>
            <a:headEnd type="none" w="med" len="med"/>
            <a:tailEnd type="none" w="med" len="med"/>
          </a:ln>
        </p:spPr>
      </p:cxnSp>
      <p:cxnSp>
        <p:nvCxnSpPr>
          <p:cNvPr id="811" name="Google Shape;811;p46"/>
          <p:cNvCxnSpPr/>
          <p:nvPr/>
        </p:nvCxnSpPr>
        <p:spPr>
          <a:xfrm>
            <a:off x="2694199" y="2317654"/>
            <a:ext cx="161100" cy="0"/>
          </a:xfrm>
          <a:prstGeom prst="straightConnector1">
            <a:avLst/>
          </a:prstGeom>
          <a:noFill/>
          <a:ln w="38100" cap="flat" cmpd="sng">
            <a:solidFill>
              <a:srgbClr val="B7B7B7"/>
            </a:solidFill>
            <a:prstDash val="solid"/>
            <a:round/>
            <a:headEnd type="none" w="med" len="med"/>
            <a:tailEnd type="none" w="med" len="med"/>
          </a:ln>
        </p:spPr>
      </p:cxnSp>
      <p:cxnSp>
        <p:nvCxnSpPr>
          <p:cNvPr id="812" name="Google Shape;812;p46"/>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813" name="Google Shape;813;p46"/>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814" name="Google Shape;814;p46"/>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grpSp>
        <p:nvGrpSpPr>
          <p:cNvPr id="815" name="Google Shape;815;p46"/>
          <p:cNvGrpSpPr/>
          <p:nvPr/>
        </p:nvGrpSpPr>
        <p:grpSpPr>
          <a:xfrm>
            <a:off x="2120075" y="1868025"/>
            <a:ext cx="3168275" cy="1985175"/>
            <a:chOff x="2120075" y="1868025"/>
            <a:chExt cx="3168275" cy="1985175"/>
          </a:xfrm>
        </p:grpSpPr>
        <p:sp>
          <p:nvSpPr>
            <p:cNvPr id="816" name="Google Shape;816;p46"/>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sp>
          <p:nvSpPr>
            <p:cNvPr id="817" name="Google Shape;817;p46"/>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820" name="Google Shape;820;p46"/>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821" name="Google Shape;821;p46"/>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 name="Google Shape;822;p46"/>
            <p:cNvCxnSpPr/>
            <p:nvPr/>
          </p:nvCxnSpPr>
          <p:spPr>
            <a:xfrm rot="10800000" flipH="1">
              <a:off x="2156950" y="3392175"/>
              <a:ext cx="2433600" cy="230400"/>
            </a:xfrm>
            <a:prstGeom prst="straightConnector1">
              <a:avLst/>
            </a:prstGeom>
            <a:noFill/>
            <a:ln w="9525" cap="flat" cmpd="sng">
              <a:solidFill>
                <a:srgbClr val="999999"/>
              </a:solidFill>
              <a:prstDash val="dash"/>
              <a:round/>
              <a:headEnd type="none" w="med" len="med"/>
              <a:tailEnd type="none" w="med" len="med"/>
            </a:ln>
          </p:spPr>
        </p:cxnSp>
        <p:cxnSp>
          <p:nvCxnSpPr>
            <p:cNvPr id="823" name="Google Shape;823;p46"/>
            <p:cNvCxnSpPr/>
            <p:nvPr/>
          </p:nvCxnSpPr>
          <p:spPr>
            <a:xfrm flipH="1">
              <a:off x="2120075" y="2488800"/>
              <a:ext cx="1714500" cy="1364400"/>
            </a:xfrm>
            <a:prstGeom prst="straightConnector1">
              <a:avLst/>
            </a:prstGeom>
            <a:noFill/>
            <a:ln w="9525" cap="flat" cmpd="sng">
              <a:solidFill>
                <a:srgbClr val="999999"/>
              </a:solidFill>
              <a:prstDash val="dash"/>
              <a:round/>
              <a:headEnd type="none" w="med" len="med"/>
              <a:tailEnd type="none" w="med" len="med"/>
            </a:ln>
          </p:spPr>
        </p:cxnSp>
        <p:cxnSp>
          <p:nvCxnSpPr>
            <p:cNvPr id="824" name="Google Shape;824;p46"/>
            <p:cNvCxnSpPr/>
            <p:nvPr/>
          </p:nvCxnSpPr>
          <p:spPr>
            <a:xfrm flipH="1">
              <a:off x="2673225" y="2156950"/>
              <a:ext cx="1908000" cy="156600"/>
            </a:xfrm>
            <a:prstGeom prst="straightConnector1">
              <a:avLst/>
            </a:prstGeom>
            <a:noFill/>
            <a:ln w="9525" cap="flat" cmpd="sng">
              <a:solidFill>
                <a:srgbClr val="999999"/>
              </a:solidFill>
              <a:prstDash val="dash"/>
              <a:round/>
              <a:headEnd type="none" w="med" len="med"/>
              <a:tailEnd type="none" w="med" len="med"/>
            </a:ln>
          </p:spPr>
        </p:cxnSp>
      </p:grpSp>
      <p:cxnSp>
        <p:nvCxnSpPr>
          <p:cNvPr id="826" name="Google Shape;826;p46"/>
          <p:cNvCxnSpPr/>
          <p:nvPr/>
        </p:nvCxnSpPr>
        <p:spPr>
          <a:xfrm>
            <a:off x="1464503" y="3348585"/>
            <a:ext cx="949800" cy="0"/>
          </a:xfrm>
          <a:prstGeom prst="straightConnector1">
            <a:avLst/>
          </a:prstGeom>
          <a:noFill/>
          <a:ln w="38100" cap="flat" cmpd="sng">
            <a:solidFill>
              <a:srgbClr val="B7B7B7"/>
            </a:solidFill>
            <a:prstDash val="solid"/>
            <a:round/>
            <a:headEnd type="none" w="med" len="med"/>
            <a:tailEnd type="none" w="med" len="med"/>
          </a:ln>
        </p:spPr>
      </p:cxnSp>
      <p:grpSp>
        <p:nvGrpSpPr>
          <p:cNvPr id="827" name="Google Shape;827;p46"/>
          <p:cNvGrpSpPr/>
          <p:nvPr/>
        </p:nvGrpSpPr>
        <p:grpSpPr>
          <a:xfrm>
            <a:off x="1464503" y="3033238"/>
            <a:ext cx="2779297" cy="322162"/>
            <a:chOff x="1464503" y="3033238"/>
            <a:chExt cx="2779297" cy="322162"/>
          </a:xfrm>
        </p:grpSpPr>
        <p:sp>
          <p:nvSpPr>
            <p:cNvPr id="828" name="Google Shape;828;p46"/>
            <p:cNvSpPr/>
            <p:nvPr/>
          </p:nvSpPr>
          <p:spPr>
            <a:xfrm>
              <a:off x="3539552" y="303323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 name="Google Shape;829;p46"/>
            <p:cNvCxnSpPr/>
            <p:nvPr/>
          </p:nvCxnSpPr>
          <p:spPr>
            <a:xfrm>
              <a:off x="1464503" y="3348585"/>
              <a:ext cx="341100" cy="0"/>
            </a:xfrm>
            <a:prstGeom prst="straightConnector1">
              <a:avLst/>
            </a:prstGeom>
            <a:noFill/>
            <a:ln w="38100" cap="flat" cmpd="sng">
              <a:solidFill>
                <a:srgbClr val="FF9900"/>
              </a:solidFill>
              <a:prstDash val="solid"/>
              <a:round/>
              <a:headEnd type="none" w="med" len="med"/>
              <a:tailEnd type="none" w="med" len="med"/>
            </a:ln>
          </p:spPr>
        </p:cxnSp>
        <p:cxnSp>
          <p:nvCxnSpPr>
            <p:cNvPr id="830" name="Google Shape;830;p46"/>
            <p:cNvCxnSpPr/>
            <p:nvPr/>
          </p:nvCxnSpPr>
          <p:spPr>
            <a:xfrm flipH="1">
              <a:off x="1815725" y="3170900"/>
              <a:ext cx="1733100" cy="184500"/>
            </a:xfrm>
            <a:prstGeom prst="straightConnector1">
              <a:avLst/>
            </a:prstGeom>
            <a:noFill/>
            <a:ln w="9525" cap="flat" cmpd="sng">
              <a:solidFill>
                <a:srgbClr val="999999"/>
              </a:solidFill>
              <a:prstDash val="dash"/>
              <a:round/>
              <a:headEnd type="none" w="med" len="med"/>
              <a:tailEnd type="none" w="med" len="med"/>
            </a:ln>
          </p:spPr>
        </p:cxnSp>
        <p:sp>
          <p:nvSpPr>
            <p:cNvPr id="831" name="Google Shape;831;p46"/>
            <p:cNvSpPr txBox="1"/>
            <p:nvPr/>
          </p:nvSpPr>
          <p:spPr>
            <a:xfrm>
              <a:off x="3490800" y="30385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him</a:t>
              </a:r>
              <a:endParaRPr sz="1000"/>
            </a:p>
          </p:txBody>
        </p:sp>
      </p:grpSp>
    </p:spTree>
    <p:extLst>
      <p:ext uri="{BB962C8B-B14F-4D97-AF65-F5344CB8AC3E}">
        <p14:creationId xmlns:p14="http://schemas.microsoft.com/office/powerpoint/2010/main" val="78548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1000"/>
                                        <p:tgtEl>
                                          <p:spTgt spid="8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7"/>
                                        </p:tgtEl>
                                        <p:attrNameLst>
                                          <p:attrName>style.visibility</p:attrName>
                                        </p:attrNameLst>
                                      </p:cBhvr>
                                      <p:to>
                                        <p:strVal val="visible"/>
                                      </p:to>
                                    </p:set>
                                    <p:animEffect transition="in" filter="fade">
                                      <p:cBhvr>
                                        <p:cTn id="12" dur="1000"/>
                                        <p:tgtEl>
                                          <p:spTgt spid="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62" name="Google Shape;862;p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115</a:t>
            </a:fld>
            <a:endParaRPr/>
          </a:p>
        </p:txBody>
      </p:sp>
      <p:sp>
        <p:nvSpPr>
          <p:cNvPr id="836" name="Google Shape;836;p4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Relation Extraction</a:t>
            </a:r>
            <a:endParaRPr/>
          </a:p>
        </p:txBody>
      </p:sp>
      <p:sp>
        <p:nvSpPr>
          <p:cNvPr id="863" name="Google Shape;863;p47"/>
          <p:cNvSpPr txBox="1">
            <a:spLocks noGrp="1"/>
          </p:cNvSpPr>
          <p:nvPr>
            <p:ph type="body" idx="4294967295"/>
          </p:nvPr>
        </p:nvSpPr>
        <p:spPr>
          <a:xfrm>
            <a:off x="6294438" y="2538413"/>
            <a:ext cx="2849562" cy="84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Neural Classification</a:t>
            </a:r>
            <a:endParaRPr/>
          </a:p>
          <a:p>
            <a:pPr marL="457200" lvl="0" indent="-342900" algn="l" rtl="0">
              <a:spcBef>
                <a:spcPts val="0"/>
              </a:spcBef>
              <a:spcAft>
                <a:spcPts val="0"/>
              </a:spcAft>
              <a:buSzPts val="1800"/>
              <a:buChar char="●"/>
            </a:pPr>
            <a:r>
              <a:rPr lang="en-GB"/>
              <a:t>Distant Supervision</a:t>
            </a:r>
            <a:endParaRPr/>
          </a:p>
        </p:txBody>
      </p:sp>
      <p:sp>
        <p:nvSpPr>
          <p:cNvPr id="837" name="Google Shape;837;p47"/>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38" name="Google Shape;838;p47"/>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39" name="Google Shape;839;p47"/>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cxnSp>
        <p:nvCxnSpPr>
          <p:cNvPr id="840" name="Google Shape;840;p47"/>
          <p:cNvCxnSpPr/>
          <p:nvPr/>
        </p:nvCxnSpPr>
        <p:spPr>
          <a:xfrm>
            <a:off x="1464503" y="3348585"/>
            <a:ext cx="341100" cy="0"/>
          </a:xfrm>
          <a:prstGeom prst="straightConnector1">
            <a:avLst/>
          </a:prstGeom>
          <a:noFill/>
          <a:ln w="38100" cap="flat" cmpd="sng">
            <a:solidFill>
              <a:srgbClr val="FF9900"/>
            </a:solidFill>
            <a:prstDash val="solid"/>
            <a:round/>
            <a:headEnd type="none" w="med" len="med"/>
            <a:tailEnd type="none" w="med" len="med"/>
          </a:ln>
        </p:spPr>
      </p:cxnSp>
      <p:cxnSp>
        <p:nvCxnSpPr>
          <p:cNvPr id="841" name="Google Shape;841;p47"/>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842" name="Google Shape;842;p47"/>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843" name="Google Shape;843;p47"/>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sp>
        <p:nvSpPr>
          <p:cNvPr id="844" name="Google Shape;844;p47"/>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847" name="Google Shape;847;p47"/>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848" name="Google Shape;848;p47"/>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sp>
        <p:nvSpPr>
          <p:cNvPr id="850" name="Google Shape;850;p47"/>
          <p:cNvSpPr/>
          <p:nvPr/>
        </p:nvSpPr>
        <p:spPr>
          <a:xfrm>
            <a:off x="3539552" y="303323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txBox="1"/>
          <p:nvPr/>
        </p:nvSpPr>
        <p:spPr>
          <a:xfrm>
            <a:off x="3490800" y="30385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him</a:t>
            </a:r>
            <a:endParaRPr sz="1000"/>
          </a:p>
        </p:txBody>
      </p:sp>
      <p:cxnSp>
        <p:nvCxnSpPr>
          <p:cNvPr id="852" name="Google Shape;852;p47"/>
          <p:cNvCxnSpPr/>
          <p:nvPr/>
        </p:nvCxnSpPr>
        <p:spPr>
          <a:xfrm flipH="1">
            <a:off x="1815725" y="3170900"/>
            <a:ext cx="1733100" cy="184500"/>
          </a:xfrm>
          <a:prstGeom prst="straightConnector1">
            <a:avLst/>
          </a:prstGeom>
          <a:noFill/>
          <a:ln w="9525" cap="flat" cmpd="sng">
            <a:solidFill>
              <a:srgbClr val="999999"/>
            </a:solidFill>
            <a:prstDash val="dash"/>
            <a:round/>
            <a:headEnd type="none" w="med" len="med"/>
            <a:tailEnd type="none" w="med" len="med"/>
          </a:ln>
        </p:spPr>
      </p:cxnSp>
      <p:cxnSp>
        <p:nvCxnSpPr>
          <p:cNvPr id="853" name="Google Shape;853;p47"/>
          <p:cNvCxnSpPr/>
          <p:nvPr/>
        </p:nvCxnSpPr>
        <p:spPr>
          <a:xfrm rot="10800000" flipH="1">
            <a:off x="2156950" y="3392175"/>
            <a:ext cx="2433600" cy="230400"/>
          </a:xfrm>
          <a:prstGeom prst="straightConnector1">
            <a:avLst/>
          </a:prstGeom>
          <a:noFill/>
          <a:ln w="9525" cap="flat" cmpd="sng">
            <a:solidFill>
              <a:srgbClr val="999999"/>
            </a:solidFill>
            <a:prstDash val="dash"/>
            <a:round/>
            <a:headEnd type="none" w="med" len="med"/>
            <a:tailEnd type="none" w="med" len="med"/>
          </a:ln>
        </p:spPr>
      </p:cxnSp>
      <p:cxnSp>
        <p:nvCxnSpPr>
          <p:cNvPr id="854" name="Google Shape;854;p47"/>
          <p:cNvCxnSpPr/>
          <p:nvPr/>
        </p:nvCxnSpPr>
        <p:spPr>
          <a:xfrm flipH="1">
            <a:off x="2120075" y="2488800"/>
            <a:ext cx="1714500" cy="1364400"/>
          </a:xfrm>
          <a:prstGeom prst="straightConnector1">
            <a:avLst/>
          </a:prstGeom>
          <a:noFill/>
          <a:ln w="9525" cap="flat" cmpd="sng">
            <a:solidFill>
              <a:srgbClr val="999999"/>
            </a:solidFill>
            <a:prstDash val="dash"/>
            <a:round/>
            <a:headEnd type="none" w="med" len="med"/>
            <a:tailEnd type="none" w="med" len="med"/>
          </a:ln>
        </p:spPr>
      </p:cxnSp>
      <p:cxnSp>
        <p:nvCxnSpPr>
          <p:cNvPr id="855" name="Google Shape;855;p47"/>
          <p:cNvCxnSpPr/>
          <p:nvPr/>
        </p:nvCxnSpPr>
        <p:spPr>
          <a:xfrm flipH="1">
            <a:off x="2673225" y="2156950"/>
            <a:ext cx="1908000" cy="156600"/>
          </a:xfrm>
          <a:prstGeom prst="straightConnector1">
            <a:avLst/>
          </a:prstGeom>
          <a:noFill/>
          <a:ln w="9525" cap="flat" cmpd="sng">
            <a:solidFill>
              <a:srgbClr val="999999"/>
            </a:solidFill>
            <a:prstDash val="dash"/>
            <a:round/>
            <a:headEnd type="none" w="med" len="med"/>
            <a:tailEnd type="none" w="med" len="med"/>
          </a:ln>
        </p:spPr>
      </p:cxnSp>
      <p:grpSp>
        <p:nvGrpSpPr>
          <p:cNvPr id="856" name="Google Shape;856;p47"/>
          <p:cNvGrpSpPr/>
          <p:nvPr/>
        </p:nvGrpSpPr>
        <p:grpSpPr>
          <a:xfrm>
            <a:off x="3642023" y="2534998"/>
            <a:ext cx="857533" cy="501300"/>
            <a:chOff x="3642023" y="2534998"/>
            <a:chExt cx="857533" cy="501300"/>
          </a:xfrm>
        </p:grpSpPr>
        <p:cxnSp>
          <p:nvCxnSpPr>
            <p:cNvPr id="857" name="Google Shape;857;p47"/>
            <p:cNvCxnSpPr/>
            <p:nvPr/>
          </p:nvCxnSpPr>
          <p:spPr>
            <a:xfrm rot="10800000" flipH="1">
              <a:off x="3642023" y="2534998"/>
              <a:ext cx="229500" cy="501300"/>
            </a:xfrm>
            <a:prstGeom prst="straightConnector1">
              <a:avLst/>
            </a:prstGeom>
            <a:noFill/>
            <a:ln w="28575" cap="flat" cmpd="sng">
              <a:solidFill>
                <a:srgbClr val="93C47D"/>
              </a:solidFill>
              <a:prstDash val="solid"/>
              <a:round/>
              <a:headEnd type="none" w="med" len="med"/>
              <a:tailEnd type="triangle" w="med" len="med"/>
            </a:ln>
          </p:spPr>
        </p:cxnSp>
        <p:sp>
          <p:nvSpPr>
            <p:cNvPr id="858" name="Google Shape;858;p47"/>
            <p:cNvSpPr txBox="1"/>
            <p:nvPr/>
          </p:nvSpPr>
          <p:spPr>
            <a:xfrm>
              <a:off x="3746556" y="25647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grpSp>
      <p:grpSp>
        <p:nvGrpSpPr>
          <p:cNvPr id="859" name="Google Shape;859;p47"/>
          <p:cNvGrpSpPr/>
          <p:nvPr/>
        </p:nvGrpSpPr>
        <p:grpSpPr>
          <a:xfrm>
            <a:off x="344463" y="3369600"/>
            <a:ext cx="1370733" cy="841375"/>
            <a:chOff x="344463" y="3369600"/>
            <a:chExt cx="1370733" cy="841375"/>
          </a:xfrm>
        </p:grpSpPr>
        <p:sp>
          <p:nvSpPr>
            <p:cNvPr id="860" name="Google Shape;860;p47"/>
            <p:cNvSpPr/>
            <p:nvPr/>
          </p:nvSpPr>
          <p:spPr>
            <a:xfrm>
              <a:off x="1004196" y="3369600"/>
              <a:ext cx="711000" cy="841375"/>
            </a:xfrm>
            <a:custGeom>
              <a:avLst/>
              <a:gdLst/>
              <a:ahLst/>
              <a:cxnLst/>
              <a:rect l="l" t="t" r="r" b="b"/>
              <a:pathLst>
                <a:path w="28440" h="33655" extrusionOk="0">
                  <a:moveTo>
                    <a:pt x="28440" y="20955"/>
                  </a:moveTo>
                  <a:cubicBezTo>
                    <a:pt x="27075" y="22543"/>
                    <a:pt x="22820" y="28385"/>
                    <a:pt x="20248" y="30480"/>
                  </a:cubicBezTo>
                  <a:cubicBezTo>
                    <a:pt x="17676" y="32576"/>
                    <a:pt x="15232" y="33147"/>
                    <a:pt x="13009" y="33528"/>
                  </a:cubicBezTo>
                  <a:cubicBezTo>
                    <a:pt x="10787" y="33909"/>
                    <a:pt x="8628" y="33274"/>
                    <a:pt x="6913" y="32766"/>
                  </a:cubicBezTo>
                  <a:cubicBezTo>
                    <a:pt x="5199" y="32258"/>
                    <a:pt x="3802" y="31528"/>
                    <a:pt x="2722" y="30480"/>
                  </a:cubicBezTo>
                  <a:cubicBezTo>
                    <a:pt x="1643" y="29432"/>
                    <a:pt x="849" y="27940"/>
                    <a:pt x="436" y="26479"/>
                  </a:cubicBezTo>
                  <a:cubicBezTo>
                    <a:pt x="23" y="25019"/>
                    <a:pt x="-135" y="23781"/>
                    <a:pt x="246" y="21717"/>
                  </a:cubicBezTo>
                  <a:cubicBezTo>
                    <a:pt x="627" y="19653"/>
                    <a:pt x="881" y="17050"/>
                    <a:pt x="2722" y="14097"/>
                  </a:cubicBezTo>
                  <a:cubicBezTo>
                    <a:pt x="4564" y="11144"/>
                    <a:pt x="8882" y="6350"/>
                    <a:pt x="11295" y="4000"/>
                  </a:cubicBezTo>
                  <a:cubicBezTo>
                    <a:pt x="13708" y="1651"/>
                    <a:pt x="16216" y="667"/>
                    <a:pt x="17200" y="0"/>
                  </a:cubicBezTo>
                </a:path>
              </a:pathLst>
            </a:custGeom>
            <a:noFill/>
            <a:ln w="28575" cap="flat" cmpd="sng">
              <a:solidFill>
                <a:srgbClr val="93C47D"/>
              </a:solidFill>
              <a:prstDash val="solid"/>
              <a:round/>
              <a:headEnd type="triangle" w="med" len="med"/>
              <a:tailEnd type="none" w="med" len="med"/>
            </a:ln>
          </p:spPr>
        </p:sp>
        <p:sp>
          <p:nvSpPr>
            <p:cNvPr id="861" name="Google Shape;861;p47"/>
            <p:cNvSpPr txBox="1"/>
            <p:nvPr/>
          </p:nvSpPr>
          <p:spPr>
            <a:xfrm>
              <a:off x="344463" y="37948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grpSp>
      <p:grpSp>
        <p:nvGrpSpPr>
          <p:cNvPr id="864" name="Google Shape;864;p47"/>
          <p:cNvGrpSpPr/>
          <p:nvPr/>
        </p:nvGrpSpPr>
        <p:grpSpPr>
          <a:xfrm>
            <a:off x="1539125" y="4048700"/>
            <a:ext cx="3506438" cy="948523"/>
            <a:chOff x="1539125" y="4048700"/>
            <a:chExt cx="3506438" cy="948523"/>
          </a:xfrm>
        </p:grpSpPr>
        <p:sp>
          <p:nvSpPr>
            <p:cNvPr id="865" name="Google Shape;865;p47"/>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866" name="Google Shape;866;p47"/>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867" name="Google Shape;867;p47"/>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868" name="Google Shape;868;p47"/>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869" name="Google Shape;869;p47"/>
            <p:cNvCxnSpPr>
              <a:stCxn id="867" idx="3"/>
            </p:cNvCxnSpPr>
            <p:nvPr/>
          </p:nvCxnSpPr>
          <p:spPr>
            <a:xfrm>
              <a:off x="2277125" y="4490863"/>
              <a:ext cx="709500" cy="7500"/>
            </a:xfrm>
            <a:prstGeom prst="straightConnector1">
              <a:avLst/>
            </a:prstGeom>
            <a:noFill/>
            <a:ln w="9525" cap="flat" cmpd="sng">
              <a:solidFill>
                <a:srgbClr val="000000"/>
              </a:solidFill>
              <a:prstDash val="solid"/>
              <a:round/>
              <a:headEnd type="none" w="med" len="med"/>
              <a:tailEnd type="triangle" w="med" len="med"/>
            </a:ln>
          </p:spPr>
        </p:cxnSp>
        <p:sp>
          <p:nvSpPr>
            <p:cNvPr id="870" name="Google Shape;870;p47"/>
            <p:cNvSpPr txBox="1"/>
            <p:nvPr/>
          </p:nvSpPr>
          <p:spPr>
            <a:xfrm>
              <a:off x="24495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871" name="Google Shape;871;p47"/>
            <p:cNvCxnSpPr/>
            <p:nvPr/>
          </p:nvCxnSpPr>
          <p:spPr>
            <a:xfrm>
              <a:off x="3448114" y="4502538"/>
              <a:ext cx="709500" cy="7500"/>
            </a:xfrm>
            <a:prstGeom prst="straightConnector1">
              <a:avLst/>
            </a:prstGeom>
            <a:noFill/>
            <a:ln w="9525" cap="flat" cmpd="sng">
              <a:solidFill>
                <a:srgbClr val="000000"/>
              </a:solidFill>
              <a:prstDash val="solid"/>
              <a:round/>
              <a:headEnd type="none" w="med" len="med"/>
              <a:tailEnd type="triangle" w="med" len="med"/>
            </a:ln>
          </p:spPr>
        </p:cxnSp>
        <p:sp>
          <p:nvSpPr>
            <p:cNvPr id="872" name="Google Shape;872;p47"/>
            <p:cNvSpPr txBox="1"/>
            <p:nvPr/>
          </p:nvSpPr>
          <p:spPr>
            <a:xfrm>
              <a:off x="3018925" y="427408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873" name="Google Shape;873;p47"/>
            <p:cNvSpPr txBox="1"/>
            <p:nvPr/>
          </p:nvSpPr>
          <p:spPr>
            <a:xfrm>
              <a:off x="3626264"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874" name="Google Shape;874;p47"/>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875" name="Google Shape;875;p47"/>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grpSp>
    </p:spTree>
    <p:extLst>
      <p:ext uri="{BB962C8B-B14F-4D97-AF65-F5344CB8AC3E}">
        <p14:creationId xmlns:p14="http://schemas.microsoft.com/office/powerpoint/2010/main" val="238236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1000"/>
                                        <p:tgtEl>
                                          <p:spTgt spid="8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6"/>
                                        </p:tgtEl>
                                        <p:attrNameLst>
                                          <p:attrName>style.visibility</p:attrName>
                                        </p:attrNameLst>
                                      </p:cBhvr>
                                      <p:to>
                                        <p:strVal val="visible"/>
                                      </p:to>
                                    </p:set>
                                    <p:animEffect transition="in" filter="fade">
                                      <p:cBhvr>
                                        <p:cTn id="12" dur="1000"/>
                                        <p:tgtEl>
                                          <p:spTgt spid="8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3"/>
                                        </p:tgtEl>
                                        <p:attrNameLst>
                                          <p:attrName>style.visibility</p:attrName>
                                        </p:attrNameLst>
                                      </p:cBhvr>
                                      <p:to>
                                        <p:strVal val="visible"/>
                                      </p:to>
                                    </p:set>
                                    <p:animEffect transition="in" filter="fade">
                                      <p:cBhvr>
                                        <p:cTn id="17" dur="1000"/>
                                        <p:tgtEl>
                                          <p:spTgt spid="8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4"/>
                                        </p:tgtEl>
                                        <p:attrNameLst>
                                          <p:attrName>style.visibility</p:attrName>
                                        </p:attrNameLst>
                                      </p:cBhvr>
                                      <p:to>
                                        <p:strVal val="visible"/>
                                      </p:to>
                                    </p:set>
                                    <p:animEffect transition="in" filter="fade">
                                      <p:cBhvr>
                                        <p:cTn id="22"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4" name="Google Shape;884;p4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116</a:t>
            </a:fld>
            <a:endParaRPr/>
          </a:p>
        </p:txBody>
      </p:sp>
      <p:sp>
        <p:nvSpPr>
          <p:cNvPr id="880" name="Google Shape;880;p4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 Variation</a:t>
            </a:r>
            <a:endParaRPr/>
          </a:p>
        </p:txBody>
      </p:sp>
      <p:sp>
        <p:nvSpPr>
          <p:cNvPr id="881" name="Google Shape;881;p48"/>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82" name="Google Shape;882;p48"/>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83" name="Google Shape;883;p48"/>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a:t>
            </a:r>
            <a:r>
              <a:rPr lang="en-GB" sz="1700" b="1">
                <a:solidFill>
                  <a:srgbClr val="FF9900"/>
                </a:solidFill>
              </a:rPr>
              <a:t>him</a:t>
            </a:r>
            <a:r>
              <a:rPr lang="en-GB" sz="1700"/>
              <a:t> </a:t>
            </a:r>
            <a:r>
              <a:rPr lang="en-GB" sz="1700" b="1">
                <a:solidFill>
                  <a:srgbClr val="6AA84F"/>
                </a:solidFill>
              </a:rPr>
              <a:t>leave Gospić for</a:t>
            </a:r>
            <a:r>
              <a:rPr lang="en-GB" sz="1700"/>
              <a:t> </a:t>
            </a:r>
            <a:r>
              <a:rPr lang="en-GB" sz="1700" b="1">
                <a:solidFill>
                  <a:srgbClr val="0000FF"/>
                </a:solidFill>
              </a:rPr>
              <a:t>Prague</a:t>
            </a:r>
            <a:r>
              <a:rPr lang="en-GB" sz="1700"/>
              <a:t> </a:t>
            </a:r>
            <a:endParaRPr sz="1700"/>
          </a:p>
        </p:txBody>
      </p:sp>
      <p:sp>
        <p:nvSpPr>
          <p:cNvPr id="885" name="Google Shape;885;p48"/>
          <p:cNvSpPr/>
          <p:nvPr/>
        </p:nvSpPr>
        <p:spPr>
          <a:xfrm>
            <a:off x="3583500"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a:t>
            </a:r>
            <a:r>
              <a:rPr lang="en-GB" sz="1700" b="1">
                <a:solidFill>
                  <a:srgbClr val="FF9900"/>
                </a:solidFill>
              </a:rPr>
              <a:t>him</a:t>
            </a:r>
            <a:r>
              <a:rPr lang="en-GB" sz="1700"/>
              <a:t> </a:t>
            </a:r>
            <a:r>
              <a:rPr lang="en-GB" sz="1700" b="1">
                <a:solidFill>
                  <a:srgbClr val="6AA84F"/>
                </a:solidFill>
              </a:rPr>
              <a:t>move to </a:t>
            </a:r>
            <a:r>
              <a:rPr lang="en-GB" sz="1700" b="1">
                <a:solidFill>
                  <a:srgbClr val="0000FF"/>
                </a:solidFill>
              </a:rPr>
              <a:t>Prague</a:t>
            </a:r>
            <a:r>
              <a:rPr lang="en-GB" sz="1700"/>
              <a:t> </a:t>
            </a:r>
            <a:endParaRPr sz="1700"/>
          </a:p>
        </p:txBody>
      </p:sp>
      <p:sp>
        <p:nvSpPr>
          <p:cNvPr id="886" name="Google Shape;886;p48"/>
          <p:cNvSpPr/>
          <p:nvPr/>
        </p:nvSpPr>
        <p:spPr>
          <a:xfrm>
            <a:off x="61256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a:t>
            </a:r>
            <a:r>
              <a:rPr lang="en-GB" sz="1700" b="1">
                <a:solidFill>
                  <a:srgbClr val="FF9900"/>
                </a:solidFill>
              </a:rPr>
              <a:t>him</a:t>
            </a:r>
            <a:r>
              <a:rPr lang="en-GB" sz="1700"/>
              <a:t> </a:t>
            </a:r>
            <a:r>
              <a:rPr lang="en-GB" sz="1700" b="1">
                <a:solidFill>
                  <a:srgbClr val="93C47D"/>
                </a:solidFill>
              </a:rPr>
              <a:t>settle in</a:t>
            </a:r>
            <a:r>
              <a:rPr lang="en-GB" sz="1700"/>
              <a:t> </a:t>
            </a:r>
            <a:r>
              <a:rPr lang="en-GB" sz="1700" b="1">
                <a:solidFill>
                  <a:srgbClr val="0000FF"/>
                </a:solidFill>
              </a:rPr>
              <a:t>Prague</a:t>
            </a:r>
            <a:r>
              <a:rPr lang="en-GB" sz="1700"/>
              <a:t> </a:t>
            </a:r>
            <a:endParaRPr sz="1700"/>
          </a:p>
        </p:txBody>
      </p:sp>
    </p:spTree>
    <p:extLst>
      <p:ext uri="{BB962C8B-B14F-4D97-AF65-F5344CB8AC3E}">
        <p14:creationId xmlns:p14="http://schemas.microsoft.com/office/powerpoint/2010/main" val="207058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5"/>
                                        </p:tgtEl>
                                        <p:attrNameLst>
                                          <p:attrName>style.visibility</p:attrName>
                                        </p:attrNameLst>
                                      </p:cBhvr>
                                      <p:to>
                                        <p:strVal val="visible"/>
                                      </p:to>
                                    </p:set>
                                    <p:animEffect transition="in" filter="fade">
                                      <p:cBhvr>
                                        <p:cTn id="7" dur="1000"/>
                                        <p:tgtEl>
                                          <p:spTgt spid="8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6"/>
                                        </p:tgtEl>
                                        <p:attrNameLst>
                                          <p:attrName>style.visibility</p:attrName>
                                        </p:attrNameLst>
                                      </p:cBhvr>
                                      <p:to>
                                        <p:strVal val="visible"/>
                                      </p:to>
                                    </p:set>
                                    <p:animEffect transition="in" filter="fade">
                                      <p:cBhvr>
                                        <p:cTn id="12" dur="1000"/>
                                        <p:tgtEl>
                                          <p:spTgt spid="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9"/>
          <p:cNvSpPr/>
          <p:nvPr/>
        </p:nvSpPr>
        <p:spPr>
          <a:xfrm>
            <a:off x="3583500" y="17728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a:t>
            </a:r>
            <a:r>
              <a:rPr lang="en-GB" sz="1700"/>
              <a:t> </a:t>
            </a:r>
            <a:r>
              <a:rPr lang="en-GB" sz="1700" b="1">
                <a:solidFill>
                  <a:srgbClr val="FF9900"/>
                </a:solidFill>
              </a:rPr>
              <a:t>him</a:t>
            </a:r>
            <a:r>
              <a:rPr lang="en-GB" sz="1700"/>
              <a:t> </a:t>
            </a:r>
            <a:r>
              <a:rPr lang="en-GB" sz="1700" b="1">
                <a:solidFill>
                  <a:srgbClr val="6AA84F"/>
                </a:solidFill>
              </a:rPr>
              <a:t>move to </a:t>
            </a:r>
            <a:r>
              <a:rPr lang="en-GB" sz="1700" b="1">
                <a:solidFill>
                  <a:srgbClr val="0000FF"/>
                </a:solidFill>
              </a:rPr>
              <a:t>Prague</a:t>
            </a:r>
            <a:r>
              <a:rPr lang="en-GB" sz="1700"/>
              <a:t> </a:t>
            </a:r>
            <a:endParaRPr sz="1700"/>
          </a:p>
        </p:txBody>
      </p:sp>
      <p:sp>
        <p:nvSpPr>
          <p:cNvPr id="892" name="Google Shape;892;p49"/>
          <p:cNvSpPr/>
          <p:nvPr/>
        </p:nvSpPr>
        <p:spPr>
          <a:xfrm>
            <a:off x="1242575" y="19252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 </a:t>
            </a:r>
            <a:r>
              <a:rPr lang="en-GB" sz="1700" b="1">
                <a:solidFill>
                  <a:srgbClr val="FF9900"/>
                </a:solidFill>
              </a:rPr>
              <a:t>him</a:t>
            </a:r>
            <a:r>
              <a:rPr lang="en-GB" sz="1700"/>
              <a:t> </a:t>
            </a:r>
            <a:r>
              <a:rPr lang="en-GB" sz="1700" b="1">
                <a:solidFill>
                  <a:srgbClr val="6AA84F"/>
                </a:solidFill>
              </a:rPr>
              <a:t>leave Gospić for</a:t>
            </a:r>
            <a:r>
              <a:rPr lang="en-GB" sz="1700"/>
              <a:t> </a:t>
            </a:r>
            <a:r>
              <a:rPr lang="en-GB" sz="1700" b="1">
                <a:solidFill>
                  <a:srgbClr val="0000FF"/>
                </a:solidFill>
              </a:rPr>
              <a:t>Prague</a:t>
            </a:r>
            <a:r>
              <a:rPr lang="en-GB" sz="1700"/>
              <a:t> </a:t>
            </a:r>
            <a:endParaRPr sz="1700"/>
          </a:p>
        </p:txBody>
      </p:sp>
      <p:sp>
        <p:nvSpPr>
          <p:cNvPr id="894" name="Google Shape;894;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117</a:t>
            </a:fld>
            <a:endParaRPr/>
          </a:p>
        </p:txBody>
      </p:sp>
      <p:sp>
        <p:nvSpPr>
          <p:cNvPr id="893" name="Google Shape;893;p4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Relation Classification  </a:t>
            </a:r>
            <a:endParaRPr/>
          </a:p>
        </p:txBody>
      </p:sp>
      <p:sp>
        <p:nvSpPr>
          <p:cNvPr id="895" name="Google Shape;895;p49"/>
          <p:cNvSpPr/>
          <p:nvPr/>
        </p:nvSpPr>
        <p:spPr>
          <a:xfrm>
            <a:off x="6125675" y="17728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 </a:t>
            </a:r>
            <a:r>
              <a:rPr lang="en-GB" sz="1700" b="1">
                <a:solidFill>
                  <a:srgbClr val="FF9900"/>
                </a:solidFill>
              </a:rPr>
              <a:t>him</a:t>
            </a:r>
            <a:r>
              <a:rPr lang="en-GB" sz="1700"/>
              <a:t> </a:t>
            </a:r>
            <a:r>
              <a:rPr lang="en-GB" sz="1700" b="1">
                <a:solidFill>
                  <a:srgbClr val="93C47D"/>
                </a:solidFill>
              </a:rPr>
              <a:t>settle in</a:t>
            </a:r>
            <a:r>
              <a:rPr lang="en-GB" sz="1700"/>
              <a:t> </a:t>
            </a:r>
            <a:r>
              <a:rPr lang="en-GB" sz="1700" b="1">
                <a:solidFill>
                  <a:srgbClr val="0000FF"/>
                </a:solidFill>
              </a:rPr>
              <a:t>Prague</a:t>
            </a:r>
            <a:r>
              <a:rPr lang="en-GB" sz="1700"/>
              <a:t> </a:t>
            </a:r>
            <a:endParaRPr sz="1700"/>
          </a:p>
        </p:txBody>
      </p:sp>
      <p:grpSp>
        <p:nvGrpSpPr>
          <p:cNvPr id="896" name="Google Shape;896;p49"/>
          <p:cNvGrpSpPr/>
          <p:nvPr/>
        </p:nvGrpSpPr>
        <p:grpSpPr>
          <a:xfrm>
            <a:off x="1570400" y="2003700"/>
            <a:ext cx="5807350" cy="1000925"/>
            <a:chOff x="1570400" y="2003700"/>
            <a:chExt cx="5807350" cy="1000925"/>
          </a:xfrm>
        </p:grpSpPr>
        <p:sp>
          <p:nvSpPr>
            <p:cNvPr id="897" name="Google Shape;897;p49"/>
            <p:cNvSpPr/>
            <p:nvPr/>
          </p:nvSpPr>
          <p:spPr>
            <a:xfrm>
              <a:off x="1793300"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898" name="Google Shape;898;p49"/>
            <p:cNvSpPr/>
            <p:nvPr/>
          </p:nvSpPr>
          <p:spPr>
            <a:xfrm>
              <a:off x="4241875"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899" name="Google Shape;899;p49"/>
            <p:cNvSpPr/>
            <p:nvPr/>
          </p:nvSpPr>
          <p:spPr>
            <a:xfrm>
              <a:off x="6690450"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900" name="Google Shape;900;p49"/>
            <p:cNvSpPr/>
            <p:nvPr/>
          </p:nvSpPr>
          <p:spPr>
            <a:xfrm>
              <a:off x="1966400" y="2618163"/>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1" name="Google Shape;901;p49"/>
            <p:cNvCxnSpPr>
              <a:stCxn id="897" idx="4"/>
              <a:endCxn id="900" idx="0"/>
            </p:cNvCxnSpPr>
            <p:nvPr/>
          </p:nvCxnSpPr>
          <p:spPr>
            <a:xfrm rot="-5400000" flipH="1">
              <a:off x="1950800" y="2542800"/>
              <a:ext cx="150000" cy="600"/>
            </a:xfrm>
            <a:prstGeom prst="bentConnector3">
              <a:avLst>
                <a:gd name="adj1" fmla="val 50021"/>
              </a:avLst>
            </a:prstGeom>
            <a:noFill/>
            <a:ln w="9525" cap="flat" cmpd="sng">
              <a:solidFill>
                <a:srgbClr val="000000"/>
              </a:solidFill>
              <a:prstDash val="solid"/>
              <a:round/>
              <a:headEnd type="none" w="med" len="med"/>
              <a:tailEnd type="none" w="med" len="med"/>
            </a:ln>
          </p:spPr>
        </p:cxnSp>
        <p:grpSp>
          <p:nvGrpSpPr>
            <p:cNvPr id="902" name="Google Shape;902;p49"/>
            <p:cNvGrpSpPr/>
            <p:nvPr/>
          </p:nvGrpSpPr>
          <p:grpSpPr>
            <a:xfrm>
              <a:off x="1570400" y="2886425"/>
              <a:ext cx="262500" cy="118200"/>
              <a:chOff x="1242450" y="4421550"/>
              <a:chExt cx="262500" cy="118200"/>
            </a:xfrm>
          </p:grpSpPr>
          <p:sp>
            <p:nvSpPr>
              <p:cNvPr id="903" name="Google Shape;903;p49"/>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9"/>
            <p:cNvGrpSpPr/>
            <p:nvPr/>
          </p:nvGrpSpPr>
          <p:grpSpPr>
            <a:xfrm>
              <a:off x="1894250" y="2886425"/>
              <a:ext cx="262500" cy="118200"/>
              <a:chOff x="1594875" y="4421550"/>
              <a:chExt cx="262500" cy="118200"/>
            </a:xfrm>
          </p:grpSpPr>
          <p:sp>
            <p:nvSpPr>
              <p:cNvPr id="907" name="Google Shape;907;p49"/>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9"/>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49"/>
            <p:cNvGrpSpPr/>
            <p:nvPr/>
          </p:nvGrpSpPr>
          <p:grpSpPr>
            <a:xfrm>
              <a:off x="2218100" y="2886425"/>
              <a:ext cx="262500" cy="118200"/>
              <a:chOff x="1947300" y="4410450"/>
              <a:chExt cx="262500" cy="118200"/>
            </a:xfrm>
          </p:grpSpPr>
          <p:sp>
            <p:nvSpPr>
              <p:cNvPr id="911" name="Google Shape;911;p49"/>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9"/>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4" name="Google Shape;914;p49"/>
            <p:cNvCxnSpPr>
              <a:stCxn id="903" idx="1"/>
              <a:endCxn id="900" idx="2"/>
            </p:cNvCxnSpPr>
            <p:nvPr/>
          </p:nvCxnSpPr>
          <p:spPr>
            <a:xfrm rot="-5400000">
              <a:off x="1788650" y="2649425"/>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915" name="Google Shape;915;p49"/>
            <p:cNvCxnSpPr>
              <a:endCxn id="900" idx="2"/>
            </p:cNvCxnSpPr>
            <p:nvPr/>
          </p:nvCxnSpPr>
          <p:spPr>
            <a:xfrm rot="-5400000">
              <a:off x="1950200" y="2811063"/>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916" name="Google Shape;916;p49"/>
            <p:cNvCxnSpPr>
              <a:stCxn id="911" idx="1"/>
              <a:endCxn id="900" idx="2"/>
            </p:cNvCxnSpPr>
            <p:nvPr/>
          </p:nvCxnSpPr>
          <p:spPr>
            <a:xfrm rot="5400000" flipH="1">
              <a:off x="2112500" y="2649575"/>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917" name="Google Shape;917;p49"/>
            <p:cNvSpPr/>
            <p:nvPr/>
          </p:nvSpPr>
          <p:spPr>
            <a:xfrm>
              <a:off x="4414975" y="2618088"/>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49"/>
            <p:cNvCxnSpPr>
              <a:endCxn id="917" idx="0"/>
            </p:cNvCxnSpPr>
            <p:nvPr/>
          </p:nvCxnSpPr>
          <p:spPr>
            <a:xfrm rot="-5400000" flipH="1">
              <a:off x="4398775" y="2542788"/>
              <a:ext cx="150000" cy="600"/>
            </a:xfrm>
            <a:prstGeom prst="bentConnector3">
              <a:avLst>
                <a:gd name="adj1" fmla="val 50000"/>
              </a:avLst>
            </a:prstGeom>
            <a:noFill/>
            <a:ln w="9525" cap="flat" cmpd="sng">
              <a:solidFill>
                <a:srgbClr val="000000"/>
              </a:solidFill>
              <a:prstDash val="solid"/>
              <a:round/>
              <a:headEnd type="none" w="med" len="med"/>
              <a:tailEnd type="none" w="med" len="med"/>
            </a:ln>
          </p:spPr>
        </p:cxnSp>
        <p:grpSp>
          <p:nvGrpSpPr>
            <p:cNvPr id="919" name="Google Shape;919;p49"/>
            <p:cNvGrpSpPr/>
            <p:nvPr/>
          </p:nvGrpSpPr>
          <p:grpSpPr>
            <a:xfrm>
              <a:off x="4018975" y="2886350"/>
              <a:ext cx="262500" cy="118200"/>
              <a:chOff x="1242450" y="4421550"/>
              <a:chExt cx="262500" cy="118200"/>
            </a:xfrm>
          </p:grpSpPr>
          <p:sp>
            <p:nvSpPr>
              <p:cNvPr id="920" name="Google Shape;920;p49"/>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9"/>
            <p:cNvGrpSpPr/>
            <p:nvPr/>
          </p:nvGrpSpPr>
          <p:grpSpPr>
            <a:xfrm>
              <a:off x="4342825" y="2886350"/>
              <a:ext cx="262500" cy="118200"/>
              <a:chOff x="1594875" y="4421550"/>
              <a:chExt cx="262500" cy="118200"/>
            </a:xfrm>
          </p:grpSpPr>
          <p:sp>
            <p:nvSpPr>
              <p:cNvPr id="924" name="Google Shape;924;p49"/>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9"/>
            <p:cNvGrpSpPr/>
            <p:nvPr/>
          </p:nvGrpSpPr>
          <p:grpSpPr>
            <a:xfrm>
              <a:off x="4666675" y="2886350"/>
              <a:ext cx="262500" cy="118200"/>
              <a:chOff x="1947300" y="4410450"/>
              <a:chExt cx="262500" cy="118200"/>
            </a:xfrm>
          </p:grpSpPr>
          <p:sp>
            <p:nvSpPr>
              <p:cNvPr id="928" name="Google Shape;928;p49"/>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1" name="Google Shape;931;p49"/>
            <p:cNvCxnSpPr>
              <a:stCxn id="920" idx="1"/>
              <a:endCxn id="917" idx="2"/>
            </p:cNvCxnSpPr>
            <p:nvPr/>
          </p:nvCxnSpPr>
          <p:spPr>
            <a:xfrm rot="-5400000">
              <a:off x="4237225" y="2649350"/>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932" name="Google Shape;932;p49"/>
            <p:cNvCxnSpPr>
              <a:endCxn id="917" idx="2"/>
            </p:cNvCxnSpPr>
            <p:nvPr/>
          </p:nvCxnSpPr>
          <p:spPr>
            <a:xfrm rot="-5400000">
              <a:off x="4398775" y="2810988"/>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933" name="Google Shape;933;p49"/>
            <p:cNvCxnSpPr>
              <a:stCxn id="928" idx="1"/>
              <a:endCxn id="917" idx="2"/>
            </p:cNvCxnSpPr>
            <p:nvPr/>
          </p:nvCxnSpPr>
          <p:spPr>
            <a:xfrm rot="5400000" flipH="1">
              <a:off x="4561075" y="2649500"/>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934" name="Google Shape;934;p49"/>
            <p:cNvSpPr/>
            <p:nvPr/>
          </p:nvSpPr>
          <p:spPr>
            <a:xfrm>
              <a:off x="6863550" y="2618088"/>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 name="Google Shape;935;p49"/>
            <p:cNvCxnSpPr>
              <a:endCxn id="934" idx="0"/>
            </p:cNvCxnSpPr>
            <p:nvPr/>
          </p:nvCxnSpPr>
          <p:spPr>
            <a:xfrm rot="-5400000" flipH="1">
              <a:off x="6847350" y="2542788"/>
              <a:ext cx="150000" cy="600"/>
            </a:xfrm>
            <a:prstGeom prst="bentConnector3">
              <a:avLst>
                <a:gd name="adj1" fmla="val 50000"/>
              </a:avLst>
            </a:prstGeom>
            <a:noFill/>
            <a:ln w="9525" cap="flat" cmpd="sng">
              <a:solidFill>
                <a:srgbClr val="000000"/>
              </a:solidFill>
              <a:prstDash val="solid"/>
              <a:round/>
              <a:headEnd type="none" w="med" len="med"/>
              <a:tailEnd type="none" w="med" len="med"/>
            </a:ln>
          </p:spPr>
        </p:cxnSp>
        <p:grpSp>
          <p:nvGrpSpPr>
            <p:cNvPr id="936" name="Google Shape;936;p49"/>
            <p:cNvGrpSpPr/>
            <p:nvPr/>
          </p:nvGrpSpPr>
          <p:grpSpPr>
            <a:xfrm>
              <a:off x="6467550" y="2886350"/>
              <a:ext cx="262500" cy="118200"/>
              <a:chOff x="1242450" y="4421550"/>
              <a:chExt cx="262500" cy="118200"/>
            </a:xfrm>
          </p:grpSpPr>
          <p:sp>
            <p:nvSpPr>
              <p:cNvPr id="937" name="Google Shape;937;p49"/>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9"/>
            <p:cNvGrpSpPr/>
            <p:nvPr/>
          </p:nvGrpSpPr>
          <p:grpSpPr>
            <a:xfrm>
              <a:off x="6791400" y="2886350"/>
              <a:ext cx="262500" cy="118200"/>
              <a:chOff x="1594875" y="4421550"/>
              <a:chExt cx="262500" cy="118200"/>
            </a:xfrm>
          </p:grpSpPr>
          <p:sp>
            <p:nvSpPr>
              <p:cNvPr id="941" name="Google Shape;941;p49"/>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9"/>
            <p:cNvGrpSpPr/>
            <p:nvPr/>
          </p:nvGrpSpPr>
          <p:grpSpPr>
            <a:xfrm>
              <a:off x="7115250" y="2886350"/>
              <a:ext cx="262500" cy="118200"/>
              <a:chOff x="1947300" y="4410450"/>
              <a:chExt cx="262500" cy="118200"/>
            </a:xfrm>
          </p:grpSpPr>
          <p:sp>
            <p:nvSpPr>
              <p:cNvPr id="945" name="Google Shape;945;p49"/>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8" name="Google Shape;948;p49"/>
            <p:cNvCxnSpPr>
              <a:stCxn id="937" idx="1"/>
              <a:endCxn id="934" idx="2"/>
            </p:cNvCxnSpPr>
            <p:nvPr/>
          </p:nvCxnSpPr>
          <p:spPr>
            <a:xfrm rot="-5400000">
              <a:off x="6685800" y="2649350"/>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949" name="Google Shape;949;p49"/>
            <p:cNvCxnSpPr>
              <a:endCxn id="934" idx="2"/>
            </p:cNvCxnSpPr>
            <p:nvPr/>
          </p:nvCxnSpPr>
          <p:spPr>
            <a:xfrm rot="-5400000">
              <a:off x="6847350" y="2810988"/>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950" name="Google Shape;950;p49"/>
            <p:cNvCxnSpPr>
              <a:stCxn id="945" idx="1"/>
              <a:endCxn id="934" idx="2"/>
            </p:cNvCxnSpPr>
            <p:nvPr/>
          </p:nvCxnSpPr>
          <p:spPr>
            <a:xfrm rot="5400000" flipH="1">
              <a:off x="7009650" y="2649500"/>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grpSp>
      <p:grpSp>
        <p:nvGrpSpPr>
          <p:cNvPr id="951" name="Google Shape;951;p49"/>
          <p:cNvGrpSpPr/>
          <p:nvPr/>
        </p:nvGrpSpPr>
        <p:grpSpPr>
          <a:xfrm>
            <a:off x="4241875" y="1039300"/>
            <a:ext cx="4230586" cy="711975"/>
            <a:chOff x="4241875" y="1039300"/>
            <a:chExt cx="4230586" cy="711975"/>
          </a:xfrm>
        </p:grpSpPr>
        <p:sp>
          <p:nvSpPr>
            <p:cNvPr id="952" name="Google Shape;952;p49"/>
            <p:cNvSpPr/>
            <p:nvPr/>
          </p:nvSpPr>
          <p:spPr>
            <a:xfrm>
              <a:off x="4241875" y="112105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953" name="Google Shape;953;p49"/>
            <p:cNvSpPr txBox="1"/>
            <p:nvPr/>
          </p:nvSpPr>
          <p:spPr>
            <a:xfrm>
              <a:off x="4797925" y="1121050"/>
              <a:ext cx="2810100" cy="46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a:t>
              </a:r>
              <a:r>
                <a:rPr lang="en-GB" sz="1700" b="1">
                  <a:solidFill>
                    <a:srgbClr val="FF9900"/>
                  </a:solidFill>
                </a:rPr>
                <a:t>Tesla, </a:t>
              </a:r>
              <a:r>
                <a:rPr lang="en-GB" sz="1700"/>
                <a:t>moveTo, </a:t>
              </a:r>
              <a:r>
                <a:rPr lang="en-GB" sz="1700" b="1">
                  <a:solidFill>
                    <a:srgbClr val="0000FF"/>
                  </a:solidFill>
                </a:rPr>
                <a:t>Prague</a:t>
              </a:r>
              <a:r>
                <a:rPr lang="en-GB" sz="1700"/>
                <a:t>)</a:t>
              </a:r>
              <a:endParaRPr/>
            </a:p>
          </p:txBody>
        </p:sp>
        <p:pic>
          <p:nvPicPr>
            <p:cNvPr id="954" name="Google Shape;954;p49" descr="Image result for wikidata logo"/>
            <p:cNvPicPr preferRelativeResize="0"/>
            <p:nvPr/>
          </p:nvPicPr>
          <p:blipFill>
            <a:blip r:embed="rId3">
              <a:alphaModFix/>
            </a:blip>
            <a:stretch>
              <a:fillRect/>
            </a:stretch>
          </p:blipFill>
          <p:spPr>
            <a:xfrm>
              <a:off x="7466150" y="1039300"/>
              <a:ext cx="1006311" cy="711975"/>
            </a:xfrm>
            <a:prstGeom prst="rect">
              <a:avLst/>
            </a:prstGeom>
            <a:noFill/>
            <a:ln>
              <a:noFill/>
            </a:ln>
          </p:spPr>
        </p:pic>
      </p:grpSp>
      <p:sp>
        <p:nvSpPr>
          <p:cNvPr id="955" name="Google Shape;955;p49"/>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999999"/>
                </a:solidFill>
              </a:rPr>
              <a:t>[Current SOTA neural RE model]</a:t>
            </a:r>
            <a:endParaRPr sz="1500">
              <a:solidFill>
                <a:srgbClr val="999999"/>
              </a:solidFill>
            </a:endParaRPr>
          </a:p>
        </p:txBody>
      </p:sp>
    </p:spTree>
    <p:extLst>
      <p:ext uri="{BB962C8B-B14F-4D97-AF65-F5344CB8AC3E}">
        <p14:creationId xmlns:p14="http://schemas.microsoft.com/office/powerpoint/2010/main" val="86341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10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1"/>
                                        </p:tgtEl>
                                        <p:attrNameLst>
                                          <p:attrName>style.visibility</p:attrName>
                                        </p:attrNameLst>
                                      </p:cBhvr>
                                      <p:to>
                                        <p:strVal val="visible"/>
                                      </p:to>
                                    </p:set>
                                    <p:animEffect transition="in" filter="fade">
                                      <p:cBhvr>
                                        <p:cTn id="12" dur="1000"/>
                                        <p:tgtEl>
                                          <p:spTgt spid="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50"/>
          <p:cNvSpPr/>
          <p:nvPr/>
        </p:nvSpPr>
        <p:spPr>
          <a:xfrm>
            <a:off x="1242575" y="19252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 </a:t>
            </a:r>
            <a:r>
              <a:rPr lang="en-GB" sz="1700" b="1">
                <a:solidFill>
                  <a:srgbClr val="FF9900"/>
                </a:solidFill>
              </a:rPr>
              <a:t>him</a:t>
            </a:r>
            <a:r>
              <a:rPr lang="en-GB" sz="1700"/>
              <a:t> </a:t>
            </a:r>
            <a:r>
              <a:rPr lang="en-GB" sz="1700" b="1">
                <a:solidFill>
                  <a:srgbClr val="6AA84F"/>
                </a:solidFill>
              </a:rPr>
              <a:t>leave Gospić for</a:t>
            </a:r>
            <a:r>
              <a:rPr lang="en-GB" sz="1700"/>
              <a:t> </a:t>
            </a:r>
            <a:r>
              <a:rPr lang="en-GB" sz="1700" b="1">
                <a:solidFill>
                  <a:srgbClr val="0000FF"/>
                </a:solidFill>
              </a:rPr>
              <a:t>Prague</a:t>
            </a:r>
            <a:r>
              <a:rPr lang="en-GB" sz="1700"/>
              <a:t> </a:t>
            </a:r>
            <a:endParaRPr sz="1700"/>
          </a:p>
        </p:txBody>
      </p:sp>
      <p:sp>
        <p:nvSpPr>
          <p:cNvPr id="962" name="Google Shape;962;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118</a:t>
            </a:fld>
            <a:endParaRPr/>
          </a:p>
        </p:txBody>
      </p:sp>
      <p:sp>
        <p:nvSpPr>
          <p:cNvPr id="961" name="Google Shape;961;p5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Distant Supervision &amp; Multiple Instance Learning</a:t>
            </a:r>
            <a:endParaRPr/>
          </a:p>
        </p:txBody>
      </p:sp>
      <p:sp>
        <p:nvSpPr>
          <p:cNvPr id="963" name="Google Shape;963;p50"/>
          <p:cNvSpPr/>
          <p:nvPr/>
        </p:nvSpPr>
        <p:spPr>
          <a:xfrm>
            <a:off x="3583500" y="17728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a:t>
            </a:r>
            <a:r>
              <a:rPr lang="en-GB" sz="1700"/>
              <a:t> </a:t>
            </a:r>
            <a:r>
              <a:rPr lang="en-GB" sz="1700" b="1">
                <a:solidFill>
                  <a:srgbClr val="FF9900"/>
                </a:solidFill>
              </a:rPr>
              <a:t>him</a:t>
            </a:r>
            <a:r>
              <a:rPr lang="en-GB" sz="1700"/>
              <a:t> </a:t>
            </a:r>
            <a:r>
              <a:rPr lang="en-GB" sz="1700" b="1">
                <a:solidFill>
                  <a:srgbClr val="6AA84F"/>
                </a:solidFill>
              </a:rPr>
              <a:t>move to </a:t>
            </a:r>
            <a:r>
              <a:rPr lang="en-GB" sz="1700" b="1">
                <a:solidFill>
                  <a:srgbClr val="0000FF"/>
                </a:solidFill>
              </a:rPr>
              <a:t>Prague</a:t>
            </a:r>
            <a:r>
              <a:rPr lang="en-GB" sz="1700"/>
              <a:t> </a:t>
            </a:r>
            <a:endParaRPr sz="1700"/>
          </a:p>
        </p:txBody>
      </p:sp>
      <p:sp>
        <p:nvSpPr>
          <p:cNvPr id="964" name="Google Shape;964;p50"/>
          <p:cNvSpPr/>
          <p:nvPr/>
        </p:nvSpPr>
        <p:spPr>
          <a:xfrm>
            <a:off x="6125675" y="17728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 </a:t>
            </a:r>
            <a:r>
              <a:rPr lang="en-GB" sz="1700" b="1">
                <a:solidFill>
                  <a:srgbClr val="FF9900"/>
                </a:solidFill>
              </a:rPr>
              <a:t>him</a:t>
            </a:r>
            <a:r>
              <a:rPr lang="en-GB" sz="1700"/>
              <a:t> </a:t>
            </a:r>
            <a:r>
              <a:rPr lang="en-GB" sz="1700" b="1">
                <a:solidFill>
                  <a:srgbClr val="93C47D"/>
                </a:solidFill>
              </a:rPr>
              <a:t>visited</a:t>
            </a:r>
            <a:r>
              <a:rPr lang="en-GB" sz="1700"/>
              <a:t> </a:t>
            </a:r>
            <a:r>
              <a:rPr lang="en-GB" sz="1700" b="1">
                <a:solidFill>
                  <a:srgbClr val="0000FF"/>
                </a:solidFill>
              </a:rPr>
              <a:t>Prague</a:t>
            </a:r>
            <a:r>
              <a:rPr lang="en-GB" sz="1700"/>
              <a:t> </a:t>
            </a:r>
            <a:endParaRPr sz="1700"/>
          </a:p>
        </p:txBody>
      </p:sp>
      <p:sp>
        <p:nvSpPr>
          <p:cNvPr id="965" name="Google Shape;965;p50"/>
          <p:cNvSpPr/>
          <p:nvPr/>
        </p:nvSpPr>
        <p:spPr>
          <a:xfrm>
            <a:off x="1793300"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966" name="Google Shape;966;p50"/>
          <p:cNvSpPr/>
          <p:nvPr/>
        </p:nvSpPr>
        <p:spPr>
          <a:xfrm>
            <a:off x="4241875"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967" name="Google Shape;967;p50"/>
          <p:cNvSpPr/>
          <p:nvPr/>
        </p:nvSpPr>
        <p:spPr>
          <a:xfrm>
            <a:off x="6690450"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966400" y="2618163"/>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 name="Google Shape;969;p50"/>
          <p:cNvCxnSpPr>
            <a:stCxn id="965" idx="4"/>
            <a:endCxn id="968" idx="0"/>
          </p:cNvCxnSpPr>
          <p:nvPr/>
        </p:nvCxnSpPr>
        <p:spPr>
          <a:xfrm rot="-5400000" flipH="1">
            <a:off x="1950800" y="2542800"/>
            <a:ext cx="150000" cy="600"/>
          </a:xfrm>
          <a:prstGeom prst="bentConnector3">
            <a:avLst>
              <a:gd name="adj1" fmla="val 50021"/>
            </a:avLst>
          </a:prstGeom>
          <a:noFill/>
          <a:ln w="9525" cap="flat" cmpd="sng">
            <a:solidFill>
              <a:srgbClr val="000000"/>
            </a:solidFill>
            <a:prstDash val="solid"/>
            <a:round/>
            <a:headEnd type="none" w="med" len="med"/>
            <a:tailEnd type="none" w="med" len="med"/>
          </a:ln>
        </p:spPr>
      </p:cxnSp>
      <p:grpSp>
        <p:nvGrpSpPr>
          <p:cNvPr id="970" name="Google Shape;970;p50"/>
          <p:cNvGrpSpPr/>
          <p:nvPr/>
        </p:nvGrpSpPr>
        <p:grpSpPr>
          <a:xfrm>
            <a:off x="1570400" y="2886425"/>
            <a:ext cx="262500" cy="118200"/>
            <a:chOff x="1242450" y="4421550"/>
            <a:chExt cx="262500" cy="118200"/>
          </a:xfrm>
        </p:grpSpPr>
        <p:sp>
          <p:nvSpPr>
            <p:cNvPr id="971" name="Google Shape;971;p50"/>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rot="5400000">
              <a:off x="1390317" y="4432664"/>
              <a:ext cx="95981" cy="95981"/>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rot="5400000">
              <a:off x="1268422" y="4432664"/>
              <a:ext cx="95981" cy="95981"/>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50"/>
          <p:cNvGrpSpPr/>
          <p:nvPr/>
        </p:nvGrpSpPr>
        <p:grpSpPr>
          <a:xfrm>
            <a:off x="1894250" y="2886425"/>
            <a:ext cx="262500" cy="118200"/>
            <a:chOff x="1594875" y="4421550"/>
            <a:chExt cx="262500" cy="118200"/>
          </a:xfrm>
        </p:grpSpPr>
        <p:sp>
          <p:nvSpPr>
            <p:cNvPr id="975" name="Google Shape;975;p50"/>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50"/>
          <p:cNvGrpSpPr/>
          <p:nvPr/>
        </p:nvGrpSpPr>
        <p:grpSpPr>
          <a:xfrm>
            <a:off x="2218100" y="2886425"/>
            <a:ext cx="262500" cy="118200"/>
            <a:chOff x="1947300" y="4410450"/>
            <a:chExt cx="262500" cy="118200"/>
          </a:xfrm>
        </p:grpSpPr>
        <p:sp>
          <p:nvSpPr>
            <p:cNvPr id="979" name="Google Shape;979;p50"/>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50"/>
          <p:cNvCxnSpPr>
            <a:stCxn id="971" idx="1"/>
            <a:endCxn id="968" idx="2"/>
          </p:cNvCxnSpPr>
          <p:nvPr/>
        </p:nvCxnSpPr>
        <p:spPr>
          <a:xfrm rot="-5400000">
            <a:off x="1788650" y="2649425"/>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983" name="Google Shape;983;p50"/>
          <p:cNvCxnSpPr>
            <a:endCxn id="968" idx="2"/>
          </p:cNvCxnSpPr>
          <p:nvPr/>
        </p:nvCxnSpPr>
        <p:spPr>
          <a:xfrm rot="-5400000">
            <a:off x="1950200" y="2811063"/>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984" name="Google Shape;984;p50"/>
          <p:cNvCxnSpPr>
            <a:stCxn id="979" idx="1"/>
            <a:endCxn id="968" idx="2"/>
          </p:cNvCxnSpPr>
          <p:nvPr/>
        </p:nvCxnSpPr>
        <p:spPr>
          <a:xfrm rot="5400000" flipH="1">
            <a:off x="2112500" y="2649575"/>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985" name="Google Shape;985;p50"/>
          <p:cNvSpPr/>
          <p:nvPr/>
        </p:nvSpPr>
        <p:spPr>
          <a:xfrm>
            <a:off x="4414975" y="2618088"/>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6" name="Google Shape;986;p50"/>
          <p:cNvCxnSpPr>
            <a:endCxn id="985" idx="0"/>
          </p:cNvCxnSpPr>
          <p:nvPr/>
        </p:nvCxnSpPr>
        <p:spPr>
          <a:xfrm rot="-5400000" flipH="1">
            <a:off x="4398775" y="2542788"/>
            <a:ext cx="150000" cy="600"/>
          </a:xfrm>
          <a:prstGeom prst="bentConnector3">
            <a:avLst>
              <a:gd name="adj1" fmla="val 50000"/>
            </a:avLst>
          </a:prstGeom>
          <a:noFill/>
          <a:ln w="9525" cap="flat" cmpd="sng">
            <a:solidFill>
              <a:srgbClr val="000000"/>
            </a:solidFill>
            <a:prstDash val="solid"/>
            <a:round/>
            <a:headEnd type="none" w="med" len="med"/>
            <a:tailEnd type="none" w="med" len="med"/>
          </a:ln>
        </p:spPr>
      </p:cxnSp>
      <p:grpSp>
        <p:nvGrpSpPr>
          <p:cNvPr id="987" name="Google Shape;987;p50"/>
          <p:cNvGrpSpPr/>
          <p:nvPr/>
        </p:nvGrpSpPr>
        <p:grpSpPr>
          <a:xfrm>
            <a:off x="4018975" y="2886350"/>
            <a:ext cx="262500" cy="118200"/>
            <a:chOff x="1242450" y="4421550"/>
            <a:chExt cx="262500" cy="118200"/>
          </a:xfrm>
        </p:grpSpPr>
        <p:sp>
          <p:nvSpPr>
            <p:cNvPr id="988" name="Google Shape;988;p50"/>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50"/>
          <p:cNvGrpSpPr/>
          <p:nvPr/>
        </p:nvGrpSpPr>
        <p:grpSpPr>
          <a:xfrm>
            <a:off x="4342825" y="2886350"/>
            <a:ext cx="262500" cy="118200"/>
            <a:chOff x="1594875" y="4421550"/>
            <a:chExt cx="262500" cy="118200"/>
          </a:xfrm>
        </p:grpSpPr>
        <p:sp>
          <p:nvSpPr>
            <p:cNvPr id="992" name="Google Shape;992;p50"/>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0"/>
          <p:cNvGrpSpPr/>
          <p:nvPr/>
        </p:nvGrpSpPr>
        <p:grpSpPr>
          <a:xfrm>
            <a:off x="4666675" y="2886350"/>
            <a:ext cx="262500" cy="118200"/>
            <a:chOff x="1947300" y="4410450"/>
            <a:chExt cx="262500" cy="118200"/>
          </a:xfrm>
        </p:grpSpPr>
        <p:sp>
          <p:nvSpPr>
            <p:cNvPr id="996" name="Google Shape;996;p50"/>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9" name="Google Shape;999;p50"/>
          <p:cNvCxnSpPr>
            <a:stCxn id="988" idx="1"/>
            <a:endCxn id="985" idx="2"/>
          </p:cNvCxnSpPr>
          <p:nvPr/>
        </p:nvCxnSpPr>
        <p:spPr>
          <a:xfrm rot="-5400000">
            <a:off x="4237225" y="2649350"/>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1000" name="Google Shape;1000;p50"/>
          <p:cNvCxnSpPr>
            <a:endCxn id="985" idx="2"/>
          </p:cNvCxnSpPr>
          <p:nvPr/>
        </p:nvCxnSpPr>
        <p:spPr>
          <a:xfrm rot="-5400000">
            <a:off x="4398775" y="2810988"/>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001" name="Google Shape;1001;p50"/>
          <p:cNvCxnSpPr>
            <a:stCxn id="996" idx="1"/>
            <a:endCxn id="985" idx="2"/>
          </p:cNvCxnSpPr>
          <p:nvPr/>
        </p:nvCxnSpPr>
        <p:spPr>
          <a:xfrm rot="5400000" flipH="1">
            <a:off x="4561075" y="2649500"/>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1002" name="Google Shape;1002;p50"/>
          <p:cNvSpPr/>
          <p:nvPr/>
        </p:nvSpPr>
        <p:spPr>
          <a:xfrm>
            <a:off x="6863550" y="2618088"/>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3" name="Google Shape;1003;p50"/>
          <p:cNvCxnSpPr>
            <a:endCxn id="1002" idx="0"/>
          </p:cNvCxnSpPr>
          <p:nvPr/>
        </p:nvCxnSpPr>
        <p:spPr>
          <a:xfrm rot="-5400000" flipH="1">
            <a:off x="6847350" y="2542788"/>
            <a:ext cx="150000" cy="600"/>
          </a:xfrm>
          <a:prstGeom prst="bentConnector3">
            <a:avLst>
              <a:gd name="adj1" fmla="val 50000"/>
            </a:avLst>
          </a:prstGeom>
          <a:noFill/>
          <a:ln w="9525" cap="flat" cmpd="sng">
            <a:solidFill>
              <a:srgbClr val="000000"/>
            </a:solidFill>
            <a:prstDash val="solid"/>
            <a:round/>
            <a:headEnd type="none" w="med" len="med"/>
            <a:tailEnd type="none" w="med" len="med"/>
          </a:ln>
        </p:spPr>
      </p:cxnSp>
      <p:grpSp>
        <p:nvGrpSpPr>
          <p:cNvPr id="1004" name="Google Shape;1004;p50"/>
          <p:cNvGrpSpPr/>
          <p:nvPr/>
        </p:nvGrpSpPr>
        <p:grpSpPr>
          <a:xfrm>
            <a:off x="6467550" y="2886350"/>
            <a:ext cx="262500" cy="118200"/>
            <a:chOff x="1242450" y="4421550"/>
            <a:chExt cx="262500" cy="118200"/>
          </a:xfrm>
        </p:grpSpPr>
        <p:sp>
          <p:nvSpPr>
            <p:cNvPr id="1005" name="Google Shape;1005;p50"/>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50"/>
          <p:cNvGrpSpPr/>
          <p:nvPr/>
        </p:nvGrpSpPr>
        <p:grpSpPr>
          <a:xfrm>
            <a:off x="6791400" y="2886350"/>
            <a:ext cx="262500" cy="118200"/>
            <a:chOff x="1594875" y="4421550"/>
            <a:chExt cx="262500" cy="118200"/>
          </a:xfrm>
        </p:grpSpPr>
        <p:sp>
          <p:nvSpPr>
            <p:cNvPr id="1009" name="Google Shape;1009;p50"/>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0"/>
          <p:cNvGrpSpPr/>
          <p:nvPr/>
        </p:nvGrpSpPr>
        <p:grpSpPr>
          <a:xfrm>
            <a:off x="7115250" y="2886350"/>
            <a:ext cx="262500" cy="118200"/>
            <a:chOff x="1947300" y="4410450"/>
            <a:chExt cx="262500" cy="118200"/>
          </a:xfrm>
        </p:grpSpPr>
        <p:sp>
          <p:nvSpPr>
            <p:cNvPr id="1013" name="Google Shape;1013;p50"/>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6" name="Google Shape;1016;p50"/>
          <p:cNvCxnSpPr>
            <a:stCxn id="1005" idx="1"/>
            <a:endCxn id="1002" idx="2"/>
          </p:cNvCxnSpPr>
          <p:nvPr/>
        </p:nvCxnSpPr>
        <p:spPr>
          <a:xfrm rot="-5400000">
            <a:off x="6685800" y="2649350"/>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1017" name="Google Shape;1017;p50"/>
          <p:cNvCxnSpPr>
            <a:endCxn id="1002" idx="2"/>
          </p:cNvCxnSpPr>
          <p:nvPr/>
        </p:nvCxnSpPr>
        <p:spPr>
          <a:xfrm rot="-5400000">
            <a:off x="6847350" y="2810988"/>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018" name="Google Shape;1018;p50"/>
          <p:cNvCxnSpPr>
            <a:stCxn id="1013" idx="1"/>
            <a:endCxn id="1002" idx="2"/>
          </p:cNvCxnSpPr>
          <p:nvPr/>
        </p:nvCxnSpPr>
        <p:spPr>
          <a:xfrm rot="5400000" flipH="1">
            <a:off x="7009650" y="2649500"/>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1019" name="Google Shape;1019;p50"/>
          <p:cNvSpPr/>
          <p:nvPr/>
        </p:nvSpPr>
        <p:spPr>
          <a:xfrm>
            <a:off x="4241875" y="112105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1020" name="Google Shape;1020;p50"/>
          <p:cNvSpPr txBox="1"/>
          <p:nvPr/>
        </p:nvSpPr>
        <p:spPr>
          <a:xfrm>
            <a:off x="4797925" y="1121050"/>
            <a:ext cx="1723500" cy="46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a:t>
            </a:r>
            <a:r>
              <a:rPr lang="en-GB" sz="1700" b="1">
                <a:solidFill>
                  <a:srgbClr val="FF9900"/>
                </a:solidFill>
              </a:rPr>
              <a:t>Tesla,</a:t>
            </a:r>
            <a:r>
              <a:rPr lang="en-GB" sz="1700"/>
              <a:t> </a:t>
            </a:r>
            <a:r>
              <a:rPr lang="en-GB" sz="1700" b="1">
                <a:solidFill>
                  <a:srgbClr val="0000FF"/>
                </a:solidFill>
              </a:rPr>
              <a:t>Prague</a:t>
            </a:r>
            <a:r>
              <a:rPr lang="en-GB" sz="1700"/>
              <a:t>)</a:t>
            </a:r>
            <a:endParaRPr/>
          </a:p>
        </p:txBody>
      </p:sp>
      <p:sp>
        <p:nvSpPr>
          <p:cNvPr id="1021" name="Google Shape;1021;p50"/>
          <p:cNvSpPr/>
          <p:nvPr/>
        </p:nvSpPr>
        <p:spPr>
          <a:xfrm>
            <a:off x="4413784" y="1725119"/>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 name="Google Shape;1022;p50"/>
          <p:cNvCxnSpPr>
            <a:stCxn id="965" idx="7"/>
            <a:endCxn id="1021" idx="1"/>
          </p:cNvCxnSpPr>
          <p:nvPr/>
        </p:nvCxnSpPr>
        <p:spPr>
          <a:xfrm rot="-5400000">
            <a:off x="3158090" y="815910"/>
            <a:ext cx="287400" cy="2224200"/>
          </a:xfrm>
          <a:prstGeom prst="curvedConnector2">
            <a:avLst/>
          </a:prstGeom>
          <a:noFill/>
          <a:ln w="9525" cap="flat" cmpd="sng">
            <a:solidFill>
              <a:srgbClr val="000000"/>
            </a:solidFill>
            <a:prstDash val="solid"/>
            <a:round/>
            <a:headEnd type="none" w="med" len="med"/>
            <a:tailEnd type="none" w="med" len="med"/>
          </a:ln>
        </p:spPr>
      </p:cxnSp>
      <p:cxnSp>
        <p:nvCxnSpPr>
          <p:cNvPr id="1023" name="Google Shape;1023;p50"/>
          <p:cNvCxnSpPr>
            <a:stCxn id="967" idx="0"/>
            <a:endCxn id="1021" idx="3"/>
          </p:cNvCxnSpPr>
          <p:nvPr/>
        </p:nvCxnSpPr>
        <p:spPr>
          <a:xfrm rot="5400000" flipH="1">
            <a:off x="5617500" y="698550"/>
            <a:ext cx="219600" cy="2390700"/>
          </a:xfrm>
          <a:prstGeom prst="curvedConnector2">
            <a:avLst/>
          </a:prstGeom>
          <a:noFill/>
          <a:ln w="9525" cap="flat" cmpd="sng">
            <a:solidFill>
              <a:srgbClr val="000000"/>
            </a:solidFill>
            <a:prstDash val="solid"/>
            <a:round/>
            <a:headEnd type="none" w="med" len="med"/>
            <a:tailEnd type="none" w="med" len="med"/>
          </a:ln>
        </p:spPr>
      </p:cxnSp>
      <p:cxnSp>
        <p:nvCxnSpPr>
          <p:cNvPr id="1024" name="Google Shape;1024;p50"/>
          <p:cNvCxnSpPr>
            <a:stCxn id="966" idx="0"/>
            <a:endCxn id="1021" idx="2"/>
          </p:cNvCxnSpPr>
          <p:nvPr/>
        </p:nvCxnSpPr>
        <p:spPr>
          <a:xfrm rot="5400000" flipH="1">
            <a:off x="4393225" y="1922850"/>
            <a:ext cx="160500" cy="1200"/>
          </a:xfrm>
          <a:prstGeom prst="curvedConnector3">
            <a:avLst>
              <a:gd name="adj1" fmla="val 49963"/>
            </a:avLst>
          </a:prstGeom>
          <a:noFill/>
          <a:ln w="9525" cap="flat" cmpd="sng">
            <a:solidFill>
              <a:srgbClr val="000000"/>
            </a:solidFill>
            <a:prstDash val="solid"/>
            <a:round/>
            <a:headEnd type="none" w="med" len="med"/>
            <a:tailEnd type="none" w="med" len="med"/>
          </a:ln>
        </p:spPr>
      </p:cxnSp>
      <p:cxnSp>
        <p:nvCxnSpPr>
          <p:cNvPr id="1025" name="Google Shape;1025;p50"/>
          <p:cNvCxnSpPr>
            <a:stCxn id="1021" idx="0"/>
            <a:endCxn id="1019" idx="4"/>
          </p:cNvCxnSpPr>
          <p:nvPr/>
        </p:nvCxnSpPr>
        <p:spPr>
          <a:xfrm rot="-5400000">
            <a:off x="4403584" y="1654619"/>
            <a:ext cx="139800" cy="1200"/>
          </a:xfrm>
          <a:prstGeom prst="curvedConnector3">
            <a:avLst>
              <a:gd name="adj1" fmla="val 49953"/>
            </a:avLst>
          </a:prstGeom>
          <a:noFill/>
          <a:ln w="9525" cap="flat" cmpd="sng">
            <a:solidFill>
              <a:srgbClr val="000000"/>
            </a:solidFill>
            <a:prstDash val="solid"/>
            <a:round/>
            <a:headEnd type="none" w="med" len="med"/>
            <a:tailEnd type="none" w="med" len="med"/>
          </a:ln>
        </p:spPr>
      </p:cxnSp>
      <p:pic>
        <p:nvPicPr>
          <p:cNvPr id="1026" name="Google Shape;1026;p50" descr="Image result for wikidata logo"/>
          <p:cNvPicPr preferRelativeResize="0"/>
          <p:nvPr/>
        </p:nvPicPr>
        <p:blipFill>
          <a:blip r:embed="rId3">
            <a:alphaModFix/>
          </a:blip>
          <a:stretch>
            <a:fillRect/>
          </a:stretch>
        </p:blipFill>
        <p:spPr>
          <a:xfrm>
            <a:off x="6581350" y="997263"/>
            <a:ext cx="1006311" cy="711975"/>
          </a:xfrm>
          <a:prstGeom prst="rect">
            <a:avLst/>
          </a:prstGeom>
          <a:noFill/>
          <a:ln>
            <a:noFill/>
          </a:ln>
        </p:spPr>
      </p:pic>
      <p:sp>
        <p:nvSpPr>
          <p:cNvPr id="1027" name="Google Shape;1027;p50"/>
          <p:cNvSpPr/>
          <p:nvPr/>
        </p:nvSpPr>
        <p:spPr>
          <a:xfrm>
            <a:off x="6160250" y="1843213"/>
            <a:ext cx="1576500" cy="1790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028" name="Google Shape;1028;p50"/>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999999"/>
                </a:solidFill>
              </a:rPr>
              <a:t>Mintz et al., 2009</a:t>
            </a:r>
            <a:endParaRPr sz="1500">
              <a:solidFill>
                <a:srgbClr val="999999"/>
              </a:solidFill>
            </a:endParaRPr>
          </a:p>
        </p:txBody>
      </p:sp>
    </p:spTree>
    <p:extLst>
      <p:ext uri="{BB962C8B-B14F-4D97-AF65-F5344CB8AC3E}">
        <p14:creationId xmlns:p14="http://schemas.microsoft.com/office/powerpoint/2010/main" val="202235513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70" name="Google Shape;1070;p5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119</a:t>
            </a:fld>
            <a:endParaRPr/>
          </a:p>
        </p:txBody>
      </p:sp>
      <p:sp>
        <p:nvSpPr>
          <p:cNvPr id="1033" name="Google Shape;1033;p5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Coreference Resolution</a:t>
            </a:r>
            <a:endParaRPr/>
          </a:p>
        </p:txBody>
      </p:sp>
      <p:sp>
        <p:nvSpPr>
          <p:cNvPr id="1071" name="Google Shape;1071;p51"/>
          <p:cNvSpPr txBox="1">
            <a:spLocks noGrp="1"/>
          </p:cNvSpPr>
          <p:nvPr>
            <p:ph type="body" idx="4294967295"/>
          </p:nvPr>
        </p:nvSpPr>
        <p:spPr>
          <a:xfrm>
            <a:off x="6294438" y="2538413"/>
            <a:ext cx="2849562" cy="84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Neural Classification</a:t>
            </a:r>
            <a:endParaRPr/>
          </a:p>
          <a:p>
            <a:pPr marL="457200" lvl="0" indent="-342900" algn="l" rtl="0">
              <a:spcBef>
                <a:spcPts val="0"/>
              </a:spcBef>
              <a:spcAft>
                <a:spcPts val="0"/>
              </a:spcAft>
              <a:buSzPts val="1800"/>
              <a:buChar char="●"/>
            </a:pPr>
            <a:r>
              <a:rPr lang="en-GB"/>
              <a:t>Latent Variables</a:t>
            </a:r>
            <a:endParaRPr/>
          </a:p>
        </p:txBody>
      </p:sp>
      <p:sp>
        <p:nvSpPr>
          <p:cNvPr id="1034" name="Google Shape;1034;p51"/>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035" name="Google Shape;1035;p51"/>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036" name="Google Shape;1036;p51"/>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sp>
        <p:nvSpPr>
          <p:cNvPr id="1037" name="Google Shape;1037;p51"/>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038" name="Google Shape;1038;p51"/>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039" name="Google Shape;1039;p51"/>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040" name="Google Shape;1040;p51"/>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041" name="Google Shape;1041;p51"/>
          <p:cNvCxnSpPr>
            <a:stCxn id="1039" idx="3"/>
          </p:cNvCxnSpPr>
          <p:nvPr/>
        </p:nvCxnSpPr>
        <p:spPr>
          <a:xfrm>
            <a:off x="2277125" y="4490863"/>
            <a:ext cx="368400" cy="0"/>
          </a:xfrm>
          <a:prstGeom prst="straightConnector1">
            <a:avLst/>
          </a:prstGeom>
          <a:noFill/>
          <a:ln w="9525" cap="flat" cmpd="sng">
            <a:solidFill>
              <a:srgbClr val="000000"/>
            </a:solidFill>
            <a:prstDash val="solid"/>
            <a:round/>
            <a:headEnd type="none" w="med" len="med"/>
            <a:tailEnd type="triangle" w="med" len="med"/>
          </a:ln>
        </p:spPr>
      </p:cxnSp>
      <p:cxnSp>
        <p:nvCxnSpPr>
          <p:cNvPr id="1042" name="Google Shape;1042;p51"/>
          <p:cNvCxnSpPr/>
          <p:nvPr/>
        </p:nvCxnSpPr>
        <p:spPr>
          <a:xfrm>
            <a:off x="1464503" y="3348585"/>
            <a:ext cx="341100" cy="0"/>
          </a:xfrm>
          <a:prstGeom prst="straightConnector1">
            <a:avLst/>
          </a:prstGeom>
          <a:noFill/>
          <a:ln w="38100" cap="flat" cmpd="sng">
            <a:solidFill>
              <a:srgbClr val="FF9900"/>
            </a:solidFill>
            <a:prstDash val="solid"/>
            <a:round/>
            <a:headEnd type="none" w="med" len="med"/>
            <a:tailEnd type="none" w="med" len="med"/>
          </a:ln>
        </p:spPr>
      </p:cxnSp>
      <p:cxnSp>
        <p:nvCxnSpPr>
          <p:cNvPr id="1043" name="Google Shape;1043;p51"/>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1044" name="Google Shape;1044;p51"/>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1045" name="Google Shape;1045;p51"/>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sp>
        <p:nvSpPr>
          <p:cNvPr id="1046" name="Google Shape;1046;p51"/>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049" name="Google Shape;1049;p51"/>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050" name="Google Shape;1050;p51"/>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1"/>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sp>
        <p:nvSpPr>
          <p:cNvPr id="1052" name="Google Shape;1052;p51"/>
          <p:cNvSpPr/>
          <p:nvPr/>
        </p:nvSpPr>
        <p:spPr>
          <a:xfrm>
            <a:off x="3539552" y="303323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1"/>
          <p:cNvSpPr txBox="1"/>
          <p:nvPr/>
        </p:nvSpPr>
        <p:spPr>
          <a:xfrm>
            <a:off x="3490800" y="30385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him</a:t>
            </a:r>
            <a:endParaRPr sz="1000"/>
          </a:p>
        </p:txBody>
      </p:sp>
      <p:cxnSp>
        <p:nvCxnSpPr>
          <p:cNvPr id="1054" name="Google Shape;1054;p51"/>
          <p:cNvCxnSpPr/>
          <p:nvPr/>
        </p:nvCxnSpPr>
        <p:spPr>
          <a:xfrm flipH="1">
            <a:off x="1815725" y="3170900"/>
            <a:ext cx="1733100" cy="184500"/>
          </a:xfrm>
          <a:prstGeom prst="straightConnector1">
            <a:avLst/>
          </a:prstGeom>
          <a:noFill/>
          <a:ln w="9525" cap="flat" cmpd="sng">
            <a:solidFill>
              <a:srgbClr val="999999"/>
            </a:solidFill>
            <a:prstDash val="dash"/>
            <a:round/>
            <a:headEnd type="none" w="med" len="med"/>
            <a:tailEnd type="none" w="med" len="med"/>
          </a:ln>
        </p:spPr>
      </p:cxnSp>
      <p:cxnSp>
        <p:nvCxnSpPr>
          <p:cNvPr id="1055" name="Google Shape;1055;p51"/>
          <p:cNvCxnSpPr/>
          <p:nvPr/>
        </p:nvCxnSpPr>
        <p:spPr>
          <a:xfrm rot="10800000" flipH="1">
            <a:off x="2156950" y="3392175"/>
            <a:ext cx="2433600" cy="230400"/>
          </a:xfrm>
          <a:prstGeom prst="straightConnector1">
            <a:avLst/>
          </a:prstGeom>
          <a:noFill/>
          <a:ln w="9525" cap="flat" cmpd="sng">
            <a:solidFill>
              <a:srgbClr val="999999"/>
            </a:solidFill>
            <a:prstDash val="dash"/>
            <a:round/>
            <a:headEnd type="none" w="med" len="med"/>
            <a:tailEnd type="none" w="med" len="med"/>
          </a:ln>
        </p:spPr>
      </p:cxnSp>
      <p:cxnSp>
        <p:nvCxnSpPr>
          <p:cNvPr id="1056" name="Google Shape;1056;p51"/>
          <p:cNvCxnSpPr/>
          <p:nvPr/>
        </p:nvCxnSpPr>
        <p:spPr>
          <a:xfrm flipH="1">
            <a:off x="2120075" y="2488800"/>
            <a:ext cx="1714500" cy="1364400"/>
          </a:xfrm>
          <a:prstGeom prst="straightConnector1">
            <a:avLst/>
          </a:prstGeom>
          <a:noFill/>
          <a:ln w="9525" cap="flat" cmpd="sng">
            <a:solidFill>
              <a:srgbClr val="999999"/>
            </a:solidFill>
            <a:prstDash val="dash"/>
            <a:round/>
            <a:headEnd type="none" w="med" len="med"/>
            <a:tailEnd type="none" w="med" len="med"/>
          </a:ln>
        </p:spPr>
      </p:cxnSp>
      <p:cxnSp>
        <p:nvCxnSpPr>
          <p:cNvPr id="1057" name="Google Shape;1057;p51"/>
          <p:cNvCxnSpPr/>
          <p:nvPr/>
        </p:nvCxnSpPr>
        <p:spPr>
          <a:xfrm flipH="1">
            <a:off x="2673225" y="2156950"/>
            <a:ext cx="1908000" cy="156600"/>
          </a:xfrm>
          <a:prstGeom prst="straightConnector1">
            <a:avLst/>
          </a:prstGeom>
          <a:noFill/>
          <a:ln w="9525" cap="flat" cmpd="sng">
            <a:solidFill>
              <a:srgbClr val="999999"/>
            </a:solidFill>
            <a:prstDash val="dash"/>
            <a:round/>
            <a:headEnd type="none" w="med" len="med"/>
            <a:tailEnd type="none" w="med" len="med"/>
          </a:ln>
        </p:spPr>
      </p:cxnSp>
      <p:cxnSp>
        <p:nvCxnSpPr>
          <p:cNvPr id="1058" name="Google Shape;1058;p51"/>
          <p:cNvCxnSpPr/>
          <p:nvPr/>
        </p:nvCxnSpPr>
        <p:spPr>
          <a:xfrm rot="10800000" flipH="1">
            <a:off x="3642023" y="2534998"/>
            <a:ext cx="229500" cy="501300"/>
          </a:xfrm>
          <a:prstGeom prst="straightConnector1">
            <a:avLst/>
          </a:prstGeom>
          <a:noFill/>
          <a:ln w="28575" cap="flat" cmpd="sng">
            <a:solidFill>
              <a:srgbClr val="93C47D"/>
            </a:solidFill>
            <a:prstDash val="solid"/>
            <a:round/>
            <a:headEnd type="none" w="med" len="med"/>
            <a:tailEnd type="triangle" w="med" len="med"/>
          </a:ln>
        </p:spPr>
      </p:cxnSp>
      <p:sp>
        <p:nvSpPr>
          <p:cNvPr id="1059" name="Google Shape;1059;p51"/>
          <p:cNvSpPr txBox="1"/>
          <p:nvPr/>
        </p:nvSpPr>
        <p:spPr>
          <a:xfrm>
            <a:off x="3746556" y="25647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sp>
        <p:nvSpPr>
          <p:cNvPr id="1060" name="Google Shape;1060;p51"/>
          <p:cNvSpPr txBox="1"/>
          <p:nvPr/>
        </p:nvSpPr>
        <p:spPr>
          <a:xfrm>
            <a:off x="2600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061" name="Google Shape;1061;p51"/>
          <p:cNvSpPr txBox="1"/>
          <p:nvPr/>
        </p:nvSpPr>
        <p:spPr>
          <a:xfrm>
            <a:off x="37116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062" name="Google Shape;1062;p51"/>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063" name="Google Shape;1063;p51"/>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064" name="Google Shape;1064;p51"/>
          <p:cNvSpPr/>
          <p:nvPr/>
        </p:nvSpPr>
        <p:spPr>
          <a:xfrm>
            <a:off x="243503" y="1474081"/>
            <a:ext cx="2299050" cy="1855825"/>
          </a:xfrm>
          <a:custGeom>
            <a:avLst/>
            <a:gdLst/>
            <a:ahLst/>
            <a:cxnLst/>
            <a:rect l="l" t="t" r="r" b="b"/>
            <a:pathLst>
              <a:path w="91962" h="74233" extrusionOk="0">
                <a:moveTo>
                  <a:pt x="47410" y="70454"/>
                </a:moveTo>
                <a:cubicBezTo>
                  <a:pt x="42433" y="71069"/>
                  <a:pt x="24305" y="73957"/>
                  <a:pt x="17545" y="74141"/>
                </a:cubicBezTo>
                <a:cubicBezTo>
                  <a:pt x="10785" y="74325"/>
                  <a:pt x="9617" y="73404"/>
                  <a:pt x="6852" y="71560"/>
                </a:cubicBezTo>
                <a:cubicBezTo>
                  <a:pt x="4087" y="69717"/>
                  <a:pt x="2059" y="66030"/>
                  <a:pt x="953" y="63080"/>
                </a:cubicBezTo>
                <a:cubicBezTo>
                  <a:pt x="-153" y="60130"/>
                  <a:pt x="-31" y="57488"/>
                  <a:pt x="215" y="53862"/>
                </a:cubicBezTo>
                <a:cubicBezTo>
                  <a:pt x="461" y="50236"/>
                  <a:pt x="706" y="45996"/>
                  <a:pt x="2427" y="41326"/>
                </a:cubicBezTo>
                <a:cubicBezTo>
                  <a:pt x="4148" y="36656"/>
                  <a:pt x="6975" y="30572"/>
                  <a:pt x="10539" y="25840"/>
                </a:cubicBezTo>
                <a:cubicBezTo>
                  <a:pt x="14103" y="21108"/>
                  <a:pt x="18098" y="16868"/>
                  <a:pt x="23813" y="12935"/>
                </a:cubicBezTo>
                <a:cubicBezTo>
                  <a:pt x="29528" y="9002"/>
                  <a:pt x="37394" y="4394"/>
                  <a:pt x="44829" y="2243"/>
                </a:cubicBezTo>
                <a:cubicBezTo>
                  <a:pt x="52265" y="92"/>
                  <a:pt x="62342" y="93"/>
                  <a:pt x="68426" y="31"/>
                </a:cubicBezTo>
                <a:cubicBezTo>
                  <a:pt x="74510" y="-30"/>
                  <a:pt x="78197" y="891"/>
                  <a:pt x="81331" y="1874"/>
                </a:cubicBezTo>
                <a:cubicBezTo>
                  <a:pt x="84465" y="2857"/>
                  <a:pt x="85818" y="4394"/>
                  <a:pt x="87231" y="5930"/>
                </a:cubicBezTo>
                <a:cubicBezTo>
                  <a:pt x="88645" y="7466"/>
                  <a:pt x="89075" y="8880"/>
                  <a:pt x="89812" y="11092"/>
                </a:cubicBezTo>
                <a:cubicBezTo>
                  <a:pt x="90549" y="13304"/>
                  <a:pt x="91348" y="17114"/>
                  <a:pt x="91655" y="19203"/>
                </a:cubicBezTo>
                <a:cubicBezTo>
                  <a:pt x="91962" y="21292"/>
                  <a:pt x="91655" y="22891"/>
                  <a:pt x="91655" y="23628"/>
                </a:cubicBezTo>
              </a:path>
            </a:pathLst>
          </a:custGeom>
          <a:noFill/>
          <a:ln w="28575" cap="flat" cmpd="sng">
            <a:solidFill>
              <a:srgbClr val="980000"/>
            </a:solidFill>
            <a:prstDash val="solid"/>
            <a:round/>
            <a:headEnd type="none" w="med" len="med"/>
            <a:tailEnd type="triangle" w="med" len="med"/>
          </a:ln>
        </p:spPr>
      </p:sp>
      <p:cxnSp>
        <p:nvCxnSpPr>
          <p:cNvPr id="1065" name="Google Shape;1065;p51"/>
          <p:cNvCxnSpPr/>
          <p:nvPr/>
        </p:nvCxnSpPr>
        <p:spPr>
          <a:xfrm>
            <a:off x="2973475" y="4490863"/>
            <a:ext cx="368400" cy="0"/>
          </a:xfrm>
          <a:prstGeom prst="straightConnector1">
            <a:avLst/>
          </a:prstGeom>
          <a:noFill/>
          <a:ln w="9525" cap="flat" cmpd="sng">
            <a:solidFill>
              <a:srgbClr val="000000"/>
            </a:solidFill>
            <a:prstDash val="solid"/>
            <a:round/>
            <a:headEnd type="none" w="med" len="med"/>
            <a:tailEnd type="triangle" w="med" len="med"/>
          </a:ln>
        </p:spPr>
      </p:cxnSp>
      <p:cxnSp>
        <p:nvCxnSpPr>
          <p:cNvPr id="1066" name="Google Shape;1066;p51"/>
          <p:cNvCxnSpPr/>
          <p:nvPr/>
        </p:nvCxnSpPr>
        <p:spPr>
          <a:xfrm>
            <a:off x="3761796" y="4490863"/>
            <a:ext cx="368400" cy="0"/>
          </a:xfrm>
          <a:prstGeom prst="straightConnector1">
            <a:avLst/>
          </a:prstGeom>
          <a:noFill/>
          <a:ln w="9525" cap="flat" cmpd="sng">
            <a:solidFill>
              <a:srgbClr val="000000"/>
            </a:solidFill>
            <a:prstDash val="solid"/>
            <a:round/>
            <a:headEnd type="none" w="med" len="med"/>
            <a:tailEnd type="triangle" w="med" len="med"/>
          </a:ln>
        </p:spPr>
      </p:cxnSp>
      <p:sp>
        <p:nvSpPr>
          <p:cNvPr id="1067" name="Google Shape;1067;p51"/>
          <p:cNvSpPr txBox="1"/>
          <p:nvPr/>
        </p:nvSpPr>
        <p:spPr>
          <a:xfrm>
            <a:off x="3316761"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068" name="Google Shape;1068;p51"/>
          <p:cNvSpPr txBox="1"/>
          <p:nvPr/>
        </p:nvSpPr>
        <p:spPr>
          <a:xfrm>
            <a:off x="2949681"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069" name="Google Shape;1069;p51"/>
          <p:cNvSpPr txBox="1"/>
          <p:nvPr/>
        </p:nvSpPr>
        <p:spPr>
          <a:xfrm>
            <a:off x="2263881"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Tree>
    <p:extLst>
      <p:ext uri="{BB962C8B-B14F-4D97-AF65-F5344CB8AC3E}">
        <p14:creationId xmlns:p14="http://schemas.microsoft.com/office/powerpoint/2010/main" val="3462406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7"/>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68" name="Google Shape;268;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260" name="Google Shape;260;p2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Helping Agents to learn Faster</a:t>
            </a:r>
            <a:endParaRPr/>
          </a:p>
        </p:txBody>
      </p:sp>
      <p:sp>
        <p:nvSpPr>
          <p:cNvPr id="261" name="Google Shape;261;p27"/>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The natural resources available where a population settles affects its ability to produce food and goods. Build your city on a plains or grassland square with a river running through it if possible.</a:t>
            </a:r>
            <a:endParaRPr sz="1100"/>
          </a:p>
        </p:txBody>
      </p:sp>
      <p:sp>
        <p:nvSpPr>
          <p:cNvPr id="262" name="Google Shape;262;p27"/>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pic>
        <p:nvPicPr>
          <p:cNvPr id="263" name="Google Shape;263;p27" descr="Image result for civilisation ii"/>
          <p:cNvPicPr preferRelativeResize="0"/>
          <p:nvPr/>
        </p:nvPicPr>
        <p:blipFill>
          <a:blip r:embed="rId3">
            <a:alphaModFix/>
          </a:blip>
          <a:stretch>
            <a:fillRect/>
          </a:stretch>
        </p:blipFill>
        <p:spPr>
          <a:xfrm>
            <a:off x="5923725" y="1759650"/>
            <a:ext cx="1977000" cy="2095500"/>
          </a:xfrm>
          <a:prstGeom prst="roundRect">
            <a:avLst>
              <a:gd name="adj" fmla="val 8636"/>
            </a:avLst>
          </a:prstGeom>
          <a:noFill/>
          <a:ln>
            <a:noFill/>
          </a:ln>
        </p:spPr>
      </p:pic>
      <p:sp>
        <p:nvSpPr>
          <p:cNvPr id="264" name="Google Shape;264;p27"/>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65" name="Google Shape;265;p27"/>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66" name="Google Shape;266;p27"/>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267" name="Google Shape;267;p27"/>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err="1">
                <a:solidFill>
                  <a:schemeClr val="bg1">
                    <a:lumMod val="50000"/>
                  </a:schemeClr>
                </a:solidFill>
              </a:rPr>
              <a:t>Branavan</a:t>
            </a:r>
            <a:r>
              <a:rPr lang="en-GB" sz="1600" dirty="0">
                <a:solidFill>
                  <a:schemeClr val="bg1">
                    <a:lumMod val="50000"/>
                  </a:schemeClr>
                </a:solidFill>
              </a:rPr>
              <a:t> et al., JMLR’12</a:t>
            </a:r>
            <a:endParaRPr sz="1600" dirty="0">
              <a:solidFill>
                <a:schemeClr val="bg1">
                  <a:lumMod val="50000"/>
                </a:schemeClr>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111" name="Google Shape;1111;p5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120</a:t>
            </a:fld>
            <a:endParaRPr/>
          </a:p>
        </p:txBody>
      </p:sp>
      <p:sp>
        <p:nvSpPr>
          <p:cNvPr id="1076" name="Google Shape;1076;p5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Collapsing Nodes</a:t>
            </a:r>
            <a:endParaRPr/>
          </a:p>
        </p:txBody>
      </p:sp>
      <p:sp>
        <p:nvSpPr>
          <p:cNvPr id="1077" name="Google Shape;1077;p52"/>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078" name="Google Shape;1078;p52"/>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079" name="Google Shape;1079;p52"/>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cxnSp>
        <p:nvCxnSpPr>
          <p:cNvPr id="1080" name="Google Shape;1080;p52"/>
          <p:cNvCxnSpPr/>
          <p:nvPr/>
        </p:nvCxnSpPr>
        <p:spPr>
          <a:xfrm>
            <a:off x="1464503" y="3348585"/>
            <a:ext cx="341100" cy="0"/>
          </a:xfrm>
          <a:prstGeom prst="straightConnector1">
            <a:avLst/>
          </a:prstGeom>
          <a:noFill/>
          <a:ln w="38100" cap="flat" cmpd="sng">
            <a:solidFill>
              <a:srgbClr val="FF9900"/>
            </a:solidFill>
            <a:prstDash val="solid"/>
            <a:round/>
            <a:headEnd type="none" w="med" len="med"/>
            <a:tailEnd type="none" w="med" len="med"/>
          </a:ln>
        </p:spPr>
      </p:cxnSp>
      <p:cxnSp>
        <p:nvCxnSpPr>
          <p:cNvPr id="1081" name="Google Shape;1081;p52"/>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1082" name="Google Shape;1082;p52"/>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1083" name="Google Shape;1083;p52"/>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sp>
        <p:nvSpPr>
          <p:cNvPr id="1084" name="Google Shape;1084;p52"/>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087" name="Google Shape;1087;p52"/>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088" name="Google Shape;1088;p52"/>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cxnSp>
        <p:nvCxnSpPr>
          <p:cNvPr id="1090" name="Google Shape;1090;p52"/>
          <p:cNvCxnSpPr/>
          <p:nvPr/>
        </p:nvCxnSpPr>
        <p:spPr>
          <a:xfrm flipH="1">
            <a:off x="1815625" y="2276775"/>
            <a:ext cx="2820900" cy="1078500"/>
          </a:xfrm>
          <a:prstGeom prst="straightConnector1">
            <a:avLst/>
          </a:prstGeom>
          <a:noFill/>
          <a:ln w="9525" cap="flat" cmpd="sng">
            <a:solidFill>
              <a:srgbClr val="999999"/>
            </a:solidFill>
            <a:prstDash val="dash"/>
            <a:round/>
            <a:headEnd type="none" w="med" len="med"/>
            <a:tailEnd type="none" w="med" len="med"/>
          </a:ln>
        </p:spPr>
      </p:cxnSp>
      <p:cxnSp>
        <p:nvCxnSpPr>
          <p:cNvPr id="1091" name="Google Shape;1091;p52"/>
          <p:cNvCxnSpPr/>
          <p:nvPr/>
        </p:nvCxnSpPr>
        <p:spPr>
          <a:xfrm rot="10800000" flipH="1">
            <a:off x="2156950" y="3392175"/>
            <a:ext cx="2433600" cy="230400"/>
          </a:xfrm>
          <a:prstGeom prst="straightConnector1">
            <a:avLst/>
          </a:prstGeom>
          <a:noFill/>
          <a:ln w="9525" cap="flat" cmpd="sng">
            <a:solidFill>
              <a:srgbClr val="999999"/>
            </a:solidFill>
            <a:prstDash val="dash"/>
            <a:round/>
            <a:headEnd type="none" w="med" len="med"/>
            <a:tailEnd type="none" w="med" len="med"/>
          </a:ln>
        </p:spPr>
      </p:cxnSp>
      <p:cxnSp>
        <p:nvCxnSpPr>
          <p:cNvPr id="1092" name="Google Shape;1092;p52"/>
          <p:cNvCxnSpPr/>
          <p:nvPr/>
        </p:nvCxnSpPr>
        <p:spPr>
          <a:xfrm flipH="1">
            <a:off x="2120075" y="2488800"/>
            <a:ext cx="1714500" cy="1364400"/>
          </a:xfrm>
          <a:prstGeom prst="straightConnector1">
            <a:avLst/>
          </a:prstGeom>
          <a:noFill/>
          <a:ln w="9525" cap="flat" cmpd="sng">
            <a:solidFill>
              <a:srgbClr val="999999"/>
            </a:solidFill>
            <a:prstDash val="dash"/>
            <a:round/>
            <a:headEnd type="none" w="med" len="med"/>
            <a:tailEnd type="none" w="med" len="med"/>
          </a:ln>
        </p:spPr>
      </p:cxnSp>
      <p:cxnSp>
        <p:nvCxnSpPr>
          <p:cNvPr id="1093" name="Google Shape;1093;p52"/>
          <p:cNvCxnSpPr/>
          <p:nvPr/>
        </p:nvCxnSpPr>
        <p:spPr>
          <a:xfrm flipH="1">
            <a:off x="2673225" y="2156950"/>
            <a:ext cx="1908000" cy="156600"/>
          </a:xfrm>
          <a:prstGeom prst="straightConnector1">
            <a:avLst/>
          </a:prstGeom>
          <a:noFill/>
          <a:ln w="9525" cap="flat" cmpd="sng">
            <a:solidFill>
              <a:srgbClr val="999999"/>
            </a:solidFill>
            <a:prstDash val="dash"/>
            <a:round/>
            <a:headEnd type="none" w="med" len="med"/>
            <a:tailEnd type="none" w="med" len="med"/>
          </a:ln>
        </p:spPr>
      </p:cxnSp>
      <p:cxnSp>
        <p:nvCxnSpPr>
          <p:cNvPr id="1094" name="Google Shape;1094;p52"/>
          <p:cNvCxnSpPr/>
          <p:nvPr/>
        </p:nvCxnSpPr>
        <p:spPr>
          <a:xfrm flipH="1">
            <a:off x="4018850" y="2230700"/>
            <a:ext cx="580800" cy="165900"/>
          </a:xfrm>
          <a:prstGeom prst="straightConnector1">
            <a:avLst/>
          </a:prstGeom>
          <a:noFill/>
          <a:ln w="28575" cap="flat" cmpd="sng">
            <a:solidFill>
              <a:srgbClr val="93C47D"/>
            </a:solidFill>
            <a:prstDash val="solid"/>
            <a:round/>
            <a:headEnd type="none" w="med" len="med"/>
            <a:tailEnd type="triangle" w="med" len="med"/>
          </a:ln>
        </p:spPr>
      </p:cxnSp>
      <p:sp>
        <p:nvSpPr>
          <p:cNvPr id="1095" name="Google Shape;1095;p52"/>
          <p:cNvSpPr txBox="1"/>
          <p:nvPr/>
        </p:nvSpPr>
        <p:spPr>
          <a:xfrm>
            <a:off x="4217631" y="2251838"/>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sp>
        <p:nvSpPr>
          <p:cNvPr id="1096" name="Google Shape;1096;p52"/>
          <p:cNvSpPr/>
          <p:nvPr/>
        </p:nvSpPr>
        <p:spPr>
          <a:xfrm>
            <a:off x="243503" y="1474081"/>
            <a:ext cx="2299050" cy="1855825"/>
          </a:xfrm>
          <a:custGeom>
            <a:avLst/>
            <a:gdLst/>
            <a:ahLst/>
            <a:cxnLst/>
            <a:rect l="l" t="t" r="r" b="b"/>
            <a:pathLst>
              <a:path w="91962" h="74233" extrusionOk="0">
                <a:moveTo>
                  <a:pt x="47410" y="70454"/>
                </a:moveTo>
                <a:cubicBezTo>
                  <a:pt x="42433" y="71069"/>
                  <a:pt x="24305" y="73957"/>
                  <a:pt x="17545" y="74141"/>
                </a:cubicBezTo>
                <a:cubicBezTo>
                  <a:pt x="10785" y="74325"/>
                  <a:pt x="9617" y="73404"/>
                  <a:pt x="6852" y="71560"/>
                </a:cubicBezTo>
                <a:cubicBezTo>
                  <a:pt x="4087" y="69717"/>
                  <a:pt x="2059" y="66030"/>
                  <a:pt x="953" y="63080"/>
                </a:cubicBezTo>
                <a:cubicBezTo>
                  <a:pt x="-153" y="60130"/>
                  <a:pt x="-31" y="57488"/>
                  <a:pt x="215" y="53862"/>
                </a:cubicBezTo>
                <a:cubicBezTo>
                  <a:pt x="461" y="50236"/>
                  <a:pt x="706" y="45996"/>
                  <a:pt x="2427" y="41326"/>
                </a:cubicBezTo>
                <a:cubicBezTo>
                  <a:pt x="4148" y="36656"/>
                  <a:pt x="6975" y="30572"/>
                  <a:pt x="10539" y="25840"/>
                </a:cubicBezTo>
                <a:cubicBezTo>
                  <a:pt x="14103" y="21108"/>
                  <a:pt x="18098" y="16868"/>
                  <a:pt x="23813" y="12935"/>
                </a:cubicBezTo>
                <a:cubicBezTo>
                  <a:pt x="29528" y="9002"/>
                  <a:pt x="37394" y="4394"/>
                  <a:pt x="44829" y="2243"/>
                </a:cubicBezTo>
                <a:cubicBezTo>
                  <a:pt x="52265" y="92"/>
                  <a:pt x="62342" y="93"/>
                  <a:pt x="68426" y="31"/>
                </a:cubicBezTo>
                <a:cubicBezTo>
                  <a:pt x="74510" y="-30"/>
                  <a:pt x="78197" y="891"/>
                  <a:pt x="81331" y="1874"/>
                </a:cubicBezTo>
                <a:cubicBezTo>
                  <a:pt x="84465" y="2857"/>
                  <a:pt x="85818" y="4394"/>
                  <a:pt x="87231" y="5930"/>
                </a:cubicBezTo>
                <a:cubicBezTo>
                  <a:pt x="88645" y="7466"/>
                  <a:pt x="89075" y="8880"/>
                  <a:pt x="89812" y="11092"/>
                </a:cubicBezTo>
                <a:cubicBezTo>
                  <a:pt x="90549" y="13304"/>
                  <a:pt x="91348" y="17114"/>
                  <a:pt x="91655" y="19203"/>
                </a:cubicBezTo>
                <a:cubicBezTo>
                  <a:pt x="91962" y="21292"/>
                  <a:pt x="91655" y="22891"/>
                  <a:pt x="91655" y="23628"/>
                </a:cubicBezTo>
              </a:path>
            </a:pathLst>
          </a:custGeom>
          <a:noFill/>
          <a:ln w="28575" cap="flat" cmpd="sng">
            <a:solidFill>
              <a:srgbClr val="980000"/>
            </a:solidFill>
            <a:prstDash val="solid"/>
            <a:round/>
            <a:headEnd type="none" w="med" len="med"/>
            <a:tailEnd type="triangle" w="med" len="med"/>
          </a:ln>
        </p:spPr>
      </p:sp>
      <p:sp>
        <p:nvSpPr>
          <p:cNvPr id="1097" name="Google Shape;1097;p52"/>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098" name="Google Shape;1098;p5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099" name="Google Shape;1099;p52"/>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100" name="Google Shape;1100;p52"/>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101" name="Google Shape;1101;p52"/>
          <p:cNvCxnSpPr>
            <a:stCxn id="1099" idx="3"/>
          </p:cNvCxnSpPr>
          <p:nvPr/>
        </p:nvCxnSpPr>
        <p:spPr>
          <a:xfrm>
            <a:off x="2277125" y="4490863"/>
            <a:ext cx="368400" cy="0"/>
          </a:xfrm>
          <a:prstGeom prst="straightConnector1">
            <a:avLst/>
          </a:prstGeom>
          <a:noFill/>
          <a:ln w="9525" cap="flat" cmpd="sng">
            <a:solidFill>
              <a:srgbClr val="000000"/>
            </a:solidFill>
            <a:prstDash val="solid"/>
            <a:round/>
            <a:headEnd type="none" w="med" len="med"/>
            <a:tailEnd type="triangle" w="med" len="med"/>
          </a:ln>
        </p:spPr>
      </p:cxnSp>
      <p:sp>
        <p:nvSpPr>
          <p:cNvPr id="1102" name="Google Shape;1102;p52"/>
          <p:cNvSpPr txBox="1"/>
          <p:nvPr/>
        </p:nvSpPr>
        <p:spPr>
          <a:xfrm>
            <a:off x="2600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103" name="Google Shape;1103;p52"/>
          <p:cNvSpPr txBox="1"/>
          <p:nvPr/>
        </p:nvSpPr>
        <p:spPr>
          <a:xfrm>
            <a:off x="37116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104" name="Google Shape;1104;p52"/>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105" name="Google Shape;1105;p52"/>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106" name="Google Shape;1106;p52"/>
          <p:cNvCxnSpPr/>
          <p:nvPr/>
        </p:nvCxnSpPr>
        <p:spPr>
          <a:xfrm>
            <a:off x="2973475" y="4490863"/>
            <a:ext cx="368400" cy="0"/>
          </a:xfrm>
          <a:prstGeom prst="straightConnector1">
            <a:avLst/>
          </a:prstGeom>
          <a:noFill/>
          <a:ln w="9525" cap="flat" cmpd="sng">
            <a:solidFill>
              <a:srgbClr val="000000"/>
            </a:solidFill>
            <a:prstDash val="solid"/>
            <a:round/>
            <a:headEnd type="none" w="med" len="med"/>
            <a:tailEnd type="triangle" w="med" len="med"/>
          </a:ln>
        </p:spPr>
      </p:cxnSp>
      <p:cxnSp>
        <p:nvCxnSpPr>
          <p:cNvPr id="1107" name="Google Shape;1107;p52"/>
          <p:cNvCxnSpPr/>
          <p:nvPr/>
        </p:nvCxnSpPr>
        <p:spPr>
          <a:xfrm>
            <a:off x="3761796" y="4490863"/>
            <a:ext cx="368400" cy="0"/>
          </a:xfrm>
          <a:prstGeom prst="straightConnector1">
            <a:avLst/>
          </a:prstGeom>
          <a:noFill/>
          <a:ln w="9525" cap="flat" cmpd="sng">
            <a:solidFill>
              <a:srgbClr val="000000"/>
            </a:solidFill>
            <a:prstDash val="solid"/>
            <a:round/>
            <a:headEnd type="none" w="med" len="med"/>
            <a:tailEnd type="triangle" w="med" len="med"/>
          </a:ln>
        </p:spPr>
      </p:cxnSp>
      <p:sp>
        <p:nvSpPr>
          <p:cNvPr id="1108" name="Google Shape;1108;p52"/>
          <p:cNvSpPr txBox="1"/>
          <p:nvPr/>
        </p:nvSpPr>
        <p:spPr>
          <a:xfrm>
            <a:off x="3316761"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109" name="Google Shape;1109;p52"/>
          <p:cNvSpPr txBox="1"/>
          <p:nvPr/>
        </p:nvSpPr>
        <p:spPr>
          <a:xfrm>
            <a:off x="2949681"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110" name="Google Shape;1110;p52"/>
          <p:cNvSpPr txBox="1"/>
          <p:nvPr/>
        </p:nvSpPr>
        <p:spPr>
          <a:xfrm>
            <a:off x="2263881"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Tree>
    <p:extLst>
      <p:ext uri="{BB962C8B-B14F-4D97-AF65-F5344CB8AC3E}">
        <p14:creationId xmlns:p14="http://schemas.microsoft.com/office/powerpoint/2010/main" val="63114662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67" name="Google Shape;1167;p5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121</a:t>
            </a:fld>
            <a:endParaRPr/>
          </a:p>
        </p:txBody>
      </p:sp>
      <p:sp>
        <p:nvSpPr>
          <p:cNvPr id="1156" name="Google Shape;1156;p5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 Common Sense</a:t>
            </a:r>
            <a:endParaRPr/>
          </a:p>
        </p:txBody>
      </p:sp>
      <p:sp>
        <p:nvSpPr>
          <p:cNvPr id="1157" name="Google Shape;1157;p54"/>
          <p:cNvSpPr/>
          <p:nvPr/>
        </p:nvSpPr>
        <p:spPr>
          <a:xfrm>
            <a:off x="3582336"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158" name="Google Shape;1158;p54"/>
          <p:cNvSpPr/>
          <p:nvPr/>
        </p:nvSpPr>
        <p:spPr>
          <a:xfrm>
            <a:off x="3582336"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big</a:t>
            </a:r>
            <a:r>
              <a:rPr lang="en-GB" sz="1700"/>
              <a:t>. </a:t>
            </a:r>
            <a:endParaRPr sz="1700"/>
          </a:p>
        </p:txBody>
      </p:sp>
      <p:sp>
        <p:nvSpPr>
          <p:cNvPr id="1159" name="Google Shape;1159;p54"/>
          <p:cNvSpPr/>
          <p:nvPr/>
        </p:nvSpPr>
        <p:spPr>
          <a:xfrm>
            <a:off x="6140641"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small</a:t>
            </a:r>
            <a:r>
              <a:rPr lang="en-GB" sz="1700"/>
              <a:t>. </a:t>
            </a:r>
            <a:endParaRPr sz="1700"/>
          </a:p>
        </p:txBody>
      </p:sp>
      <p:cxnSp>
        <p:nvCxnSpPr>
          <p:cNvPr id="1160" name="Google Shape;1160;p54"/>
          <p:cNvCxnSpPr/>
          <p:nvPr/>
        </p:nvCxnSpPr>
        <p:spPr>
          <a:xfrm rot="10800000">
            <a:off x="4543946" y="2333550"/>
            <a:ext cx="168300" cy="718200"/>
          </a:xfrm>
          <a:prstGeom prst="straightConnector1">
            <a:avLst/>
          </a:prstGeom>
          <a:noFill/>
          <a:ln w="28575" cap="flat" cmpd="sng">
            <a:solidFill>
              <a:srgbClr val="980000"/>
            </a:solidFill>
            <a:prstDash val="solid"/>
            <a:round/>
            <a:headEnd type="none" w="med" len="med"/>
            <a:tailEnd type="triangle" w="med" len="med"/>
          </a:ln>
        </p:spPr>
      </p:cxnSp>
      <p:cxnSp>
        <p:nvCxnSpPr>
          <p:cNvPr id="1161" name="Google Shape;1161;p54"/>
          <p:cNvCxnSpPr/>
          <p:nvPr/>
        </p:nvCxnSpPr>
        <p:spPr>
          <a:xfrm rot="10800000">
            <a:off x="6802350" y="3051750"/>
            <a:ext cx="392700" cy="123300"/>
          </a:xfrm>
          <a:prstGeom prst="straightConnector1">
            <a:avLst/>
          </a:prstGeom>
          <a:noFill/>
          <a:ln w="28575" cap="flat" cmpd="sng">
            <a:solidFill>
              <a:srgbClr val="980000"/>
            </a:solidFill>
            <a:prstDash val="solid"/>
            <a:round/>
            <a:headEnd type="none" w="med" len="med"/>
            <a:tailEnd type="triangle" w="med" len="med"/>
          </a:ln>
        </p:spPr>
      </p:cxnSp>
      <p:sp>
        <p:nvSpPr>
          <p:cNvPr id="1162" name="Google Shape;1162;p54"/>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163" name="Google Shape;1163;p54"/>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164" name="Google Shape;1164;p54"/>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0000FF"/>
                </a:solidFill>
              </a:rPr>
              <a:t>Two</a:t>
            </a:r>
            <a:r>
              <a:rPr lang="en-GB" sz="1700"/>
              <a:t> of </a:t>
            </a:r>
            <a:r>
              <a:rPr lang="en-GB" sz="1700">
                <a:solidFill>
                  <a:srgbClr val="93C47D"/>
                </a:solidFill>
              </a:rPr>
              <a:t>Tesla</a:t>
            </a:r>
            <a:r>
              <a:rPr lang="en-GB" sz="1700"/>
              <a:t>'s uncles put together enough money to help </a:t>
            </a:r>
            <a:r>
              <a:rPr lang="en-GB" sz="1700" b="1">
                <a:solidFill>
                  <a:srgbClr val="FF9900"/>
                </a:solidFill>
              </a:rPr>
              <a:t>him</a:t>
            </a:r>
            <a:r>
              <a:rPr lang="en-GB" sz="1700"/>
              <a:t> leave Gospić for Prague </a:t>
            </a:r>
            <a:endParaRPr sz="1700"/>
          </a:p>
        </p:txBody>
      </p:sp>
      <p:sp>
        <p:nvSpPr>
          <p:cNvPr id="1165" name="Google Shape;1165;p54"/>
          <p:cNvSpPr/>
          <p:nvPr/>
        </p:nvSpPr>
        <p:spPr>
          <a:xfrm>
            <a:off x="1259675" y="4128825"/>
            <a:ext cx="1638000" cy="572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Surface</a:t>
            </a:r>
            <a:endParaRPr/>
          </a:p>
        </p:txBody>
      </p:sp>
      <p:sp>
        <p:nvSpPr>
          <p:cNvPr id="1166" name="Google Shape;1166;p54"/>
          <p:cNvSpPr/>
          <p:nvPr/>
        </p:nvSpPr>
        <p:spPr>
          <a:xfrm>
            <a:off x="4993475" y="4128825"/>
            <a:ext cx="1638000" cy="572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Common Sense</a:t>
            </a:r>
            <a:endParaRPr/>
          </a:p>
        </p:txBody>
      </p:sp>
    </p:spTree>
    <p:extLst>
      <p:ext uri="{BB962C8B-B14F-4D97-AF65-F5344CB8AC3E}">
        <p14:creationId xmlns:p14="http://schemas.microsoft.com/office/powerpoint/2010/main" val="92176922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91" name="Google Shape;1191;p5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122</a:t>
            </a:fld>
            <a:endParaRPr/>
          </a:p>
        </p:txBody>
      </p:sp>
      <p:sp>
        <p:nvSpPr>
          <p:cNvPr id="1172" name="Google Shape;1172;p5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Entity Linking</a:t>
            </a:r>
            <a:endParaRPr/>
          </a:p>
        </p:txBody>
      </p:sp>
      <p:sp>
        <p:nvSpPr>
          <p:cNvPr id="1182" name="Google Shape;1182;p55"/>
          <p:cNvSpPr txBox="1">
            <a:spLocks noGrp="1"/>
          </p:cNvSpPr>
          <p:nvPr>
            <p:ph type="body" idx="4294967295"/>
          </p:nvPr>
        </p:nvSpPr>
        <p:spPr>
          <a:xfrm>
            <a:off x="6294438" y="1646238"/>
            <a:ext cx="2849562" cy="26336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Reranking …</a:t>
            </a:r>
            <a:endParaRPr/>
          </a:p>
          <a:p>
            <a:pPr marL="457200" lvl="0" indent="-342900" algn="l" rtl="0">
              <a:spcBef>
                <a:spcPts val="0"/>
              </a:spcBef>
              <a:spcAft>
                <a:spcPts val="0"/>
              </a:spcAft>
              <a:buSzPts val="1800"/>
              <a:buChar char="●"/>
            </a:pPr>
            <a:r>
              <a:rPr lang="en-GB"/>
              <a:t>Embeddings ...</a:t>
            </a:r>
            <a:endParaRPr/>
          </a:p>
        </p:txBody>
      </p:sp>
      <p:sp>
        <p:nvSpPr>
          <p:cNvPr id="1173" name="Google Shape;1173;p55"/>
          <p:cNvSpPr/>
          <p:nvPr/>
        </p:nvSpPr>
        <p:spPr>
          <a:xfrm>
            <a:off x="1090175" y="1772850"/>
            <a:ext cx="1977000" cy="124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700"/>
              <a:t>His Tesla caught fire ...</a:t>
            </a:r>
            <a:endParaRPr sz="1700"/>
          </a:p>
          <a:p>
            <a:pPr marL="0" lvl="0" indent="0" algn="l" rtl="0">
              <a:spcBef>
                <a:spcPts val="0"/>
              </a:spcBef>
              <a:spcAft>
                <a:spcPts val="0"/>
              </a:spcAft>
              <a:buNone/>
            </a:pPr>
            <a:endParaRPr sz="800"/>
          </a:p>
        </p:txBody>
      </p:sp>
      <p:sp>
        <p:nvSpPr>
          <p:cNvPr id="1174" name="Google Shape;1174;p55"/>
          <p:cNvSpPr/>
          <p:nvPr/>
        </p:nvSpPr>
        <p:spPr>
          <a:xfrm>
            <a:off x="1242575" y="2691575"/>
            <a:ext cx="1977000" cy="130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a:t>
            </a:r>
            <a:endParaRPr sz="1700"/>
          </a:p>
        </p:txBody>
      </p:sp>
      <p:sp>
        <p:nvSpPr>
          <p:cNvPr id="1175" name="Google Shape;1175;p55"/>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txBox="1"/>
          <p:nvPr/>
        </p:nvSpPr>
        <p:spPr>
          <a:xfrm>
            <a:off x="4535350" y="186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(person)</a:t>
            </a:r>
            <a:endParaRPr sz="1000"/>
          </a:p>
        </p:txBody>
      </p:sp>
      <p:sp>
        <p:nvSpPr>
          <p:cNvPr id="1178" name="Google Shape;1178;p55"/>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cxnSp>
        <p:nvCxnSpPr>
          <p:cNvPr id="1180" name="Google Shape;1180;p55"/>
          <p:cNvCxnSpPr/>
          <p:nvPr/>
        </p:nvCxnSpPr>
        <p:spPr>
          <a:xfrm flipH="1">
            <a:off x="4018850" y="2230700"/>
            <a:ext cx="580800" cy="165900"/>
          </a:xfrm>
          <a:prstGeom prst="straightConnector1">
            <a:avLst/>
          </a:prstGeom>
          <a:noFill/>
          <a:ln w="28575" cap="flat" cmpd="sng">
            <a:solidFill>
              <a:srgbClr val="93C47D"/>
            </a:solidFill>
            <a:prstDash val="solid"/>
            <a:round/>
            <a:headEnd type="none" w="med" len="med"/>
            <a:tailEnd type="triangle" w="med" len="med"/>
          </a:ln>
        </p:spPr>
      </p:cxnSp>
      <p:sp>
        <p:nvSpPr>
          <p:cNvPr id="1181" name="Google Shape;1181;p55"/>
          <p:cNvSpPr txBox="1"/>
          <p:nvPr/>
        </p:nvSpPr>
        <p:spPr>
          <a:xfrm>
            <a:off x="4217631" y="2251838"/>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cxnSp>
        <p:nvCxnSpPr>
          <p:cNvPr id="1183" name="Google Shape;1183;p55"/>
          <p:cNvCxnSpPr/>
          <p:nvPr/>
        </p:nvCxnSpPr>
        <p:spPr>
          <a:xfrm flipH="1">
            <a:off x="2783550" y="2286000"/>
            <a:ext cx="1871400" cy="709800"/>
          </a:xfrm>
          <a:prstGeom prst="straightConnector1">
            <a:avLst/>
          </a:prstGeom>
          <a:noFill/>
          <a:ln w="9525" cap="flat" cmpd="sng">
            <a:solidFill>
              <a:srgbClr val="999999"/>
            </a:solidFill>
            <a:prstDash val="dash"/>
            <a:round/>
            <a:headEnd type="none" w="med" len="med"/>
            <a:tailEnd type="none" w="med" len="med"/>
          </a:ln>
        </p:spPr>
      </p:cxnSp>
      <p:sp>
        <p:nvSpPr>
          <p:cNvPr id="1184" name="Google Shape;1184;p55"/>
          <p:cNvSpPr/>
          <p:nvPr/>
        </p:nvSpPr>
        <p:spPr>
          <a:xfrm>
            <a:off x="3269364" y="1961313"/>
            <a:ext cx="207000" cy="207000"/>
          </a:xfrm>
          <a:prstGeom prst="ellipse">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txBox="1"/>
          <p:nvPr/>
        </p:nvSpPr>
        <p:spPr>
          <a:xfrm>
            <a:off x="3220613" y="173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(brand)</a:t>
            </a:r>
            <a:endParaRPr sz="1000"/>
          </a:p>
        </p:txBody>
      </p:sp>
      <p:sp>
        <p:nvSpPr>
          <p:cNvPr id="1186" name="Google Shape;1186;p55"/>
          <p:cNvSpPr/>
          <p:nvPr/>
        </p:nvSpPr>
        <p:spPr>
          <a:xfrm>
            <a:off x="2073225" y="2789275"/>
            <a:ext cx="7104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187" name="Google Shape;1187;p55"/>
          <p:cNvSpPr/>
          <p:nvPr/>
        </p:nvSpPr>
        <p:spPr>
          <a:xfrm>
            <a:off x="1577250" y="1891425"/>
            <a:ext cx="5808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cxnSp>
        <p:nvCxnSpPr>
          <p:cNvPr id="1188" name="Google Shape;1188;p55"/>
          <p:cNvCxnSpPr/>
          <p:nvPr/>
        </p:nvCxnSpPr>
        <p:spPr>
          <a:xfrm flipH="1">
            <a:off x="2783450" y="2156950"/>
            <a:ext cx="571800" cy="825300"/>
          </a:xfrm>
          <a:prstGeom prst="straightConnector1">
            <a:avLst/>
          </a:prstGeom>
          <a:noFill/>
          <a:ln w="9525" cap="flat" cmpd="sng">
            <a:solidFill>
              <a:srgbClr val="999999"/>
            </a:solidFill>
            <a:prstDash val="dash"/>
            <a:round/>
            <a:headEnd type="none" w="med" len="med"/>
            <a:tailEnd type="none" w="med" len="med"/>
          </a:ln>
        </p:spPr>
      </p:cxnSp>
      <p:sp>
        <p:nvSpPr>
          <p:cNvPr id="1189" name="Google Shape;1189;p55"/>
          <p:cNvSpPr txBox="1"/>
          <p:nvPr/>
        </p:nvSpPr>
        <p:spPr>
          <a:xfrm>
            <a:off x="3225425" y="2333338"/>
            <a:ext cx="294900"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0000"/>
                </a:solidFill>
              </a:rPr>
              <a:t>?</a:t>
            </a:r>
            <a:endParaRPr b="1">
              <a:solidFill>
                <a:srgbClr val="FF0000"/>
              </a:solidFill>
            </a:endParaRPr>
          </a:p>
        </p:txBody>
      </p:sp>
      <p:cxnSp>
        <p:nvCxnSpPr>
          <p:cNvPr id="1190" name="Google Shape;1190;p55"/>
          <p:cNvCxnSpPr>
            <a:endCxn id="1187" idx="3"/>
          </p:cNvCxnSpPr>
          <p:nvPr/>
        </p:nvCxnSpPr>
        <p:spPr>
          <a:xfrm rot="10800000">
            <a:off x="2158050" y="2064825"/>
            <a:ext cx="1123500" cy="0"/>
          </a:xfrm>
          <a:prstGeom prst="straightConnector1">
            <a:avLst/>
          </a:prstGeom>
          <a:noFill/>
          <a:ln w="9525" cap="flat" cmpd="sng">
            <a:solidFill>
              <a:srgbClr val="999999"/>
            </a:solidFill>
            <a:prstDash val="dash"/>
            <a:round/>
            <a:headEnd type="none" w="med" len="med"/>
            <a:tailEnd type="none" w="med" len="med"/>
          </a:ln>
        </p:spPr>
      </p:cxnSp>
    </p:spTree>
    <p:extLst>
      <p:ext uri="{BB962C8B-B14F-4D97-AF65-F5344CB8AC3E}">
        <p14:creationId xmlns:p14="http://schemas.microsoft.com/office/powerpoint/2010/main" val="6218739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215" name="Google Shape;1215;p5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123</a:t>
            </a:fld>
            <a:endParaRPr/>
          </a:p>
        </p:txBody>
      </p:sp>
      <p:sp>
        <p:nvSpPr>
          <p:cNvPr id="1196" name="Google Shape;1196;p5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Entity Linking</a:t>
            </a:r>
            <a:endParaRPr/>
          </a:p>
        </p:txBody>
      </p:sp>
      <p:sp>
        <p:nvSpPr>
          <p:cNvPr id="1206" name="Google Shape;1206;p56"/>
          <p:cNvSpPr txBox="1">
            <a:spLocks noGrp="1"/>
          </p:cNvSpPr>
          <p:nvPr>
            <p:ph type="body" idx="4294967295"/>
          </p:nvPr>
        </p:nvSpPr>
        <p:spPr>
          <a:xfrm>
            <a:off x="6294438" y="1646238"/>
            <a:ext cx="2849562" cy="26336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Reranking …</a:t>
            </a:r>
            <a:endParaRPr/>
          </a:p>
          <a:p>
            <a:pPr marL="457200" lvl="0" indent="-342900" algn="l" rtl="0">
              <a:spcBef>
                <a:spcPts val="0"/>
              </a:spcBef>
              <a:spcAft>
                <a:spcPts val="0"/>
              </a:spcAft>
              <a:buSzPts val="1800"/>
              <a:buChar char="●"/>
            </a:pPr>
            <a:r>
              <a:rPr lang="en-GB"/>
              <a:t>Embeddings ...</a:t>
            </a:r>
            <a:endParaRPr/>
          </a:p>
        </p:txBody>
      </p:sp>
      <p:sp>
        <p:nvSpPr>
          <p:cNvPr id="1197" name="Google Shape;1197;p56"/>
          <p:cNvSpPr/>
          <p:nvPr/>
        </p:nvSpPr>
        <p:spPr>
          <a:xfrm>
            <a:off x="1090175" y="1772850"/>
            <a:ext cx="1977000" cy="124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700"/>
              <a:t>And Tesla invented the ...</a:t>
            </a:r>
            <a:endParaRPr sz="1700"/>
          </a:p>
          <a:p>
            <a:pPr marL="0" lvl="0" indent="0" algn="l" rtl="0">
              <a:spcBef>
                <a:spcPts val="0"/>
              </a:spcBef>
              <a:spcAft>
                <a:spcPts val="0"/>
              </a:spcAft>
              <a:buNone/>
            </a:pPr>
            <a:endParaRPr sz="800"/>
          </a:p>
        </p:txBody>
      </p:sp>
      <p:sp>
        <p:nvSpPr>
          <p:cNvPr id="1198" name="Google Shape;1198;p56"/>
          <p:cNvSpPr/>
          <p:nvPr/>
        </p:nvSpPr>
        <p:spPr>
          <a:xfrm>
            <a:off x="1242575" y="2691575"/>
            <a:ext cx="1977000" cy="130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a:t>
            </a:r>
            <a:endParaRPr sz="1700"/>
          </a:p>
        </p:txBody>
      </p:sp>
      <p:sp>
        <p:nvSpPr>
          <p:cNvPr id="1199" name="Google Shape;1199;p56"/>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txBox="1"/>
          <p:nvPr/>
        </p:nvSpPr>
        <p:spPr>
          <a:xfrm>
            <a:off x="4535350" y="186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(person)</a:t>
            </a:r>
            <a:endParaRPr sz="1000"/>
          </a:p>
        </p:txBody>
      </p:sp>
      <p:sp>
        <p:nvSpPr>
          <p:cNvPr id="1202" name="Google Shape;1202;p56"/>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cxnSp>
        <p:nvCxnSpPr>
          <p:cNvPr id="1204" name="Google Shape;1204;p56"/>
          <p:cNvCxnSpPr/>
          <p:nvPr/>
        </p:nvCxnSpPr>
        <p:spPr>
          <a:xfrm flipH="1">
            <a:off x="4018850" y="2230700"/>
            <a:ext cx="580800" cy="165900"/>
          </a:xfrm>
          <a:prstGeom prst="straightConnector1">
            <a:avLst/>
          </a:prstGeom>
          <a:noFill/>
          <a:ln w="28575" cap="flat" cmpd="sng">
            <a:solidFill>
              <a:srgbClr val="93C47D"/>
            </a:solidFill>
            <a:prstDash val="solid"/>
            <a:round/>
            <a:headEnd type="none" w="med" len="med"/>
            <a:tailEnd type="triangle" w="med" len="med"/>
          </a:ln>
        </p:spPr>
      </p:cxnSp>
      <p:sp>
        <p:nvSpPr>
          <p:cNvPr id="1205" name="Google Shape;1205;p56"/>
          <p:cNvSpPr txBox="1"/>
          <p:nvPr/>
        </p:nvSpPr>
        <p:spPr>
          <a:xfrm>
            <a:off x="4217631" y="2251838"/>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cxnSp>
        <p:nvCxnSpPr>
          <p:cNvPr id="1207" name="Google Shape;1207;p56"/>
          <p:cNvCxnSpPr/>
          <p:nvPr/>
        </p:nvCxnSpPr>
        <p:spPr>
          <a:xfrm flipH="1">
            <a:off x="2783550" y="2286000"/>
            <a:ext cx="1871400" cy="709800"/>
          </a:xfrm>
          <a:prstGeom prst="straightConnector1">
            <a:avLst/>
          </a:prstGeom>
          <a:noFill/>
          <a:ln w="9525" cap="flat" cmpd="sng">
            <a:solidFill>
              <a:srgbClr val="999999"/>
            </a:solidFill>
            <a:prstDash val="dash"/>
            <a:round/>
            <a:headEnd type="none" w="med" len="med"/>
            <a:tailEnd type="none" w="med" len="med"/>
          </a:ln>
        </p:spPr>
      </p:cxnSp>
      <p:sp>
        <p:nvSpPr>
          <p:cNvPr id="1208" name="Google Shape;1208;p56"/>
          <p:cNvSpPr/>
          <p:nvPr/>
        </p:nvSpPr>
        <p:spPr>
          <a:xfrm>
            <a:off x="3269364" y="1961313"/>
            <a:ext cx="207000" cy="2070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txBox="1"/>
          <p:nvPr/>
        </p:nvSpPr>
        <p:spPr>
          <a:xfrm>
            <a:off x="3220613" y="173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(person)</a:t>
            </a:r>
            <a:endParaRPr sz="1000"/>
          </a:p>
        </p:txBody>
      </p:sp>
      <p:sp>
        <p:nvSpPr>
          <p:cNvPr id="1210" name="Google Shape;1210;p56"/>
          <p:cNvSpPr/>
          <p:nvPr/>
        </p:nvSpPr>
        <p:spPr>
          <a:xfrm>
            <a:off x="2073225" y="2789275"/>
            <a:ext cx="7104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211" name="Google Shape;1211;p56"/>
          <p:cNvSpPr/>
          <p:nvPr/>
        </p:nvSpPr>
        <p:spPr>
          <a:xfrm>
            <a:off x="1665126" y="1891425"/>
            <a:ext cx="5808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cxnSp>
        <p:nvCxnSpPr>
          <p:cNvPr id="1212" name="Google Shape;1212;p56"/>
          <p:cNvCxnSpPr/>
          <p:nvPr/>
        </p:nvCxnSpPr>
        <p:spPr>
          <a:xfrm flipH="1">
            <a:off x="2783450" y="2156950"/>
            <a:ext cx="571800" cy="825300"/>
          </a:xfrm>
          <a:prstGeom prst="straightConnector1">
            <a:avLst/>
          </a:prstGeom>
          <a:noFill/>
          <a:ln w="9525" cap="flat" cmpd="sng">
            <a:solidFill>
              <a:srgbClr val="999999"/>
            </a:solidFill>
            <a:prstDash val="dash"/>
            <a:round/>
            <a:headEnd type="none" w="med" len="med"/>
            <a:tailEnd type="none" w="med" len="med"/>
          </a:ln>
        </p:spPr>
      </p:cxnSp>
      <p:sp>
        <p:nvSpPr>
          <p:cNvPr id="1213" name="Google Shape;1213;p56"/>
          <p:cNvSpPr txBox="1"/>
          <p:nvPr/>
        </p:nvSpPr>
        <p:spPr>
          <a:xfrm>
            <a:off x="3225425" y="2333338"/>
            <a:ext cx="294900"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0000"/>
                </a:solidFill>
              </a:rPr>
              <a:t>?</a:t>
            </a:r>
            <a:endParaRPr b="1">
              <a:solidFill>
                <a:srgbClr val="FF0000"/>
              </a:solidFill>
            </a:endParaRPr>
          </a:p>
        </p:txBody>
      </p:sp>
      <p:cxnSp>
        <p:nvCxnSpPr>
          <p:cNvPr id="1214" name="Google Shape;1214;p56"/>
          <p:cNvCxnSpPr>
            <a:endCxn id="1211" idx="3"/>
          </p:cNvCxnSpPr>
          <p:nvPr/>
        </p:nvCxnSpPr>
        <p:spPr>
          <a:xfrm rot="10800000">
            <a:off x="2245926" y="2064825"/>
            <a:ext cx="1035600" cy="0"/>
          </a:xfrm>
          <a:prstGeom prst="straightConnector1">
            <a:avLst/>
          </a:prstGeom>
          <a:noFill/>
          <a:ln w="9525" cap="flat" cmpd="sng">
            <a:solidFill>
              <a:srgbClr val="999999"/>
            </a:solidFill>
            <a:prstDash val="dash"/>
            <a:round/>
            <a:headEnd type="none" w="med" len="med"/>
            <a:tailEnd type="none" w="med" len="med"/>
          </a:ln>
        </p:spPr>
      </p:cxnSp>
    </p:spTree>
    <p:extLst>
      <p:ext uri="{BB962C8B-B14F-4D97-AF65-F5344CB8AC3E}">
        <p14:creationId xmlns:p14="http://schemas.microsoft.com/office/powerpoint/2010/main" val="348026470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51" name="Google Shape;1251;p5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124</a:t>
            </a:fld>
            <a:endParaRPr/>
          </a:p>
        </p:txBody>
      </p:sp>
      <p:sp>
        <p:nvSpPr>
          <p:cNvPr id="1220" name="Google Shape;1220;p5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Collapsing </a:t>
            </a:r>
            <a:endParaRPr/>
          </a:p>
        </p:txBody>
      </p:sp>
      <p:sp>
        <p:nvSpPr>
          <p:cNvPr id="1221" name="Google Shape;1221;p57"/>
          <p:cNvSpPr/>
          <p:nvPr/>
        </p:nvSpPr>
        <p:spPr>
          <a:xfrm>
            <a:off x="1090175" y="1772850"/>
            <a:ext cx="1977000" cy="124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700"/>
              <a:t>And Tesla invented the ...</a:t>
            </a:r>
            <a:endParaRPr sz="1700"/>
          </a:p>
          <a:p>
            <a:pPr marL="0" lvl="0" indent="0" algn="l" rtl="0">
              <a:spcBef>
                <a:spcPts val="0"/>
              </a:spcBef>
              <a:spcAft>
                <a:spcPts val="0"/>
              </a:spcAft>
              <a:buNone/>
            </a:pPr>
            <a:endParaRPr sz="800"/>
          </a:p>
        </p:txBody>
      </p:sp>
      <p:sp>
        <p:nvSpPr>
          <p:cNvPr id="1222" name="Google Shape;1222;p57"/>
          <p:cNvSpPr/>
          <p:nvPr/>
        </p:nvSpPr>
        <p:spPr>
          <a:xfrm>
            <a:off x="1242575" y="2691575"/>
            <a:ext cx="1977000" cy="130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a:t>
            </a:r>
            <a:endParaRPr sz="1700"/>
          </a:p>
        </p:txBody>
      </p:sp>
      <p:sp>
        <p:nvSpPr>
          <p:cNvPr id="1223" name="Google Shape;1223;p57"/>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7"/>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7"/>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cxnSp>
        <p:nvCxnSpPr>
          <p:cNvPr id="1226" name="Google Shape;1226;p57"/>
          <p:cNvCxnSpPr/>
          <p:nvPr/>
        </p:nvCxnSpPr>
        <p:spPr>
          <a:xfrm>
            <a:off x="3429000" y="2110875"/>
            <a:ext cx="396300" cy="276600"/>
          </a:xfrm>
          <a:prstGeom prst="straightConnector1">
            <a:avLst/>
          </a:prstGeom>
          <a:noFill/>
          <a:ln w="28575" cap="flat" cmpd="sng">
            <a:solidFill>
              <a:srgbClr val="93C47D"/>
            </a:solidFill>
            <a:prstDash val="solid"/>
            <a:round/>
            <a:headEnd type="none" w="med" len="med"/>
            <a:tailEnd type="triangle" w="med" len="med"/>
          </a:ln>
        </p:spPr>
      </p:cxnSp>
      <p:sp>
        <p:nvSpPr>
          <p:cNvPr id="1227" name="Google Shape;1227;p57"/>
          <p:cNvSpPr txBox="1"/>
          <p:nvPr/>
        </p:nvSpPr>
        <p:spPr>
          <a:xfrm>
            <a:off x="3568806" y="1965838"/>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sp>
        <p:nvSpPr>
          <p:cNvPr id="1228" name="Google Shape;1228;p57"/>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229" name="Google Shape;1229;p57"/>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230" name="Google Shape;1230;p57"/>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231" name="Google Shape;1231;p57"/>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232" name="Google Shape;1232;p57"/>
          <p:cNvCxnSpPr>
            <a:stCxn id="1230" idx="3"/>
          </p:cNvCxnSpPr>
          <p:nvPr/>
        </p:nvCxnSpPr>
        <p:spPr>
          <a:xfrm>
            <a:off x="22771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233" name="Google Shape;1233;p57"/>
          <p:cNvSpPr txBox="1"/>
          <p:nvPr/>
        </p:nvSpPr>
        <p:spPr>
          <a:xfrm>
            <a:off x="2420797"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234" name="Google Shape;1234;p57"/>
          <p:cNvSpPr txBox="1"/>
          <p:nvPr/>
        </p:nvSpPr>
        <p:spPr>
          <a:xfrm>
            <a:off x="32544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235" name="Google Shape;1235;p57"/>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236" name="Google Shape;1236;p57"/>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237" name="Google Shape;1237;p57"/>
          <p:cNvSpPr txBox="1"/>
          <p:nvPr/>
        </p:nvSpPr>
        <p:spPr>
          <a:xfrm>
            <a:off x="3469149" y="4258675"/>
            <a:ext cx="4635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238" name="Google Shape;1238;p57"/>
          <p:cNvSpPr txBox="1"/>
          <p:nvPr/>
        </p:nvSpPr>
        <p:spPr>
          <a:xfrm>
            <a:off x="2760410"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239" name="Google Shape;1239;p57"/>
          <p:cNvSpPr txBox="1"/>
          <p:nvPr/>
        </p:nvSpPr>
        <p:spPr>
          <a:xfrm>
            <a:off x="2215335"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240" name="Google Shape;1240;p57"/>
          <p:cNvSpPr/>
          <p:nvPr/>
        </p:nvSpPr>
        <p:spPr>
          <a:xfrm>
            <a:off x="3269364" y="1961313"/>
            <a:ext cx="207000" cy="2070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7"/>
          <p:cNvSpPr/>
          <p:nvPr/>
        </p:nvSpPr>
        <p:spPr>
          <a:xfrm>
            <a:off x="2073225" y="2789275"/>
            <a:ext cx="7104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242" name="Google Shape;1242;p57"/>
          <p:cNvSpPr/>
          <p:nvPr/>
        </p:nvSpPr>
        <p:spPr>
          <a:xfrm>
            <a:off x="1665126" y="1891425"/>
            <a:ext cx="5808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cxnSp>
        <p:nvCxnSpPr>
          <p:cNvPr id="1243" name="Google Shape;1243;p57"/>
          <p:cNvCxnSpPr/>
          <p:nvPr/>
        </p:nvCxnSpPr>
        <p:spPr>
          <a:xfrm>
            <a:off x="28105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244" name="Google Shape;1244;p57"/>
          <p:cNvSpPr txBox="1"/>
          <p:nvPr/>
        </p:nvSpPr>
        <p:spPr>
          <a:xfrm>
            <a:off x="2981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245" name="Google Shape;1245;p57"/>
          <p:cNvCxnSpPr/>
          <p:nvPr/>
        </p:nvCxnSpPr>
        <p:spPr>
          <a:xfrm>
            <a:off x="3343925" y="4490863"/>
            <a:ext cx="193200" cy="0"/>
          </a:xfrm>
          <a:prstGeom prst="straightConnector1">
            <a:avLst/>
          </a:prstGeom>
          <a:noFill/>
          <a:ln w="9525" cap="flat" cmpd="sng">
            <a:solidFill>
              <a:srgbClr val="000000"/>
            </a:solidFill>
            <a:prstDash val="solid"/>
            <a:round/>
            <a:headEnd type="none" w="med" len="med"/>
            <a:tailEnd type="triangle" w="med" len="med"/>
          </a:ln>
        </p:spPr>
      </p:cxnSp>
      <p:cxnSp>
        <p:nvCxnSpPr>
          <p:cNvPr id="1246" name="Google Shape;1246;p57"/>
          <p:cNvCxnSpPr/>
          <p:nvPr/>
        </p:nvCxnSpPr>
        <p:spPr>
          <a:xfrm>
            <a:off x="3932631"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247" name="Google Shape;1247;p57"/>
          <p:cNvSpPr txBox="1"/>
          <p:nvPr/>
        </p:nvSpPr>
        <p:spPr>
          <a:xfrm>
            <a:off x="3806317"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248" name="Google Shape;1248;p57"/>
          <p:cNvCxnSpPr/>
          <p:nvPr/>
        </p:nvCxnSpPr>
        <p:spPr>
          <a:xfrm flipH="1">
            <a:off x="2783450" y="2156950"/>
            <a:ext cx="571800" cy="825300"/>
          </a:xfrm>
          <a:prstGeom prst="straightConnector1">
            <a:avLst/>
          </a:prstGeom>
          <a:noFill/>
          <a:ln w="9525" cap="flat" cmpd="sng">
            <a:solidFill>
              <a:srgbClr val="999999"/>
            </a:solidFill>
            <a:prstDash val="dash"/>
            <a:round/>
            <a:headEnd type="none" w="med" len="med"/>
            <a:tailEnd type="none" w="med" len="med"/>
          </a:ln>
        </p:spPr>
      </p:cxnSp>
      <p:cxnSp>
        <p:nvCxnSpPr>
          <p:cNvPr id="1249" name="Google Shape;1249;p57"/>
          <p:cNvCxnSpPr>
            <a:endCxn id="1242" idx="3"/>
          </p:cNvCxnSpPr>
          <p:nvPr/>
        </p:nvCxnSpPr>
        <p:spPr>
          <a:xfrm rot="10800000">
            <a:off x="2245926" y="2064825"/>
            <a:ext cx="1035600" cy="0"/>
          </a:xfrm>
          <a:prstGeom prst="straightConnector1">
            <a:avLst/>
          </a:prstGeom>
          <a:noFill/>
          <a:ln w="9525" cap="flat" cmpd="sng">
            <a:solidFill>
              <a:srgbClr val="999999"/>
            </a:solidFill>
            <a:prstDash val="dash"/>
            <a:round/>
            <a:headEnd type="none" w="med" len="med"/>
            <a:tailEnd type="none" w="med" len="med"/>
          </a:ln>
        </p:spPr>
      </p:cxnSp>
      <p:sp>
        <p:nvSpPr>
          <p:cNvPr id="1250" name="Google Shape;1250;p57"/>
          <p:cNvSpPr txBox="1"/>
          <p:nvPr/>
        </p:nvSpPr>
        <p:spPr>
          <a:xfrm>
            <a:off x="3220613" y="173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(person)</a:t>
            </a:r>
            <a:endParaRPr sz="1000"/>
          </a:p>
        </p:txBody>
      </p:sp>
    </p:spTree>
    <p:extLst>
      <p:ext uri="{BB962C8B-B14F-4D97-AF65-F5344CB8AC3E}">
        <p14:creationId xmlns:p14="http://schemas.microsoft.com/office/powerpoint/2010/main" val="396402637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76" name="Google Shape;1276;p5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125</a:t>
            </a:fld>
            <a:endParaRPr/>
          </a:p>
        </p:txBody>
      </p:sp>
      <p:sp>
        <p:nvSpPr>
          <p:cNvPr id="1256" name="Google Shape;1256;p5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Strengths</a:t>
            </a:r>
            <a:endParaRPr/>
          </a:p>
        </p:txBody>
      </p:sp>
      <p:sp>
        <p:nvSpPr>
          <p:cNvPr id="1275" name="Google Shape;1275;p58"/>
          <p:cNvSpPr txBox="1">
            <a:spLocks noGrp="1"/>
          </p:cNvSpPr>
          <p:nvPr>
            <p:ph type="body" idx="4294967295"/>
          </p:nvPr>
        </p:nvSpPr>
        <p:spPr>
          <a:xfrm>
            <a:off x="6294438" y="1646238"/>
            <a:ext cx="2849562" cy="26336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Supports Reasoning</a:t>
            </a:r>
            <a:endParaRPr/>
          </a:p>
          <a:p>
            <a:pPr marL="457200" lvl="0" indent="-342900" algn="l" rtl="0">
              <a:spcBef>
                <a:spcPts val="0"/>
              </a:spcBef>
              <a:spcAft>
                <a:spcPts val="0"/>
              </a:spcAft>
              <a:buSzPts val="1800"/>
              <a:buChar char="●"/>
            </a:pPr>
            <a:r>
              <a:rPr lang="en-GB"/>
              <a:t>Fast access</a:t>
            </a:r>
            <a:endParaRPr/>
          </a:p>
          <a:p>
            <a:pPr marL="457200" lvl="0" indent="-342900" algn="l" rtl="0">
              <a:spcBef>
                <a:spcPts val="0"/>
              </a:spcBef>
              <a:spcAft>
                <a:spcPts val="0"/>
              </a:spcAft>
              <a:buSzPts val="1800"/>
              <a:buChar char="●"/>
            </a:pPr>
            <a:r>
              <a:rPr lang="en-GB"/>
              <a:t>Generalisation</a:t>
            </a:r>
            <a:endParaRPr/>
          </a:p>
          <a:p>
            <a:pPr marL="457200" lvl="0" indent="-342900" algn="l" rtl="0">
              <a:spcBef>
                <a:spcPts val="0"/>
              </a:spcBef>
              <a:spcAft>
                <a:spcPts val="0"/>
              </a:spcAft>
              <a:buSzPts val="1800"/>
              <a:buChar char="●"/>
            </a:pPr>
            <a:r>
              <a:rPr lang="en-GB"/>
              <a:t>Interpretable</a:t>
            </a:r>
            <a:endParaRPr/>
          </a:p>
          <a:p>
            <a:pPr marL="457200" lvl="0" indent="-342900" algn="l" rtl="0">
              <a:spcBef>
                <a:spcPts val="0"/>
              </a:spcBef>
              <a:spcAft>
                <a:spcPts val="0"/>
              </a:spcAft>
              <a:buSzPts val="1800"/>
              <a:buChar char="●"/>
            </a:pPr>
            <a:r>
              <a:rPr lang="en-GB"/>
              <a:t>Existing KBs can serve as supervision signal! </a:t>
            </a:r>
            <a:endParaRPr/>
          </a:p>
        </p:txBody>
      </p:sp>
      <p:sp>
        <p:nvSpPr>
          <p:cNvPr id="1257" name="Google Shape;1257;p58"/>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8"/>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8"/>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58"/>
          <p:cNvCxnSpPr>
            <a:stCxn id="1258" idx="2"/>
            <a:endCxn id="1257"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264" name="Google Shape;1264;p58"/>
          <p:cNvCxnSpPr>
            <a:stCxn id="1257" idx="6"/>
            <a:endCxn id="1260"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265" name="Google Shape;1265;p58"/>
          <p:cNvCxnSpPr>
            <a:stCxn id="1258" idx="4"/>
            <a:endCxn id="1260"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266" name="Google Shape;1266;p58"/>
          <p:cNvCxnSpPr>
            <a:stCxn id="1260" idx="4"/>
            <a:endCxn id="1259"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1267" name="Google Shape;1267;p58"/>
          <p:cNvCxnSpPr>
            <a:stCxn id="1259" idx="5"/>
            <a:endCxn id="1261"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1268" name="Google Shape;1268;p58"/>
          <p:cNvCxnSpPr>
            <a:stCxn id="1262" idx="4"/>
            <a:endCxn id="1261"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1269" name="Google Shape;1269;p58"/>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270" name="Google Shape;1270;p58"/>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271" name="Google Shape;1271;p58"/>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1272" name="Google Shape;1272;p58"/>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273" name="Google Shape;1273;p58"/>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274" name="Google Shape;1274;p58"/>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Tree>
    <p:extLst>
      <p:ext uri="{BB962C8B-B14F-4D97-AF65-F5344CB8AC3E}">
        <p14:creationId xmlns:p14="http://schemas.microsoft.com/office/powerpoint/2010/main" val="42211152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327" name="Google Shape;1327;p5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126</a:t>
            </a:fld>
            <a:endParaRPr/>
          </a:p>
        </p:txBody>
      </p:sp>
      <p:sp>
        <p:nvSpPr>
          <p:cNvPr id="1281" name="Google Shape;1281;p5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Weakness: Cascading errors</a:t>
            </a:r>
            <a:endParaRPr/>
          </a:p>
        </p:txBody>
      </p:sp>
      <p:sp>
        <p:nvSpPr>
          <p:cNvPr id="1282" name="Google Shape;1282;p59"/>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9"/>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9"/>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59"/>
          <p:cNvCxnSpPr>
            <a:stCxn id="1283" idx="2"/>
            <a:endCxn id="1282"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289" name="Google Shape;1289;p59"/>
          <p:cNvCxnSpPr>
            <a:stCxn id="1282" idx="6"/>
            <a:endCxn id="1285"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290" name="Google Shape;1290;p59"/>
          <p:cNvCxnSpPr>
            <a:stCxn id="1283" idx="4"/>
            <a:endCxn id="1285"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291" name="Google Shape;1291;p59"/>
          <p:cNvCxnSpPr>
            <a:stCxn id="1285" idx="4"/>
            <a:endCxn id="1284"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1292" name="Google Shape;1292;p59"/>
          <p:cNvCxnSpPr>
            <a:stCxn id="1284" idx="5"/>
            <a:endCxn id="1286"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1293" name="Google Shape;1293;p59"/>
          <p:cNvCxnSpPr>
            <a:stCxn id="1287" idx="4"/>
            <a:endCxn id="1286"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1294" name="Google Shape;1294;p59"/>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295" name="Google Shape;1295;p59"/>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296" name="Google Shape;1296;p59"/>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1297" name="Google Shape;1297;p59"/>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298" name="Google Shape;1298;p59"/>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299" name="Google Shape;1299;p59"/>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300" name="Google Shape;1300;p59"/>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301" name="Google Shape;1301;p5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302" name="Google Shape;1302;p59"/>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303" name="Google Shape;1303;p59"/>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304" name="Google Shape;1304;p59"/>
          <p:cNvCxnSpPr>
            <a:stCxn id="1302" idx="3"/>
          </p:cNvCxnSpPr>
          <p:nvPr/>
        </p:nvCxnSpPr>
        <p:spPr>
          <a:xfrm>
            <a:off x="22771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05" name="Google Shape;1305;p59"/>
          <p:cNvSpPr txBox="1"/>
          <p:nvPr/>
        </p:nvSpPr>
        <p:spPr>
          <a:xfrm>
            <a:off x="2420797"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306" name="Google Shape;1306;p59"/>
          <p:cNvSpPr txBox="1"/>
          <p:nvPr/>
        </p:nvSpPr>
        <p:spPr>
          <a:xfrm>
            <a:off x="32544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307" name="Google Shape;1307;p59"/>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308" name="Google Shape;1308;p59"/>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09" name="Google Shape;1309;p59"/>
          <p:cNvSpPr txBox="1"/>
          <p:nvPr/>
        </p:nvSpPr>
        <p:spPr>
          <a:xfrm>
            <a:off x="3469149" y="4258675"/>
            <a:ext cx="4635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310" name="Google Shape;1310;p59"/>
          <p:cNvSpPr txBox="1"/>
          <p:nvPr/>
        </p:nvSpPr>
        <p:spPr>
          <a:xfrm>
            <a:off x="2760410"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11" name="Google Shape;1311;p59"/>
          <p:cNvSpPr txBox="1"/>
          <p:nvPr/>
        </p:nvSpPr>
        <p:spPr>
          <a:xfrm>
            <a:off x="2215335"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312" name="Google Shape;1312;p59"/>
          <p:cNvCxnSpPr/>
          <p:nvPr/>
        </p:nvCxnSpPr>
        <p:spPr>
          <a:xfrm>
            <a:off x="28105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13" name="Google Shape;1313;p59"/>
          <p:cNvSpPr txBox="1"/>
          <p:nvPr/>
        </p:nvSpPr>
        <p:spPr>
          <a:xfrm>
            <a:off x="2981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314" name="Google Shape;1314;p59"/>
          <p:cNvCxnSpPr/>
          <p:nvPr/>
        </p:nvCxnSpPr>
        <p:spPr>
          <a:xfrm>
            <a:off x="3343925" y="4490863"/>
            <a:ext cx="193200" cy="0"/>
          </a:xfrm>
          <a:prstGeom prst="straightConnector1">
            <a:avLst/>
          </a:prstGeom>
          <a:noFill/>
          <a:ln w="9525" cap="flat" cmpd="sng">
            <a:solidFill>
              <a:srgbClr val="000000"/>
            </a:solidFill>
            <a:prstDash val="solid"/>
            <a:round/>
            <a:headEnd type="none" w="med" len="med"/>
            <a:tailEnd type="triangle" w="med" len="med"/>
          </a:ln>
        </p:spPr>
      </p:cxnSp>
      <p:cxnSp>
        <p:nvCxnSpPr>
          <p:cNvPr id="1315" name="Google Shape;1315;p59"/>
          <p:cNvCxnSpPr/>
          <p:nvPr/>
        </p:nvCxnSpPr>
        <p:spPr>
          <a:xfrm>
            <a:off x="3932631"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16" name="Google Shape;1316;p59"/>
          <p:cNvSpPr txBox="1"/>
          <p:nvPr/>
        </p:nvSpPr>
        <p:spPr>
          <a:xfrm>
            <a:off x="3806317"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17" name="Google Shape;1317;p59"/>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1318" name="Google Shape;1318;p59"/>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1319" name="Google Shape;1319;p59"/>
          <p:cNvSpPr txBox="1"/>
          <p:nvPr/>
        </p:nvSpPr>
        <p:spPr>
          <a:xfrm>
            <a:off x="1805475" y="1511550"/>
            <a:ext cx="6046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320" name="Google Shape;1320;p59"/>
          <p:cNvCxnSpPr>
            <a:stCxn id="1321" idx="2"/>
            <a:endCxn id="1322"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321" name="Google Shape;1321;p59"/>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1322" name="Google Shape;1322;p59"/>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23" name="Google Shape;1323;p59"/>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24" name="Google Shape;1324;p59"/>
          <p:cNvSpPr txBox="1"/>
          <p:nvPr/>
        </p:nvSpPr>
        <p:spPr>
          <a:xfrm>
            <a:off x="80114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1325" name="Google Shape;1325;p59"/>
          <p:cNvCxnSpPr>
            <a:stCxn id="1322" idx="2"/>
          </p:cNvCxnSpPr>
          <p:nvPr/>
        </p:nvCxnSpPr>
        <p:spPr>
          <a:xfrm rot="5400000">
            <a:off x="6124375" y="2283113"/>
            <a:ext cx="787800" cy="3627900"/>
          </a:xfrm>
          <a:prstGeom prst="bentConnector2">
            <a:avLst/>
          </a:prstGeom>
          <a:noFill/>
          <a:ln w="9525" cap="flat" cmpd="sng">
            <a:solidFill>
              <a:srgbClr val="000000"/>
            </a:solidFill>
            <a:prstDash val="solid"/>
            <a:round/>
            <a:headEnd type="triangle" w="med" len="med"/>
            <a:tailEnd type="none" w="med" len="med"/>
          </a:ln>
        </p:spPr>
      </p:cxnSp>
      <p:sp>
        <p:nvSpPr>
          <p:cNvPr id="1326" name="Google Shape;1326;p59"/>
          <p:cNvSpPr/>
          <p:nvPr/>
        </p:nvSpPr>
        <p:spPr>
          <a:xfrm>
            <a:off x="1788272" y="4069243"/>
            <a:ext cx="3041700" cy="834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01567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85" name="Google Shape;1385;p6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127</a:t>
            </a:fld>
            <a:endParaRPr/>
          </a:p>
        </p:txBody>
      </p:sp>
      <p:sp>
        <p:nvSpPr>
          <p:cNvPr id="1332" name="Google Shape;1332;p6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Weakness: Cascading errors</a:t>
            </a:r>
            <a:endParaRPr/>
          </a:p>
        </p:txBody>
      </p:sp>
      <p:sp>
        <p:nvSpPr>
          <p:cNvPr id="1333" name="Google Shape;1333;p60"/>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0"/>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0"/>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0"/>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0"/>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9" name="Google Shape;1339;p60"/>
          <p:cNvCxnSpPr>
            <a:stCxn id="1334" idx="2"/>
            <a:endCxn id="1333"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340" name="Google Shape;1340;p60"/>
          <p:cNvCxnSpPr>
            <a:stCxn id="1333" idx="6"/>
            <a:endCxn id="1336"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341" name="Google Shape;1341;p60"/>
          <p:cNvCxnSpPr>
            <a:stCxn id="1334" idx="4"/>
            <a:endCxn id="1336"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342" name="Google Shape;1342;p60"/>
          <p:cNvCxnSpPr>
            <a:stCxn id="1336" idx="4"/>
            <a:endCxn id="1335"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1343" name="Google Shape;1343;p60"/>
          <p:cNvCxnSpPr>
            <a:stCxn id="1335" idx="5"/>
            <a:endCxn id="1337"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1344" name="Google Shape;1344;p60"/>
          <p:cNvCxnSpPr>
            <a:stCxn id="1338" idx="4"/>
            <a:endCxn id="1337"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1345" name="Google Shape;1345;p60"/>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346" name="Google Shape;1346;p60"/>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347" name="Google Shape;1347;p60"/>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1348" name="Google Shape;1348;p60"/>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349" name="Google Shape;1349;p60"/>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350" name="Google Shape;1350;p60"/>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351" name="Google Shape;1351;p60"/>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352" name="Google Shape;1352;p6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353" name="Google Shape;1353;p60"/>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354" name="Google Shape;1354;p60"/>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355" name="Google Shape;1355;p60"/>
          <p:cNvCxnSpPr>
            <a:stCxn id="1353" idx="3"/>
          </p:cNvCxnSpPr>
          <p:nvPr/>
        </p:nvCxnSpPr>
        <p:spPr>
          <a:xfrm>
            <a:off x="22771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56" name="Google Shape;1356;p60"/>
          <p:cNvSpPr txBox="1"/>
          <p:nvPr/>
        </p:nvSpPr>
        <p:spPr>
          <a:xfrm>
            <a:off x="2420797"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357" name="Google Shape;1357;p60"/>
          <p:cNvSpPr txBox="1"/>
          <p:nvPr/>
        </p:nvSpPr>
        <p:spPr>
          <a:xfrm>
            <a:off x="32544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358" name="Google Shape;1358;p60"/>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359" name="Google Shape;1359;p60"/>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60" name="Google Shape;1360;p60"/>
          <p:cNvSpPr txBox="1"/>
          <p:nvPr/>
        </p:nvSpPr>
        <p:spPr>
          <a:xfrm>
            <a:off x="3469149" y="4258675"/>
            <a:ext cx="4635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361" name="Google Shape;1361;p60"/>
          <p:cNvSpPr txBox="1"/>
          <p:nvPr/>
        </p:nvSpPr>
        <p:spPr>
          <a:xfrm>
            <a:off x="2760410"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62" name="Google Shape;1362;p60"/>
          <p:cNvSpPr txBox="1"/>
          <p:nvPr/>
        </p:nvSpPr>
        <p:spPr>
          <a:xfrm>
            <a:off x="2215335"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363" name="Google Shape;1363;p60"/>
          <p:cNvCxnSpPr/>
          <p:nvPr/>
        </p:nvCxnSpPr>
        <p:spPr>
          <a:xfrm>
            <a:off x="28105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64" name="Google Shape;1364;p60"/>
          <p:cNvSpPr txBox="1"/>
          <p:nvPr/>
        </p:nvSpPr>
        <p:spPr>
          <a:xfrm>
            <a:off x="2981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365" name="Google Shape;1365;p60"/>
          <p:cNvCxnSpPr/>
          <p:nvPr/>
        </p:nvCxnSpPr>
        <p:spPr>
          <a:xfrm>
            <a:off x="3343925" y="4490863"/>
            <a:ext cx="193200" cy="0"/>
          </a:xfrm>
          <a:prstGeom prst="straightConnector1">
            <a:avLst/>
          </a:prstGeom>
          <a:noFill/>
          <a:ln w="9525" cap="flat" cmpd="sng">
            <a:solidFill>
              <a:srgbClr val="000000"/>
            </a:solidFill>
            <a:prstDash val="solid"/>
            <a:round/>
            <a:headEnd type="none" w="med" len="med"/>
            <a:tailEnd type="triangle" w="med" len="med"/>
          </a:ln>
        </p:spPr>
      </p:cxnSp>
      <p:cxnSp>
        <p:nvCxnSpPr>
          <p:cNvPr id="1366" name="Google Shape;1366;p60"/>
          <p:cNvCxnSpPr/>
          <p:nvPr/>
        </p:nvCxnSpPr>
        <p:spPr>
          <a:xfrm>
            <a:off x="3932631"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67" name="Google Shape;1367;p60"/>
          <p:cNvSpPr txBox="1"/>
          <p:nvPr/>
        </p:nvSpPr>
        <p:spPr>
          <a:xfrm>
            <a:off x="3806317"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68" name="Google Shape;1368;p60"/>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moveTo(Tesla,X)?</a:t>
            </a:r>
            <a:endParaRPr>
              <a:solidFill>
                <a:srgbClr val="FFFFFF"/>
              </a:solidFill>
            </a:endParaRPr>
          </a:p>
        </p:txBody>
      </p:sp>
      <p:sp>
        <p:nvSpPr>
          <p:cNvPr id="1369" name="Google Shape;1369;p60"/>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1370" name="Google Shape;1370;p60"/>
          <p:cNvSpPr txBox="1"/>
          <p:nvPr/>
        </p:nvSpPr>
        <p:spPr>
          <a:xfrm>
            <a:off x="1805475" y="1511550"/>
            <a:ext cx="6046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371" name="Google Shape;1371;p60"/>
          <p:cNvCxnSpPr>
            <a:stCxn id="1372" idx="2"/>
            <a:endCxn id="1373"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372" name="Google Shape;1372;p60"/>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1373" name="Google Shape;1373;p60"/>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74" name="Google Shape;1374;p60"/>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75" name="Google Shape;1375;p60"/>
          <p:cNvSpPr txBox="1"/>
          <p:nvPr/>
        </p:nvSpPr>
        <p:spPr>
          <a:xfrm>
            <a:off x="79352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1376" name="Google Shape;1376;p60"/>
          <p:cNvCxnSpPr>
            <a:stCxn id="1373" idx="2"/>
          </p:cNvCxnSpPr>
          <p:nvPr/>
        </p:nvCxnSpPr>
        <p:spPr>
          <a:xfrm rot="5400000">
            <a:off x="6124375" y="2283113"/>
            <a:ext cx="787800" cy="3627900"/>
          </a:xfrm>
          <a:prstGeom prst="bentConnector2">
            <a:avLst/>
          </a:prstGeom>
          <a:noFill/>
          <a:ln w="9525" cap="flat" cmpd="sng">
            <a:solidFill>
              <a:srgbClr val="000000"/>
            </a:solidFill>
            <a:prstDash val="solid"/>
            <a:round/>
            <a:headEnd type="triangle" w="med" len="med"/>
            <a:tailEnd type="none" w="med" len="med"/>
          </a:ln>
        </p:spPr>
      </p:cxnSp>
      <p:sp>
        <p:nvSpPr>
          <p:cNvPr id="1377" name="Google Shape;1377;p60"/>
          <p:cNvSpPr/>
          <p:nvPr/>
        </p:nvSpPr>
        <p:spPr>
          <a:xfrm>
            <a:off x="1788272" y="4069243"/>
            <a:ext cx="3041700" cy="834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378" name="Google Shape;1378;p60"/>
          <p:cNvSpPr/>
          <p:nvPr/>
        </p:nvSpPr>
        <p:spPr>
          <a:xfrm>
            <a:off x="5923725" y="4774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cxnSp>
        <p:nvCxnSpPr>
          <p:cNvPr id="1379" name="Google Shape;1379;p60"/>
          <p:cNvCxnSpPr/>
          <p:nvPr/>
        </p:nvCxnSpPr>
        <p:spPr>
          <a:xfrm>
            <a:off x="8307030" y="10180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380" name="Google Shape;1380;p60"/>
          <p:cNvSpPr txBox="1"/>
          <p:nvPr/>
        </p:nvSpPr>
        <p:spPr>
          <a:xfrm>
            <a:off x="7986280" y="12485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81" name="Google Shape;1381;p60"/>
          <p:cNvSpPr txBox="1"/>
          <p:nvPr/>
        </p:nvSpPr>
        <p:spPr>
          <a:xfrm>
            <a:off x="8133775" y="5536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cxnSp>
        <p:nvCxnSpPr>
          <p:cNvPr id="1382" name="Google Shape;1382;p60"/>
          <p:cNvCxnSpPr/>
          <p:nvPr/>
        </p:nvCxnSpPr>
        <p:spPr>
          <a:xfrm>
            <a:off x="8521500" y="995525"/>
            <a:ext cx="0" cy="2243100"/>
          </a:xfrm>
          <a:prstGeom prst="straightConnector1">
            <a:avLst/>
          </a:prstGeom>
          <a:noFill/>
          <a:ln w="9525" cap="flat" cmpd="sng">
            <a:solidFill>
              <a:srgbClr val="000000"/>
            </a:solidFill>
            <a:prstDash val="solid"/>
            <a:round/>
            <a:headEnd type="none" w="med" len="med"/>
            <a:tailEnd type="triangle" w="med" len="med"/>
          </a:ln>
        </p:spPr>
      </p:cxnSp>
      <p:sp>
        <p:nvSpPr>
          <p:cNvPr id="1383" name="Google Shape;1383;p60"/>
          <p:cNvSpPr txBox="1"/>
          <p:nvPr/>
        </p:nvSpPr>
        <p:spPr>
          <a:xfrm>
            <a:off x="8496328" y="1839677"/>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84" name="Google Shape;1384;p60"/>
          <p:cNvSpPr/>
          <p:nvPr/>
        </p:nvSpPr>
        <p:spPr>
          <a:xfrm>
            <a:off x="7986275" y="617525"/>
            <a:ext cx="846000" cy="2700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41814806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412" name="Google Shape;1412;p6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128</a:t>
            </a:fld>
            <a:endParaRPr/>
          </a:p>
        </p:txBody>
      </p:sp>
      <p:sp>
        <p:nvSpPr>
          <p:cNvPr id="1390" name="Google Shape;1390;p6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Weakness: Engineering Schemas and Formalisms</a:t>
            </a:r>
            <a:endParaRPr/>
          </a:p>
        </p:txBody>
      </p:sp>
      <p:sp>
        <p:nvSpPr>
          <p:cNvPr id="1391" name="Google Shape;1391;p61"/>
          <p:cNvSpPr/>
          <p:nvPr/>
        </p:nvSpPr>
        <p:spPr>
          <a:xfrm>
            <a:off x="39642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1"/>
          <p:cNvSpPr/>
          <p:nvPr/>
        </p:nvSpPr>
        <p:spPr>
          <a:xfrm>
            <a:off x="47365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3762731" y="32721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46184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5" name="Google Shape;1395;p61"/>
          <p:cNvCxnSpPr>
            <a:stCxn id="1392" idx="2"/>
            <a:endCxn id="1391" idx="6"/>
          </p:cNvCxnSpPr>
          <p:nvPr/>
        </p:nvCxnSpPr>
        <p:spPr>
          <a:xfrm flipH="1">
            <a:off x="41713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396" name="Google Shape;1396;p61"/>
          <p:cNvCxnSpPr>
            <a:stCxn id="1391" idx="6"/>
            <a:endCxn id="1394" idx="2"/>
          </p:cNvCxnSpPr>
          <p:nvPr/>
        </p:nvCxnSpPr>
        <p:spPr>
          <a:xfrm>
            <a:off x="41712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397" name="Google Shape;1397;p61"/>
          <p:cNvCxnSpPr>
            <a:stCxn id="1392" idx="4"/>
            <a:endCxn id="1394" idx="0"/>
          </p:cNvCxnSpPr>
          <p:nvPr/>
        </p:nvCxnSpPr>
        <p:spPr>
          <a:xfrm flipH="1">
            <a:off x="47221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398" name="Google Shape;1398;p61"/>
          <p:cNvCxnSpPr/>
          <p:nvPr/>
        </p:nvCxnSpPr>
        <p:spPr>
          <a:xfrm flipH="1">
            <a:off x="3876381" y="2525474"/>
            <a:ext cx="175200" cy="746700"/>
          </a:xfrm>
          <a:prstGeom prst="straightConnector1">
            <a:avLst/>
          </a:prstGeom>
          <a:noFill/>
          <a:ln w="9525" cap="flat" cmpd="sng">
            <a:solidFill>
              <a:schemeClr val="dk2"/>
            </a:solidFill>
            <a:prstDash val="solid"/>
            <a:round/>
            <a:headEnd type="none" w="med" len="med"/>
            <a:tailEnd type="triangle" w="med" len="med"/>
          </a:ln>
        </p:spPr>
      </p:cxnSp>
      <p:sp>
        <p:nvSpPr>
          <p:cNvPr id="1399" name="Google Shape;1399;p61"/>
          <p:cNvSpPr txBox="1"/>
          <p:nvPr/>
        </p:nvSpPr>
        <p:spPr>
          <a:xfrm>
            <a:off x="34182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not(enrol)</a:t>
            </a:r>
            <a:endParaRPr sz="1000"/>
          </a:p>
        </p:txBody>
      </p:sp>
      <p:sp>
        <p:nvSpPr>
          <p:cNvPr id="1400" name="Google Shape;1400;p61"/>
          <p:cNvSpPr txBox="1"/>
          <p:nvPr/>
        </p:nvSpPr>
        <p:spPr>
          <a:xfrm>
            <a:off x="46877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401" name="Google Shape;1401;p61"/>
          <p:cNvSpPr txBox="1"/>
          <p:nvPr/>
        </p:nvSpPr>
        <p:spPr>
          <a:xfrm>
            <a:off x="3839503" y="197415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agent</a:t>
            </a:r>
            <a:endParaRPr sz="1000">
              <a:solidFill>
                <a:srgbClr val="4A86E8"/>
              </a:solidFill>
            </a:endParaRPr>
          </a:p>
        </p:txBody>
      </p:sp>
      <p:sp>
        <p:nvSpPr>
          <p:cNvPr id="1402" name="Google Shape;1402;p61"/>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403" name="Google Shape;1403;p61"/>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404" name="Google Shape;1404;p61"/>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t>Unfortunately, he arrived too late to enrol at Charles University </a:t>
            </a:r>
            <a:endParaRPr sz="1600"/>
          </a:p>
        </p:txBody>
      </p:sp>
      <p:sp>
        <p:nvSpPr>
          <p:cNvPr id="1405" name="Google Shape;1405;p61"/>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Why did he not enrol?</a:t>
            </a:r>
            <a:endParaRPr>
              <a:solidFill>
                <a:srgbClr val="FFFFFF"/>
              </a:solidFill>
            </a:endParaRPr>
          </a:p>
        </p:txBody>
      </p:sp>
      <p:sp>
        <p:nvSpPr>
          <p:cNvPr id="1406" name="Google Shape;1406;p61"/>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He arrived too late?</a:t>
            </a:r>
            <a:endParaRPr>
              <a:solidFill>
                <a:srgbClr val="FFFFFF"/>
              </a:solidFill>
            </a:endParaRPr>
          </a:p>
        </p:txBody>
      </p:sp>
      <p:sp>
        <p:nvSpPr>
          <p:cNvPr id="1407" name="Google Shape;1407;p61"/>
          <p:cNvSpPr txBox="1"/>
          <p:nvPr/>
        </p:nvSpPr>
        <p:spPr>
          <a:xfrm>
            <a:off x="4867575" y="26450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Charles University</a:t>
            </a:r>
            <a:endParaRPr sz="1000"/>
          </a:p>
        </p:txBody>
      </p:sp>
      <p:sp>
        <p:nvSpPr>
          <p:cNvPr id="1408" name="Google Shape;1408;p61"/>
          <p:cNvSpPr txBox="1"/>
          <p:nvPr/>
        </p:nvSpPr>
        <p:spPr>
          <a:xfrm>
            <a:off x="3839503" y="262315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agent</a:t>
            </a:r>
            <a:endParaRPr sz="1000">
              <a:solidFill>
                <a:srgbClr val="4A86E8"/>
              </a:solidFill>
            </a:endParaRPr>
          </a:p>
        </p:txBody>
      </p:sp>
      <p:sp>
        <p:nvSpPr>
          <p:cNvPr id="1409" name="Google Shape;1409;p61"/>
          <p:cNvSpPr txBox="1"/>
          <p:nvPr/>
        </p:nvSpPr>
        <p:spPr>
          <a:xfrm>
            <a:off x="3219578" y="282290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reason</a:t>
            </a:r>
            <a:endParaRPr sz="1000">
              <a:solidFill>
                <a:srgbClr val="4A86E8"/>
              </a:solidFill>
            </a:endParaRPr>
          </a:p>
        </p:txBody>
      </p:sp>
      <p:sp>
        <p:nvSpPr>
          <p:cNvPr id="1410" name="Google Shape;1410;p61"/>
          <p:cNvSpPr txBox="1"/>
          <p:nvPr/>
        </p:nvSpPr>
        <p:spPr>
          <a:xfrm>
            <a:off x="3928900" y="31959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too late?</a:t>
            </a:r>
            <a:endParaRPr sz="1000"/>
          </a:p>
        </p:txBody>
      </p:sp>
      <p:sp>
        <p:nvSpPr>
          <p:cNvPr id="1411" name="Google Shape;1411;p61"/>
          <p:cNvSpPr txBox="1"/>
          <p:nvPr/>
        </p:nvSpPr>
        <p:spPr>
          <a:xfrm>
            <a:off x="2951350" y="4146700"/>
            <a:ext cx="3005100" cy="62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chemeClr val="dk1"/>
                </a:solidFill>
                <a:latin typeface="Proxima Nova"/>
                <a:ea typeface="Proxima Nova"/>
                <a:cs typeface="Proxima Nova"/>
                <a:sym typeface="Proxima Nova"/>
              </a:rPr>
              <a:t>getting this right is hard</a:t>
            </a:r>
            <a:endParaRPr sz="2000">
              <a:solidFill>
                <a:schemeClr val="dk1"/>
              </a:solidFill>
              <a:latin typeface="Proxima Nova"/>
              <a:ea typeface="Proxima Nova"/>
              <a:cs typeface="Proxima Nova"/>
              <a:sym typeface="Proxima Nova"/>
            </a:endParaRPr>
          </a:p>
        </p:txBody>
      </p:sp>
    </p:spTree>
    <p:extLst>
      <p:ext uri="{BB962C8B-B14F-4D97-AF65-F5344CB8AC3E}">
        <p14:creationId xmlns:p14="http://schemas.microsoft.com/office/powerpoint/2010/main" val="31260862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43" name="Google Shape;1443;p6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129</a:t>
            </a:fld>
            <a:endParaRPr/>
          </a:p>
        </p:txBody>
      </p:sp>
      <p:sp>
        <p:nvSpPr>
          <p:cNvPr id="1417" name="Google Shape;1417;p6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Weakness: Annotation</a:t>
            </a:r>
            <a:endParaRPr/>
          </a:p>
        </p:txBody>
      </p:sp>
      <p:sp>
        <p:nvSpPr>
          <p:cNvPr id="1418" name="Google Shape;1418;p62"/>
          <p:cNvSpPr/>
          <p:nvPr/>
        </p:nvSpPr>
        <p:spPr>
          <a:xfrm>
            <a:off x="39642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2"/>
          <p:cNvSpPr/>
          <p:nvPr/>
        </p:nvSpPr>
        <p:spPr>
          <a:xfrm>
            <a:off x="47365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2"/>
          <p:cNvSpPr/>
          <p:nvPr/>
        </p:nvSpPr>
        <p:spPr>
          <a:xfrm>
            <a:off x="3762731" y="32721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2"/>
          <p:cNvSpPr/>
          <p:nvPr/>
        </p:nvSpPr>
        <p:spPr>
          <a:xfrm>
            <a:off x="46184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2" name="Google Shape;1422;p62"/>
          <p:cNvCxnSpPr>
            <a:stCxn id="1419" idx="2"/>
            <a:endCxn id="1418" idx="6"/>
          </p:cNvCxnSpPr>
          <p:nvPr/>
        </p:nvCxnSpPr>
        <p:spPr>
          <a:xfrm flipH="1">
            <a:off x="41713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423" name="Google Shape;1423;p62"/>
          <p:cNvCxnSpPr>
            <a:stCxn id="1418" idx="6"/>
            <a:endCxn id="1421" idx="2"/>
          </p:cNvCxnSpPr>
          <p:nvPr/>
        </p:nvCxnSpPr>
        <p:spPr>
          <a:xfrm>
            <a:off x="41712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424" name="Google Shape;1424;p62"/>
          <p:cNvCxnSpPr>
            <a:stCxn id="1419" idx="4"/>
            <a:endCxn id="1421" idx="0"/>
          </p:cNvCxnSpPr>
          <p:nvPr/>
        </p:nvCxnSpPr>
        <p:spPr>
          <a:xfrm flipH="1">
            <a:off x="47221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425" name="Google Shape;1425;p62"/>
          <p:cNvCxnSpPr/>
          <p:nvPr/>
        </p:nvCxnSpPr>
        <p:spPr>
          <a:xfrm flipH="1">
            <a:off x="3876381" y="2525474"/>
            <a:ext cx="175200" cy="746700"/>
          </a:xfrm>
          <a:prstGeom prst="straightConnector1">
            <a:avLst/>
          </a:prstGeom>
          <a:noFill/>
          <a:ln w="9525" cap="flat" cmpd="sng">
            <a:solidFill>
              <a:schemeClr val="dk2"/>
            </a:solidFill>
            <a:prstDash val="solid"/>
            <a:round/>
            <a:headEnd type="none" w="med" len="med"/>
            <a:tailEnd type="triangle" w="med" len="med"/>
          </a:ln>
        </p:spPr>
      </p:cxnSp>
      <p:sp>
        <p:nvSpPr>
          <p:cNvPr id="1426" name="Google Shape;1426;p62"/>
          <p:cNvSpPr txBox="1"/>
          <p:nvPr/>
        </p:nvSpPr>
        <p:spPr>
          <a:xfrm>
            <a:off x="34182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not(enrol)</a:t>
            </a:r>
            <a:endParaRPr sz="1000"/>
          </a:p>
        </p:txBody>
      </p:sp>
      <p:sp>
        <p:nvSpPr>
          <p:cNvPr id="1427" name="Google Shape;1427;p62"/>
          <p:cNvSpPr txBox="1"/>
          <p:nvPr/>
        </p:nvSpPr>
        <p:spPr>
          <a:xfrm>
            <a:off x="46877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428" name="Google Shape;1428;p62"/>
          <p:cNvSpPr txBox="1"/>
          <p:nvPr/>
        </p:nvSpPr>
        <p:spPr>
          <a:xfrm>
            <a:off x="3839503" y="197415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agent</a:t>
            </a:r>
            <a:endParaRPr sz="1000">
              <a:solidFill>
                <a:srgbClr val="4A86E8"/>
              </a:solidFill>
            </a:endParaRPr>
          </a:p>
        </p:txBody>
      </p:sp>
      <p:sp>
        <p:nvSpPr>
          <p:cNvPr id="1429" name="Google Shape;1429;p62"/>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430" name="Google Shape;1430;p62"/>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431" name="Google Shape;1431;p62"/>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t>Unfortunately, he arrived too late to enrol at Charles University </a:t>
            </a:r>
            <a:endParaRPr sz="1600"/>
          </a:p>
        </p:txBody>
      </p:sp>
      <p:sp>
        <p:nvSpPr>
          <p:cNvPr id="1432" name="Google Shape;1432;p62"/>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Why did he not enrol?</a:t>
            </a:r>
            <a:endParaRPr>
              <a:solidFill>
                <a:srgbClr val="FFFFFF"/>
              </a:solidFill>
            </a:endParaRPr>
          </a:p>
        </p:txBody>
      </p:sp>
      <p:sp>
        <p:nvSpPr>
          <p:cNvPr id="1433" name="Google Shape;1433;p62"/>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He arrived too late?</a:t>
            </a:r>
            <a:endParaRPr>
              <a:solidFill>
                <a:srgbClr val="FFFFFF"/>
              </a:solidFill>
            </a:endParaRPr>
          </a:p>
        </p:txBody>
      </p:sp>
      <p:sp>
        <p:nvSpPr>
          <p:cNvPr id="1434" name="Google Shape;1434;p62"/>
          <p:cNvSpPr txBox="1"/>
          <p:nvPr/>
        </p:nvSpPr>
        <p:spPr>
          <a:xfrm>
            <a:off x="4867575" y="26450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Charles University</a:t>
            </a:r>
            <a:endParaRPr sz="1000"/>
          </a:p>
        </p:txBody>
      </p:sp>
      <p:sp>
        <p:nvSpPr>
          <p:cNvPr id="1435" name="Google Shape;1435;p62"/>
          <p:cNvSpPr txBox="1"/>
          <p:nvPr/>
        </p:nvSpPr>
        <p:spPr>
          <a:xfrm>
            <a:off x="3839503" y="262315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agent</a:t>
            </a:r>
            <a:endParaRPr sz="1000">
              <a:solidFill>
                <a:srgbClr val="4A86E8"/>
              </a:solidFill>
            </a:endParaRPr>
          </a:p>
        </p:txBody>
      </p:sp>
      <p:sp>
        <p:nvSpPr>
          <p:cNvPr id="1436" name="Google Shape;1436;p62"/>
          <p:cNvSpPr txBox="1"/>
          <p:nvPr/>
        </p:nvSpPr>
        <p:spPr>
          <a:xfrm>
            <a:off x="3219578" y="282290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reason</a:t>
            </a:r>
            <a:endParaRPr sz="1000">
              <a:solidFill>
                <a:srgbClr val="4A86E8"/>
              </a:solidFill>
            </a:endParaRPr>
          </a:p>
        </p:txBody>
      </p:sp>
      <p:sp>
        <p:nvSpPr>
          <p:cNvPr id="1437" name="Google Shape;1437;p62"/>
          <p:cNvSpPr txBox="1"/>
          <p:nvPr/>
        </p:nvSpPr>
        <p:spPr>
          <a:xfrm>
            <a:off x="3928900" y="31959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too late?</a:t>
            </a:r>
            <a:endParaRPr sz="1000"/>
          </a:p>
        </p:txBody>
      </p:sp>
      <p:sp>
        <p:nvSpPr>
          <p:cNvPr id="1438" name="Google Shape;1438;p62"/>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999999"/>
                </a:solidFill>
              </a:rPr>
              <a:t>He et al., 2015</a:t>
            </a:r>
            <a:endParaRPr sz="1500">
              <a:solidFill>
                <a:srgbClr val="999999"/>
              </a:solidFill>
            </a:endParaRPr>
          </a:p>
        </p:txBody>
      </p:sp>
      <p:cxnSp>
        <p:nvCxnSpPr>
          <p:cNvPr id="1439" name="Google Shape;1439;p62"/>
          <p:cNvCxnSpPr/>
          <p:nvPr/>
        </p:nvCxnSpPr>
        <p:spPr>
          <a:xfrm>
            <a:off x="2085400" y="4115450"/>
            <a:ext cx="2329800" cy="0"/>
          </a:xfrm>
          <a:prstGeom prst="straightConnector1">
            <a:avLst/>
          </a:prstGeom>
          <a:noFill/>
          <a:ln w="9525" cap="flat" cmpd="sng">
            <a:solidFill>
              <a:srgbClr val="000000"/>
            </a:solidFill>
            <a:prstDash val="solid"/>
            <a:round/>
            <a:headEnd type="none" w="med" len="med"/>
            <a:tailEnd type="triangle" w="med" len="med"/>
          </a:ln>
        </p:spPr>
      </p:cxnSp>
      <p:cxnSp>
        <p:nvCxnSpPr>
          <p:cNvPr id="1440" name="Google Shape;1440;p62"/>
          <p:cNvCxnSpPr/>
          <p:nvPr/>
        </p:nvCxnSpPr>
        <p:spPr>
          <a:xfrm>
            <a:off x="2208075" y="1626150"/>
            <a:ext cx="4603800" cy="0"/>
          </a:xfrm>
          <a:prstGeom prst="straightConnector1">
            <a:avLst/>
          </a:prstGeom>
          <a:noFill/>
          <a:ln w="9525" cap="flat" cmpd="sng">
            <a:solidFill>
              <a:srgbClr val="000000"/>
            </a:solidFill>
            <a:prstDash val="solid"/>
            <a:round/>
            <a:headEnd type="none" w="med" len="med"/>
            <a:tailEnd type="triangle" w="med" len="med"/>
          </a:ln>
        </p:spPr>
      </p:cxnSp>
      <p:sp>
        <p:nvSpPr>
          <p:cNvPr id="1441" name="Google Shape;1441;p62"/>
          <p:cNvSpPr/>
          <p:nvPr/>
        </p:nvSpPr>
        <p:spPr>
          <a:xfrm>
            <a:off x="2513375" y="4141050"/>
            <a:ext cx="1638000" cy="393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Hard to annotate</a:t>
            </a:r>
            <a:endParaRPr/>
          </a:p>
        </p:txBody>
      </p:sp>
      <p:sp>
        <p:nvSpPr>
          <p:cNvPr id="1442" name="Google Shape;1442;p62"/>
          <p:cNvSpPr/>
          <p:nvPr/>
        </p:nvSpPr>
        <p:spPr>
          <a:xfrm>
            <a:off x="3690975" y="1163600"/>
            <a:ext cx="1638000" cy="393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much easier</a:t>
            </a:r>
            <a:endParaRPr/>
          </a:p>
        </p:txBody>
      </p:sp>
    </p:spTree>
    <p:extLst>
      <p:ext uri="{BB962C8B-B14F-4D97-AF65-F5344CB8AC3E}">
        <p14:creationId xmlns:p14="http://schemas.microsoft.com/office/powerpoint/2010/main" val="3053605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1" name="Google Shape;281;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74" name="Google Shape;274;p2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Helping Agents to learn Faster</a:t>
            </a:r>
            <a:endParaRPr/>
          </a:p>
        </p:txBody>
      </p:sp>
      <p:sp>
        <p:nvSpPr>
          <p:cNvPr id="275" name="Google Shape;275;p28"/>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A fundamental Go strategy involves keeping stones connected. Connecting a group with one eye to another one-eyed group makes them live together. Connecting individual stones into a single group results in an increase of liberties ...</a:t>
            </a:r>
            <a:endParaRPr sz="1100"/>
          </a:p>
        </p:txBody>
      </p:sp>
      <p:sp>
        <p:nvSpPr>
          <p:cNvPr id="276" name="Google Shape;276;p28"/>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277" name="Google Shape;277;p28"/>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78" name="Google Shape;278;p28"/>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79" name="Google Shape;279;p28"/>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pic>
        <p:nvPicPr>
          <p:cNvPr id="280" name="Google Shape;280;p28" descr="Image result for go game"/>
          <p:cNvPicPr preferRelativeResize="0"/>
          <p:nvPr/>
        </p:nvPicPr>
        <p:blipFill>
          <a:blip r:embed="rId3">
            <a:alphaModFix/>
          </a:blip>
          <a:stretch>
            <a:fillRect/>
          </a:stretch>
        </p:blipFill>
        <p:spPr>
          <a:xfrm>
            <a:off x="5990825" y="1759650"/>
            <a:ext cx="1977000" cy="2095500"/>
          </a:xfrm>
          <a:prstGeom prst="roundRect">
            <a:avLst>
              <a:gd name="adj" fmla="val 5322"/>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4237"/>
        <p:cNvGrpSpPr/>
        <p:nvPr/>
      </p:nvGrpSpPr>
      <p:grpSpPr>
        <a:xfrm>
          <a:off x="0" y="0"/>
          <a:ext cx="0" cy="0"/>
          <a:chOff x="0" y="0"/>
          <a:chExt cx="0" cy="0"/>
        </a:xfrm>
      </p:grpSpPr>
      <p:sp>
        <p:nvSpPr>
          <p:cNvPr id="4240" name="Google Shape;4240;p15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130</a:t>
            </a:fld>
            <a:endParaRPr/>
          </a:p>
        </p:txBody>
      </p:sp>
      <p:sp>
        <p:nvSpPr>
          <p:cNvPr id="4238" name="Google Shape;4238;p15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Structured Representations</a:t>
            </a:r>
            <a:endParaRPr/>
          </a:p>
        </p:txBody>
      </p:sp>
      <p:sp>
        <p:nvSpPr>
          <p:cNvPr id="4239" name="Google Shape;4239;p159"/>
          <p:cNvSpPr txBox="1">
            <a:spLocks noGrp="1"/>
          </p:cNvSpPr>
          <p:nvPr>
            <p:ph type="body" idx="4294967295"/>
          </p:nvPr>
        </p:nvSpPr>
        <p:spPr>
          <a:xfrm>
            <a:off x="0" y="1152525"/>
            <a:ext cx="8521700" cy="3509963"/>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GB" dirty="0">
                <a:solidFill>
                  <a:srgbClr val="0070C0"/>
                </a:solidFill>
              </a:rPr>
              <a:t>Advantages</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Fast access</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Scalable</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Interpretable</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Supports reasoning</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Universality of representations: independent of question</a:t>
            </a:r>
            <a:endParaRPr dirty="0">
              <a:solidFill>
                <a:srgbClr val="0070C0"/>
              </a:solidFill>
            </a:endParaRPr>
          </a:p>
          <a:p>
            <a:pPr marL="457200" lvl="0" indent="-342900" algn="l" rtl="0">
              <a:lnSpc>
                <a:spcPct val="115000"/>
              </a:lnSpc>
              <a:spcBef>
                <a:spcPts val="0"/>
              </a:spcBef>
              <a:spcAft>
                <a:spcPts val="0"/>
              </a:spcAft>
              <a:buSzPts val="1800"/>
              <a:buChar char="●"/>
            </a:pPr>
            <a:endParaRPr lang="en-GB" dirty="0"/>
          </a:p>
          <a:p>
            <a:pPr marL="457200" lvl="0" indent="-342900" algn="l" rtl="0">
              <a:lnSpc>
                <a:spcPct val="115000"/>
              </a:lnSpc>
              <a:spcBef>
                <a:spcPts val="0"/>
              </a:spcBef>
              <a:spcAft>
                <a:spcPts val="0"/>
              </a:spcAft>
              <a:buSzPts val="1800"/>
              <a:buChar char="●"/>
            </a:pPr>
            <a:r>
              <a:rPr lang="en-GB" dirty="0">
                <a:solidFill>
                  <a:schemeClr val="accent5"/>
                </a:solidFill>
              </a:rPr>
              <a:t>Disadvantages</a:t>
            </a:r>
            <a:endParaRPr dirty="0">
              <a:solidFill>
                <a:schemeClr val="accent5"/>
              </a:solidFill>
            </a:endParaRPr>
          </a:p>
          <a:p>
            <a:pPr marL="914400" lvl="1" indent="-317500" algn="l" rtl="0">
              <a:lnSpc>
                <a:spcPct val="115000"/>
              </a:lnSpc>
              <a:spcBef>
                <a:spcPts val="0"/>
              </a:spcBef>
              <a:spcAft>
                <a:spcPts val="0"/>
              </a:spcAft>
              <a:buSzPts val="1400"/>
              <a:buChar char="○"/>
            </a:pPr>
            <a:r>
              <a:rPr lang="en-GB" dirty="0">
                <a:solidFill>
                  <a:schemeClr val="accent5"/>
                </a:solidFill>
              </a:rPr>
              <a:t>Less r</a:t>
            </a:r>
            <a:r>
              <a:rPr lang="en-GB" sz="1400" dirty="0">
                <a:solidFill>
                  <a:schemeClr val="accent5"/>
                </a:solidFill>
              </a:rPr>
              <a:t>obust to variation in language</a:t>
            </a:r>
            <a:endParaRPr sz="1400" dirty="0">
              <a:solidFill>
                <a:schemeClr val="accent5"/>
              </a:solidFill>
            </a:endParaRPr>
          </a:p>
          <a:p>
            <a:pPr marL="914400" lvl="1" indent="-317500" algn="l" rtl="0">
              <a:lnSpc>
                <a:spcPct val="115000"/>
              </a:lnSpc>
              <a:spcBef>
                <a:spcPts val="0"/>
              </a:spcBef>
              <a:spcAft>
                <a:spcPts val="0"/>
              </a:spcAft>
              <a:buSzPts val="1400"/>
              <a:buChar char="○"/>
            </a:pPr>
            <a:r>
              <a:rPr lang="en-GB" dirty="0">
                <a:solidFill>
                  <a:schemeClr val="accent5"/>
                </a:solidFill>
              </a:rPr>
              <a:t>Cascading errors</a:t>
            </a:r>
            <a:endParaRPr dirty="0">
              <a:solidFill>
                <a:schemeClr val="accent5"/>
              </a:solidFill>
            </a:endParaRPr>
          </a:p>
          <a:p>
            <a:pPr marL="914400" lvl="1" indent="-317500" algn="l" rtl="0">
              <a:spcBef>
                <a:spcPts val="0"/>
              </a:spcBef>
              <a:spcAft>
                <a:spcPts val="0"/>
              </a:spcAft>
              <a:buSzPts val="1400"/>
              <a:buChar char="○"/>
            </a:pPr>
            <a:r>
              <a:rPr lang="en-GB" dirty="0">
                <a:solidFill>
                  <a:schemeClr val="accent5"/>
                </a:solidFill>
              </a:rPr>
              <a:t>Schema engineering</a:t>
            </a:r>
            <a:endParaRPr dirty="0">
              <a:solidFill>
                <a:schemeClr val="accent5"/>
              </a:solidFill>
            </a:endParaRPr>
          </a:p>
          <a:p>
            <a:pPr marL="914400" lvl="1" indent="-317500" algn="l" rtl="0">
              <a:spcBef>
                <a:spcPts val="0"/>
              </a:spcBef>
              <a:spcAft>
                <a:spcPts val="0"/>
              </a:spcAft>
              <a:buSzPts val="1400"/>
              <a:buChar char="○"/>
            </a:pPr>
            <a:r>
              <a:rPr lang="en-GB" dirty="0">
                <a:solidFill>
                  <a:schemeClr val="accent5"/>
                </a:solidFill>
              </a:rPr>
              <a:t>Annotation requires experts</a:t>
            </a:r>
            <a:endParaRPr dirty="0">
              <a:solidFill>
                <a:schemeClr val="accent5"/>
              </a:solidFill>
            </a:endParaRPr>
          </a:p>
        </p:txBody>
      </p:sp>
    </p:spTree>
    <p:extLst>
      <p:ext uri="{BB962C8B-B14F-4D97-AF65-F5344CB8AC3E}">
        <p14:creationId xmlns:p14="http://schemas.microsoft.com/office/powerpoint/2010/main" val="106837342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80" name="Google Shape;1480;p6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131</a:t>
            </a:fld>
            <a:endParaRPr/>
          </a:p>
        </p:txBody>
      </p:sp>
      <p:sp>
        <p:nvSpPr>
          <p:cNvPr id="1448" name="Google Shape;1448;p6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 there another way?</a:t>
            </a:r>
            <a:endParaRPr/>
          </a:p>
        </p:txBody>
      </p:sp>
      <p:sp>
        <p:nvSpPr>
          <p:cNvPr id="1449" name="Google Shape;1449;p63"/>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450" name="Google Shape;1450;p6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451" name="Google Shape;1451;p63"/>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63"/>
          <p:cNvCxnSpPr>
            <a:stCxn id="1452" idx="2"/>
            <a:endCxn id="1451"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458" name="Google Shape;1458;p63"/>
          <p:cNvCxnSpPr>
            <a:stCxn id="1451" idx="6"/>
            <a:endCxn id="1454"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459" name="Google Shape;1459;p63"/>
          <p:cNvCxnSpPr>
            <a:stCxn id="1452" idx="4"/>
            <a:endCxn id="1454"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460" name="Google Shape;1460;p63"/>
          <p:cNvCxnSpPr>
            <a:stCxn id="1454" idx="4"/>
            <a:endCxn id="1453"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1461" name="Google Shape;1461;p63"/>
          <p:cNvCxnSpPr>
            <a:stCxn id="1453" idx="5"/>
            <a:endCxn id="1455"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1462" name="Google Shape;1462;p63"/>
          <p:cNvCxnSpPr>
            <a:stCxn id="1456" idx="4"/>
            <a:endCxn id="1455"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1463" name="Google Shape;1463;p63"/>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464" name="Google Shape;1464;p63"/>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465" name="Google Shape;1465;p63"/>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1466" name="Google Shape;1466;p63"/>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1467" name="Google Shape;1467;p63"/>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1468" name="Google Shape;1468;p63"/>
          <p:cNvSpPr txBox="1"/>
          <p:nvPr/>
        </p:nvSpPr>
        <p:spPr>
          <a:xfrm>
            <a:off x="1805475" y="1511550"/>
            <a:ext cx="6046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9" name="Google Shape;1469;p63"/>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470" name="Google Shape;1470;p63"/>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471" name="Google Shape;1471;p63"/>
          <p:cNvCxnSpPr>
            <a:stCxn id="1469" idx="3"/>
            <a:endCxn id="1470" idx="1"/>
          </p:cNvCxnSpPr>
          <p:nvPr/>
        </p:nvCxnSpPr>
        <p:spPr>
          <a:xfrm>
            <a:off x="2277125" y="4490863"/>
            <a:ext cx="2030400" cy="0"/>
          </a:xfrm>
          <a:prstGeom prst="straightConnector1">
            <a:avLst/>
          </a:prstGeom>
          <a:noFill/>
          <a:ln w="9525" cap="flat" cmpd="sng">
            <a:solidFill>
              <a:srgbClr val="000000"/>
            </a:solidFill>
            <a:prstDash val="solid"/>
            <a:round/>
            <a:headEnd type="none" w="med" len="med"/>
            <a:tailEnd type="triangle" w="med" len="med"/>
          </a:ln>
        </p:spPr>
      </p:cxnSp>
      <p:sp>
        <p:nvSpPr>
          <p:cNvPr id="1472" name="Google Shape;1472;p63"/>
          <p:cNvSpPr txBox="1"/>
          <p:nvPr/>
        </p:nvSpPr>
        <p:spPr>
          <a:xfrm>
            <a:off x="3093900"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473" name="Google Shape;1473;p63"/>
          <p:cNvCxnSpPr>
            <a:stCxn id="1474" idx="2"/>
            <a:endCxn id="1475"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474" name="Google Shape;1474;p63"/>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1475" name="Google Shape;1475;p63"/>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476" name="Google Shape;1476;p63"/>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1477" name="Google Shape;1477;p63"/>
          <p:cNvCxnSpPr>
            <a:stCxn id="1475" idx="2"/>
            <a:endCxn id="1470" idx="3"/>
          </p:cNvCxnSpPr>
          <p:nvPr/>
        </p:nvCxnSpPr>
        <p:spPr>
          <a:xfrm rot="5400000">
            <a:off x="6124375" y="2283113"/>
            <a:ext cx="787800" cy="3627900"/>
          </a:xfrm>
          <a:prstGeom prst="bentConnector2">
            <a:avLst/>
          </a:prstGeom>
          <a:noFill/>
          <a:ln w="9525" cap="flat" cmpd="sng">
            <a:solidFill>
              <a:srgbClr val="000000"/>
            </a:solidFill>
            <a:prstDash val="solid"/>
            <a:round/>
            <a:headEnd type="triangle" w="med" len="med"/>
            <a:tailEnd type="none" w="med" len="med"/>
          </a:ln>
        </p:spPr>
      </p:cxnSp>
      <p:sp>
        <p:nvSpPr>
          <p:cNvPr id="1478" name="Google Shape;1478;p63"/>
          <p:cNvSpPr txBox="1"/>
          <p:nvPr/>
        </p:nvSpPr>
        <p:spPr>
          <a:xfrm>
            <a:off x="80114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479" name="Google Shape;1479;p63"/>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Tree>
    <p:extLst>
      <p:ext uri="{BB962C8B-B14F-4D97-AF65-F5344CB8AC3E}">
        <p14:creationId xmlns:p14="http://schemas.microsoft.com/office/powerpoint/2010/main" val="123185963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97" name="Google Shape;1497;p6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132</a:t>
            </a:fld>
            <a:endParaRPr/>
          </a:p>
        </p:txBody>
      </p:sp>
      <p:sp>
        <p:nvSpPr>
          <p:cNvPr id="1485" name="Google Shape;1485;p6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Omitting Symbolic Meaning Representations !!</a:t>
            </a:r>
            <a:endParaRPr dirty="0"/>
          </a:p>
        </p:txBody>
      </p:sp>
      <p:sp>
        <p:nvSpPr>
          <p:cNvPr id="1486" name="Google Shape;1486;p64"/>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487" name="Google Shape;1487;p64"/>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1488" name="Google Shape;1488;p64"/>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1489" name="Google Shape;1489;p64"/>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cxnSp>
        <p:nvCxnSpPr>
          <p:cNvPr id="1490" name="Google Shape;1490;p64"/>
          <p:cNvCxnSpPr>
            <a:stCxn id="1491" idx="2"/>
            <a:endCxn id="1492"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491" name="Google Shape;1491;p64"/>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1492" name="Google Shape;1492;p64"/>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493" name="Google Shape;1493;p64"/>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1494" name="Google Shape;1494;p64"/>
          <p:cNvCxnSpPr>
            <a:stCxn id="1492" idx="2"/>
            <a:endCxn id="1489" idx="3"/>
          </p:cNvCxnSpPr>
          <p:nvPr/>
        </p:nvCxnSpPr>
        <p:spPr>
          <a:xfrm rot="5400000">
            <a:off x="4910725" y="1069462"/>
            <a:ext cx="787800" cy="6055200"/>
          </a:xfrm>
          <a:prstGeom prst="bentConnector2">
            <a:avLst/>
          </a:prstGeom>
          <a:noFill/>
          <a:ln w="9525" cap="flat" cmpd="sng">
            <a:solidFill>
              <a:srgbClr val="000000"/>
            </a:solidFill>
            <a:prstDash val="solid"/>
            <a:round/>
            <a:headEnd type="triangle" w="med" len="med"/>
            <a:tailEnd type="none" w="med" len="med"/>
          </a:ln>
        </p:spPr>
      </p:cxnSp>
      <p:sp>
        <p:nvSpPr>
          <p:cNvPr id="1495" name="Google Shape;1495;p64"/>
          <p:cNvSpPr txBox="1"/>
          <p:nvPr/>
        </p:nvSpPr>
        <p:spPr>
          <a:xfrm>
            <a:off x="80114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496" name="Google Shape;1496;p64"/>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Tree>
    <p:extLst>
      <p:ext uri="{BB962C8B-B14F-4D97-AF65-F5344CB8AC3E}">
        <p14:creationId xmlns:p14="http://schemas.microsoft.com/office/powerpoint/2010/main" val="31870909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Google Shape;16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133</a:t>
            </a:fld>
            <a:endParaRPr/>
          </a:p>
        </p:txBody>
      </p:sp>
      <p:sp>
        <p:nvSpPr>
          <p:cNvPr id="158" name="Google Shape;158;p2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Machine Reading AT SCALE</a:t>
            </a:r>
            <a:endParaRPr dirty="0"/>
          </a:p>
        </p:txBody>
      </p:sp>
      <p:sp>
        <p:nvSpPr>
          <p:cNvPr id="159" name="Google Shape;159;p20"/>
          <p:cNvSpPr/>
          <p:nvPr/>
        </p:nvSpPr>
        <p:spPr>
          <a:xfrm>
            <a:off x="3298550" y="1083950"/>
            <a:ext cx="4841700"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t>A </a:t>
            </a:r>
            <a:r>
              <a:rPr lang="en-GB" sz="2400" b="1" dirty="0"/>
              <a:t>machine</a:t>
            </a:r>
            <a:r>
              <a:rPr lang="en-GB" sz="2400" dirty="0"/>
              <a:t> processes </a:t>
            </a:r>
            <a:r>
              <a:rPr lang="en-GB" sz="2400" b="1" dirty="0"/>
              <a:t>a (very) large collection of texts </a:t>
            </a:r>
            <a:r>
              <a:rPr lang="en-GB" sz="2400" dirty="0"/>
              <a:t>to satisfy an </a:t>
            </a:r>
            <a:r>
              <a:rPr lang="en-GB" sz="2400" b="1" dirty="0"/>
              <a:t>information need</a:t>
            </a:r>
            <a:r>
              <a:rPr lang="en-GB" sz="2400" dirty="0"/>
              <a:t> </a:t>
            </a:r>
            <a:endParaRPr sz="2400" dirty="0"/>
          </a:p>
        </p:txBody>
      </p:sp>
    </p:spTree>
    <p:extLst>
      <p:ext uri="{BB962C8B-B14F-4D97-AF65-F5344CB8AC3E}">
        <p14:creationId xmlns:p14="http://schemas.microsoft.com/office/powerpoint/2010/main" val="45133843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1" descr="Image result for language"/>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69" name="Google Shape;169;p21"/>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78" name="Google Shape;178;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134</a:t>
            </a:fld>
            <a:endParaRPr/>
          </a:p>
        </p:txBody>
      </p:sp>
      <p:sp>
        <p:nvSpPr>
          <p:cNvPr id="170" name="Google Shape;170;p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71" name="Google Shape;171;p21"/>
          <p:cNvSpPr txBox="1"/>
          <p:nvPr/>
        </p:nvSpPr>
        <p:spPr>
          <a:xfrm>
            <a:off x="24535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72" name="Google Shape;172;p21"/>
          <p:cNvSpPr txBox="1"/>
          <p:nvPr/>
        </p:nvSpPr>
        <p:spPr>
          <a:xfrm>
            <a:off x="52761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3" name="Google Shape;173;p21"/>
          <p:cNvSpPr/>
          <p:nvPr/>
        </p:nvSpPr>
        <p:spPr>
          <a:xfrm>
            <a:off x="50093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74" name="Google Shape;174;p21" descr="Image result for question answer"/>
          <p:cNvPicPr preferRelativeResize="0"/>
          <p:nvPr/>
        </p:nvPicPr>
        <p:blipFill>
          <a:blip r:embed="rId4">
            <a:alphaModFix/>
          </a:blip>
          <a:stretch>
            <a:fillRect/>
          </a:stretch>
        </p:blipFill>
        <p:spPr>
          <a:xfrm>
            <a:off x="5100700" y="2134547"/>
            <a:ext cx="1794250" cy="1345700"/>
          </a:xfrm>
          <a:prstGeom prst="rect">
            <a:avLst/>
          </a:prstGeom>
          <a:noFill/>
          <a:ln>
            <a:noFill/>
          </a:ln>
        </p:spPr>
      </p:pic>
      <p:cxnSp>
        <p:nvCxnSpPr>
          <p:cNvPr id="175" name="Google Shape;175;p21"/>
          <p:cNvCxnSpPr/>
          <p:nvPr/>
        </p:nvCxnSpPr>
        <p:spPr>
          <a:xfrm>
            <a:off x="4478475"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76" name="Google Shape;176;p21" descr="Image result for robot"/>
          <p:cNvPicPr preferRelativeResize="0"/>
          <p:nvPr/>
        </p:nvPicPr>
        <p:blipFill>
          <a:blip r:embed="rId5">
            <a:alphaModFix/>
          </a:blip>
          <a:stretch>
            <a:fillRect/>
          </a:stretch>
        </p:blipFill>
        <p:spPr>
          <a:xfrm>
            <a:off x="4237465" y="3820100"/>
            <a:ext cx="481402" cy="572700"/>
          </a:xfrm>
          <a:prstGeom prst="rect">
            <a:avLst/>
          </a:prstGeom>
          <a:noFill/>
          <a:ln>
            <a:noFill/>
          </a:ln>
        </p:spPr>
      </p:pic>
      <p:sp>
        <p:nvSpPr>
          <p:cNvPr id="177" name="Google Shape;177;p21"/>
          <p:cNvSpPr txBox="1"/>
          <p:nvPr/>
        </p:nvSpPr>
        <p:spPr>
          <a:xfrm>
            <a:off x="4134525"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Tree>
    <p:extLst>
      <p:ext uri="{BB962C8B-B14F-4D97-AF65-F5344CB8AC3E}">
        <p14:creationId xmlns:p14="http://schemas.microsoft.com/office/powerpoint/2010/main" val="36903475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2" name="Group 1">
            <a:extLst>
              <a:ext uri="{FF2B5EF4-FFF2-40B4-BE49-F238E27FC236}">
                <a16:creationId xmlns:a16="http://schemas.microsoft.com/office/drawing/2014/main" id="{87C90919-DB75-774D-BBB2-B7FF703FD002}"/>
              </a:ext>
            </a:extLst>
          </p:cNvPr>
          <p:cNvGrpSpPr/>
          <p:nvPr/>
        </p:nvGrpSpPr>
        <p:grpSpPr>
          <a:xfrm>
            <a:off x="205616" y="80034"/>
            <a:ext cx="1977000" cy="2069100"/>
            <a:chOff x="2004575" y="1772850"/>
            <a:chExt cx="1977000" cy="2069100"/>
          </a:xfrm>
        </p:grpSpPr>
        <p:pic>
          <p:nvPicPr>
            <p:cNvPr id="168" name="Google Shape;168;p21" descr="Image result for language"/>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69" name="Google Shape;169;p21"/>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sp>
        <p:nvSpPr>
          <p:cNvPr id="178" name="Google Shape;178;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135</a:t>
            </a:fld>
            <a:endParaRPr/>
          </a:p>
        </p:txBody>
      </p:sp>
      <p:sp>
        <p:nvSpPr>
          <p:cNvPr id="171" name="Google Shape;171;p21"/>
          <p:cNvSpPr txBox="1"/>
          <p:nvPr/>
        </p:nvSpPr>
        <p:spPr>
          <a:xfrm>
            <a:off x="2316399" y="4126598"/>
            <a:ext cx="1660468"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[Large collection of Text]</a:t>
            </a:r>
            <a:endParaRPr sz="1000" dirty="0"/>
          </a:p>
        </p:txBody>
      </p:sp>
      <p:sp>
        <p:nvSpPr>
          <p:cNvPr id="172" name="Google Shape;172;p21"/>
          <p:cNvSpPr txBox="1"/>
          <p:nvPr/>
        </p:nvSpPr>
        <p:spPr>
          <a:xfrm>
            <a:off x="52761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3" name="Google Shape;173;p21"/>
          <p:cNvSpPr/>
          <p:nvPr/>
        </p:nvSpPr>
        <p:spPr>
          <a:xfrm>
            <a:off x="50093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74" name="Google Shape;174;p21" descr="Image result for question answer"/>
          <p:cNvPicPr preferRelativeResize="0"/>
          <p:nvPr/>
        </p:nvPicPr>
        <p:blipFill>
          <a:blip r:embed="rId4">
            <a:alphaModFix/>
          </a:blip>
          <a:stretch>
            <a:fillRect/>
          </a:stretch>
        </p:blipFill>
        <p:spPr>
          <a:xfrm>
            <a:off x="5100700" y="2134547"/>
            <a:ext cx="1794250" cy="1345700"/>
          </a:xfrm>
          <a:prstGeom prst="rect">
            <a:avLst/>
          </a:prstGeom>
          <a:noFill/>
          <a:ln>
            <a:noFill/>
          </a:ln>
        </p:spPr>
      </p:pic>
      <p:cxnSp>
        <p:nvCxnSpPr>
          <p:cNvPr id="175" name="Google Shape;175;p21"/>
          <p:cNvCxnSpPr/>
          <p:nvPr/>
        </p:nvCxnSpPr>
        <p:spPr>
          <a:xfrm>
            <a:off x="4478475"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76" name="Google Shape;176;p21" descr="Image result for robot"/>
          <p:cNvPicPr preferRelativeResize="0"/>
          <p:nvPr/>
        </p:nvPicPr>
        <p:blipFill>
          <a:blip r:embed="rId5">
            <a:alphaModFix/>
          </a:blip>
          <a:stretch>
            <a:fillRect/>
          </a:stretch>
        </p:blipFill>
        <p:spPr>
          <a:xfrm>
            <a:off x="4237465" y="3820100"/>
            <a:ext cx="481402" cy="572700"/>
          </a:xfrm>
          <a:prstGeom prst="rect">
            <a:avLst/>
          </a:prstGeom>
          <a:noFill/>
          <a:ln>
            <a:noFill/>
          </a:ln>
        </p:spPr>
      </p:pic>
      <p:sp>
        <p:nvSpPr>
          <p:cNvPr id="177" name="Google Shape;177;p21"/>
          <p:cNvSpPr txBox="1"/>
          <p:nvPr/>
        </p:nvSpPr>
        <p:spPr>
          <a:xfrm>
            <a:off x="4134525"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grpSp>
        <p:nvGrpSpPr>
          <p:cNvPr id="14" name="Group 13">
            <a:extLst>
              <a:ext uri="{FF2B5EF4-FFF2-40B4-BE49-F238E27FC236}">
                <a16:creationId xmlns:a16="http://schemas.microsoft.com/office/drawing/2014/main" id="{206C0134-243B-EE45-AC52-7B5B1BDE82FE}"/>
              </a:ext>
            </a:extLst>
          </p:cNvPr>
          <p:cNvGrpSpPr/>
          <p:nvPr/>
        </p:nvGrpSpPr>
        <p:grpSpPr>
          <a:xfrm>
            <a:off x="358016" y="232434"/>
            <a:ext cx="1977000" cy="2069100"/>
            <a:chOff x="2004575" y="1772850"/>
            <a:chExt cx="1977000" cy="2069100"/>
          </a:xfrm>
        </p:grpSpPr>
        <p:pic>
          <p:nvPicPr>
            <p:cNvPr id="15" name="Google Shape;168;p21" descr="Image result for language">
              <a:extLst>
                <a:ext uri="{FF2B5EF4-FFF2-40B4-BE49-F238E27FC236}">
                  <a16:creationId xmlns:a16="http://schemas.microsoft.com/office/drawing/2014/main" id="{3B0E78F6-3E35-944B-BB2E-9B3975F86799}"/>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6" name="Google Shape;169;p21">
              <a:extLst>
                <a:ext uri="{FF2B5EF4-FFF2-40B4-BE49-F238E27FC236}">
                  <a16:creationId xmlns:a16="http://schemas.microsoft.com/office/drawing/2014/main" id="{0311FAAB-1724-2840-BC66-D3FEE03593BD}"/>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17" name="Group 16">
            <a:extLst>
              <a:ext uri="{FF2B5EF4-FFF2-40B4-BE49-F238E27FC236}">
                <a16:creationId xmlns:a16="http://schemas.microsoft.com/office/drawing/2014/main" id="{003CC5CD-51B3-6541-8BE0-7238D4CD0616}"/>
              </a:ext>
            </a:extLst>
          </p:cNvPr>
          <p:cNvGrpSpPr/>
          <p:nvPr/>
        </p:nvGrpSpPr>
        <p:grpSpPr>
          <a:xfrm>
            <a:off x="510416" y="384834"/>
            <a:ext cx="1977000" cy="2069100"/>
            <a:chOff x="2004575" y="1772850"/>
            <a:chExt cx="1977000" cy="2069100"/>
          </a:xfrm>
        </p:grpSpPr>
        <p:pic>
          <p:nvPicPr>
            <p:cNvPr id="18" name="Google Shape;168;p21" descr="Image result for language">
              <a:extLst>
                <a:ext uri="{FF2B5EF4-FFF2-40B4-BE49-F238E27FC236}">
                  <a16:creationId xmlns:a16="http://schemas.microsoft.com/office/drawing/2014/main" id="{F8187759-9EA2-CF4B-A456-35C7D91B64DA}"/>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9" name="Google Shape;169;p21">
              <a:extLst>
                <a:ext uri="{FF2B5EF4-FFF2-40B4-BE49-F238E27FC236}">
                  <a16:creationId xmlns:a16="http://schemas.microsoft.com/office/drawing/2014/main" id="{D3D78A7A-3AB7-A843-ABB3-A33D6F0485FD}"/>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20" name="Group 19">
            <a:extLst>
              <a:ext uri="{FF2B5EF4-FFF2-40B4-BE49-F238E27FC236}">
                <a16:creationId xmlns:a16="http://schemas.microsoft.com/office/drawing/2014/main" id="{47399F9A-5031-C745-9B72-C06A6205385A}"/>
              </a:ext>
            </a:extLst>
          </p:cNvPr>
          <p:cNvGrpSpPr/>
          <p:nvPr/>
        </p:nvGrpSpPr>
        <p:grpSpPr>
          <a:xfrm>
            <a:off x="662816" y="537234"/>
            <a:ext cx="1977000" cy="2069100"/>
            <a:chOff x="2004575" y="1772850"/>
            <a:chExt cx="1977000" cy="2069100"/>
          </a:xfrm>
        </p:grpSpPr>
        <p:pic>
          <p:nvPicPr>
            <p:cNvPr id="21" name="Google Shape;168;p21" descr="Image result for language">
              <a:extLst>
                <a:ext uri="{FF2B5EF4-FFF2-40B4-BE49-F238E27FC236}">
                  <a16:creationId xmlns:a16="http://schemas.microsoft.com/office/drawing/2014/main" id="{BB3A5A50-6A3D-794A-99CE-D3F41787C5A4}"/>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22" name="Google Shape;169;p21">
              <a:extLst>
                <a:ext uri="{FF2B5EF4-FFF2-40B4-BE49-F238E27FC236}">
                  <a16:creationId xmlns:a16="http://schemas.microsoft.com/office/drawing/2014/main" id="{39790F9E-FA24-B24C-AAB7-C6A87508531A}"/>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23" name="Group 22">
            <a:extLst>
              <a:ext uri="{FF2B5EF4-FFF2-40B4-BE49-F238E27FC236}">
                <a16:creationId xmlns:a16="http://schemas.microsoft.com/office/drawing/2014/main" id="{90DBCEB4-5BA6-BE4E-9C75-DE07DC977FEA}"/>
              </a:ext>
            </a:extLst>
          </p:cNvPr>
          <p:cNvGrpSpPr/>
          <p:nvPr/>
        </p:nvGrpSpPr>
        <p:grpSpPr>
          <a:xfrm>
            <a:off x="815216" y="689634"/>
            <a:ext cx="1977000" cy="2069100"/>
            <a:chOff x="2004575" y="1772850"/>
            <a:chExt cx="1977000" cy="2069100"/>
          </a:xfrm>
        </p:grpSpPr>
        <p:pic>
          <p:nvPicPr>
            <p:cNvPr id="24" name="Google Shape;168;p21" descr="Image result for language">
              <a:extLst>
                <a:ext uri="{FF2B5EF4-FFF2-40B4-BE49-F238E27FC236}">
                  <a16:creationId xmlns:a16="http://schemas.microsoft.com/office/drawing/2014/main" id="{7429FE40-8E00-4B41-B0C9-4B6B76456CE4}"/>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25" name="Google Shape;169;p21">
              <a:extLst>
                <a:ext uri="{FF2B5EF4-FFF2-40B4-BE49-F238E27FC236}">
                  <a16:creationId xmlns:a16="http://schemas.microsoft.com/office/drawing/2014/main" id="{7D3C8BA2-4868-B54A-AF2D-62763070D041}"/>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26" name="Group 25">
            <a:extLst>
              <a:ext uri="{FF2B5EF4-FFF2-40B4-BE49-F238E27FC236}">
                <a16:creationId xmlns:a16="http://schemas.microsoft.com/office/drawing/2014/main" id="{83799A21-C90A-D946-B0B8-930165BE534D}"/>
              </a:ext>
            </a:extLst>
          </p:cNvPr>
          <p:cNvGrpSpPr/>
          <p:nvPr/>
        </p:nvGrpSpPr>
        <p:grpSpPr>
          <a:xfrm>
            <a:off x="967616" y="842034"/>
            <a:ext cx="1977000" cy="2069100"/>
            <a:chOff x="2004575" y="1772850"/>
            <a:chExt cx="1977000" cy="2069100"/>
          </a:xfrm>
        </p:grpSpPr>
        <p:pic>
          <p:nvPicPr>
            <p:cNvPr id="27" name="Google Shape;168;p21" descr="Image result for language">
              <a:extLst>
                <a:ext uri="{FF2B5EF4-FFF2-40B4-BE49-F238E27FC236}">
                  <a16:creationId xmlns:a16="http://schemas.microsoft.com/office/drawing/2014/main" id="{1CDA5889-9084-0045-A880-6B1A7761102B}"/>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28" name="Google Shape;169;p21">
              <a:extLst>
                <a:ext uri="{FF2B5EF4-FFF2-40B4-BE49-F238E27FC236}">
                  <a16:creationId xmlns:a16="http://schemas.microsoft.com/office/drawing/2014/main" id="{78E5CE49-7C89-0E41-ABDD-7831D089E6C3}"/>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29" name="Group 28">
            <a:extLst>
              <a:ext uri="{FF2B5EF4-FFF2-40B4-BE49-F238E27FC236}">
                <a16:creationId xmlns:a16="http://schemas.microsoft.com/office/drawing/2014/main" id="{CDE98B06-9AD7-7546-94EA-ECCB9142542E}"/>
              </a:ext>
            </a:extLst>
          </p:cNvPr>
          <p:cNvGrpSpPr/>
          <p:nvPr/>
        </p:nvGrpSpPr>
        <p:grpSpPr>
          <a:xfrm>
            <a:off x="1120016" y="994434"/>
            <a:ext cx="1977000" cy="2069100"/>
            <a:chOff x="2004575" y="1772850"/>
            <a:chExt cx="1977000" cy="2069100"/>
          </a:xfrm>
        </p:grpSpPr>
        <p:pic>
          <p:nvPicPr>
            <p:cNvPr id="30" name="Google Shape;168;p21" descr="Image result for language">
              <a:extLst>
                <a:ext uri="{FF2B5EF4-FFF2-40B4-BE49-F238E27FC236}">
                  <a16:creationId xmlns:a16="http://schemas.microsoft.com/office/drawing/2014/main" id="{A90E6339-AABA-BC42-BE70-24AD34620E89}"/>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31" name="Google Shape;169;p21">
              <a:extLst>
                <a:ext uri="{FF2B5EF4-FFF2-40B4-BE49-F238E27FC236}">
                  <a16:creationId xmlns:a16="http://schemas.microsoft.com/office/drawing/2014/main" id="{2B7BD9E1-448B-DA4F-980C-7B0E3FAC5B0B}"/>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sp>
        <p:nvSpPr>
          <p:cNvPr id="170" name="Google Shape;170;p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Machine Reading at scale</a:t>
            </a:r>
            <a:endParaRPr dirty="0"/>
          </a:p>
        </p:txBody>
      </p:sp>
      <p:grpSp>
        <p:nvGrpSpPr>
          <p:cNvPr id="32" name="Group 31">
            <a:extLst>
              <a:ext uri="{FF2B5EF4-FFF2-40B4-BE49-F238E27FC236}">
                <a16:creationId xmlns:a16="http://schemas.microsoft.com/office/drawing/2014/main" id="{E5DC7A5E-FEEC-4243-8B2F-7B31DDC4993A}"/>
              </a:ext>
            </a:extLst>
          </p:cNvPr>
          <p:cNvGrpSpPr/>
          <p:nvPr/>
        </p:nvGrpSpPr>
        <p:grpSpPr>
          <a:xfrm>
            <a:off x="1272416" y="1146834"/>
            <a:ext cx="1977000" cy="2069100"/>
            <a:chOff x="2004575" y="1772850"/>
            <a:chExt cx="1977000" cy="2069100"/>
          </a:xfrm>
        </p:grpSpPr>
        <p:pic>
          <p:nvPicPr>
            <p:cNvPr id="33" name="Google Shape;168;p21" descr="Image result for language">
              <a:extLst>
                <a:ext uri="{FF2B5EF4-FFF2-40B4-BE49-F238E27FC236}">
                  <a16:creationId xmlns:a16="http://schemas.microsoft.com/office/drawing/2014/main" id="{336E45F7-4941-DF44-A928-5F6A749250F9}"/>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34" name="Google Shape;169;p21">
              <a:extLst>
                <a:ext uri="{FF2B5EF4-FFF2-40B4-BE49-F238E27FC236}">
                  <a16:creationId xmlns:a16="http://schemas.microsoft.com/office/drawing/2014/main" id="{B45C0424-2E63-484C-9456-B51F74281B90}"/>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35" name="Group 34">
            <a:extLst>
              <a:ext uri="{FF2B5EF4-FFF2-40B4-BE49-F238E27FC236}">
                <a16:creationId xmlns:a16="http://schemas.microsoft.com/office/drawing/2014/main" id="{41AC15A6-41CB-AA49-A3AB-CAF59C5833BB}"/>
              </a:ext>
            </a:extLst>
          </p:cNvPr>
          <p:cNvGrpSpPr/>
          <p:nvPr/>
        </p:nvGrpSpPr>
        <p:grpSpPr>
          <a:xfrm>
            <a:off x="1424816" y="1299234"/>
            <a:ext cx="1977000" cy="2069100"/>
            <a:chOff x="2004575" y="1772850"/>
            <a:chExt cx="1977000" cy="2069100"/>
          </a:xfrm>
        </p:grpSpPr>
        <p:pic>
          <p:nvPicPr>
            <p:cNvPr id="36" name="Google Shape;168;p21" descr="Image result for language">
              <a:extLst>
                <a:ext uri="{FF2B5EF4-FFF2-40B4-BE49-F238E27FC236}">
                  <a16:creationId xmlns:a16="http://schemas.microsoft.com/office/drawing/2014/main" id="{729F5423-8BDA-664F-995A-5749D520371A}"/>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37" name="Google Shape;169;p21">
              <a:extLst>
                <a:ext uri="{FF2B5EF4-FFF2-40B4-BE49-F238E27FC236}">
                  <a16:creationId xmlns:a16="http://schemas.microsoft.com/office/drawing/2014/main" id="{16525D61-EED3-FB4F-956A-EE8881A0F378}"/>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38" name="Group 37">
            <a:extLst>
              <a:ext uri="{FF2B5EF4-FFF2-40B4-BE49-F238E27FC236}">
                <a16:creationId xmlns:a16="http://schemas.microsoft.com/office/drawing/2014/main" id="{358591CE-D51B-5D4D-B2E1-1EEC697C4B6F}"/>
              </a:ext>
            </a:extLst>
          </p:cNvPr>
          <p:cNvGrpSpPr/>
          <p:nvPr/>
        </p:nvGrpSpPr>
        <p:grpSpPr>
          <a:xfrm>
            <a:off x="1577216" y="1451634"/>
            <a:ext cx="1977000" cy="2069100"/>
            <a:chOff x="2004575" y="1772850"/>
            <a:chExt cx="1977000" cy="2069100"/>
          </a:xfrm>
        </p:grpSpPr>
        <p:pic>
          <p:nvPicPr>
            <p:cNvPr id="39" name="Google Shape;168;p21" descr="Image result for language">
              <a:extLst>
                <a:ext uri="{FF2B5EF4-FFF2-40B4-BE49-F238E27FC236}">
                  <a16:creationId xmlns:a16="http://schemas.microsoft.com/office/drawing/2014/main" id="{21D419CF-A3D0-5448-AF78-4EE8C61F6094}"/>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40" name="Google Shape;169;p21">
              <a:extLst>
                <a:ext uri="{FF2B5EF4-FFF2-40B4-BE49-F238E27FC236}">
                  <a16:creationId xmlns:a16="http://schemas.microsoft.com/office/drawing/2014/main" id="{FFAFBFC5-E322-734F-A7F6-CE2EDF82AC9A}"/>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41" name="Group 40">
            <a:extLst>
              <a:ext uri="{FF2B5EF4-FFF2-40B4-BE49-F238E27FC236}">
                <a16:creationId xmlns:a16="http://schemas.microsoft.com/office/drawing/2014/main" id="{CEB15F57-FDC0-474B-B460-209B0F55FAC2}"/>
              </a:ext>
            </a:extLst>
          </p:cNvPr>
          <p:cNvGrpSpPr/>
          <p:nvPr/>
        </p:nvGrpSpPr>
        <p:grpSpPr>
          <a:xfrm>
            <a:off x="1729616" y="1604034"/>
            <a:ext cx="1977000" cy="2069100"/>
            <a:chOff x="2004575" y="1772850"/>
            <a:chExt cx="1977000" cy="2069100"/>
          </a:xfrm>
        </p:grpSpPr>
        <p:pic>
          <p:nvPicPr>
            <p:cNvPr id="42" name="Google Shape;168;p21" descr="Image result for language">
              <a:extLst>
                <a:ext uri="{FF2B5EF4-FFF2-40B4-BE49-F238E27FC236}">
                  <a16:creationId xmlns:a16="http://schemas.microsoft.com/office/drawing/2014/main" id="{CEB2BCE9-AE0F-8A40-B340-F38B9E1B1F74}"/>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43" name="Google Shape;169;p21">
              <a:extLst>
                <a:ext uri="{FF2B5EF4-FFF2-40B4-BE49-F238E27FC236}">
                  <a16:creationId xmlns:a16="http://schemas.microsoft.com/office/drawing/2014/main" id="{B99F38B1-8CFC-1C4D-9E7B-E96ED6FDA7AA}"/>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44" name="Group 43">
            <a:extLst>
              <a:ext uri="{FF2B5EF4-FFF2-40B4-BE49-F238E27FC236}">
                <a16:creationId xmlns:a16="http://schemas.microsoft.com/office/drawing/2014/main" id="{41A43108-C062-3242-88F0-68588CEB2BB8}"/>
              </a:ext>
            </a:extLst>
          </p:cNvPr>
          <p:cNvGrpSpPr/>
          <p:nvPr/>
        </p:nvGrpSpPr>
        <p:grpSpPr>
          <a:xfrm>
            <a:off x="1882016" y="1756434"/>
            <a:ext cx="1977000" cy="2069100"/>
            <a:chOff x="2004575" y="1772850"/>
            <a:chExt cx="1977000" cy="2069100"/>
          </a:xfrm>
        </p:grpSpPr>
        <p:pic>
          <p:nvPicPr>
            <p:cNvPr id="45" name="Google Shape;168;p21" descr="Image result for language">
              <a:extLst>
                <a:ext uri="{FF2B5EF4-FFF2-40B4-BE49-F238E27FC236}">
                  <a16:creationId xmlns:a16="http://schemas.microsoft.com/office/drawing/2014/main" id="{DD85B6C9-1E8A-3D4C-BDA6-39B2A4CDA719}"/>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46" name="Google Shape;169;p21">
              <a:extLst>
                <a:ext uri="{FF2B5EF4-FFF2-40B4-BE49-F238E27FC236}">
                  <a16:creationId xmlns:a16="http://schemas.microsoft.com/office/drawing/2014/main" id="{295B8EDF-BAB2-6E40-A375-7AE17DBE134A}"/>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50" name="Group 49">
            <a:extLst>
              <a:ext uri="{FF2B5EF4-FFF2-40B4-BE49-F238E27FC236}">
                <a16:creationId xmlns:a16="http://schemas.microsoft.com/office/drawing/2014/main" id="{6229F250-7980-EB43-83BD-493A0C485845}"/>
              </a:ext>
            </a:extLst>
          </p:cNvPr>
          <p:cNvGrpSpPr/>
          <p:nvPr/>
        </p:nvGrpSpPr>
        <p:grpSpPr>
          <a:xfrm>
            <a:off x="2034416" y="1908834"/>
            <a:ext cx="1977000" cy="2069100"/>
            <a:chOff x="2004575" y="1772850"/>
            <a:chExt cx="1977000" cy="2069100"/>
          </a:xfrm>
        </p:grpSpPr>
        <p:pic>
          <p:nvPicPr>
            <p:cNvPr id="51" name="Google Shape;168;p21" descr="Image result for language">
              <a:extLst>
                <a:ext uri="{FF2B5EF4-FFF2-40B4-BE49-F238E27FC236}">
                  <a16:creationId xmlns:a16="http://schemas.microsoft.com/office/drawing/2014/main" id="{F9F7ACE4-663D-B54B-8DC8-A0F60E215CEF}"/>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52" name="Google Shape;169;p21">
              <a:extLst>
                <a:ext uri="{FF2B5EF4-FFF2-40B4-BE49-F238E27FC236}">
                  <a16:creationId xmlns:a16="http://schemas.microsoft.com/office/drawing/2014/main" id="{FBAD2763-D27D-2849-B303-71610685F22C}"/>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53" name="Group 52">
            <a:extLst>
              <a:ext uri="{FF2B5EF4-FFF2-40B4-BE49-F238E27FC236}">
                <a16:creationId xmlns:a16="http://schemas.microsoft.com/office/drawing/2014/main" id="{02DFB26A-5679-3540-8353-01F6E63C0E0C}"/>
              </a:ext>
            </a:extLst>
          </p:cNvPr>
          <p:cNvGrpSpPr/>
          <p:nvPr/>
        </p:nvGrpSpPr>
        <p:grpSpPr>
          <a:xfrm>
            <a:off x="2186816" y="2061234"/>
            <a:ext cx="1977000" cy="2069100"/>
            <a:chOff x="2004575" y="1772850"/>
            <a:chExt cx="1977000" cy="2069100"/>
          </a:xfrm>
        </p:grpSpPr>
        <p:pic>
          <p:nvPicPr>
            <p:cNvPr id="54" name="Google Shape;168;p21" descr="Image result for language">
              <a:extLst>
                <a:ext uri="{FF2B5EF4-FFF2-40B4-BE49-F238E27FC236}">
                  <a16:creationId xmlns:a16="http://schemas.microsoft.com/office/drawing/2014/main" id="{0CF0A8C8-46E7-8A40-9D54-8EB51386DDF5}"/>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55" name="Google Shape;169;p21">
              <a:extLst>
                <a:ext uri="{FF2B5EF4-FFF2-40B4-BE49-F238E27FC236}">
                  <a16:creationId xmlns:a16="http://schemas.microsoft.com/office/drawing/2014/main" id="{E850C5AF-838F-C142-A853-4179D7884F87}"/>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spTree>
    <p:extLst>
      <p:ext uri="{BB962C8B-B14F-4D97-AF65-F5344CB8AC3E}">
        <p14:creationId xmlns:p14="http://schemas.microsoft.com/office/powerpoint/2010/main" val="194675232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sp>
        <p:nvSpPr>
          <p:cNvPr id="3840" name="Google Shape;3840;p150"/>
          <p:cNvSpPr/>
          <p:nvPr/>
        </p:nvSpPr>
        <p:spPr>
          <a:xfrm>
            <a:off x="1090175" y="1772850"/>
            <a:ext cx="43938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3847" name="Google Shape;3847;p150"/>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In which year did Monterey become part of the United States?</a:t>
            </a:r>
            <a:endParaRPr>
              <a:solidFill>
                <a:srgbClr val="FFFFFF"/>
              </a:solidFill>
            </a:endParaRPr>
          </a:p>
        </p:txBody>
      </p:sp>
      <p:sp>
        <p:nvSpPr>
          <p:cNvPr id="3848" name="Google Shape;3848;p150"/>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3849" name="Google Shape;3849;p150"/>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850" name="Google Shape;3850;p15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3917" name="Google Shape;3917;p150"/>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3918" name="Google Shape;3918;p150"/>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3919" name="Google Shape;3919;p150"/>
          <p:cNvSpPr/>
          <p:nvPr/>
        </p:nvSpPr>
        <p:spPr>
          <a:xfrm>
            <a:off x="5923725" y="3321450"/>
            <a:ext cx="1977000" cy="3003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1848</a:t>
            </a:r>
            <a:endParaRPr sz="1200">
              <a:solidFill>
                <a:srgbClr val="FFFFFF"/>
              </a:solidFill>
            </a:endParaRPr>
          </a:p>
        </p:txBody>
      </p:sp>
      <p:sp>
        <p:nvSpPr>
          <p:cNvPr id="3931" name="Google Shape;3931;p1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136</a:t>
            </a:fld>
            <a:endParaRPr/>
          </a:p>
        </p:txBody>
      </p:sp>
      <p:sp>
        <p:nvSpPr>
          <p:cNvPr id="3920" name="Google Shape;3920;p15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Typical Machine Reading at Scale System</a:t>
            </a:r>
            <a:endParaRPr dirty="0"/>
          </a:p>
          <a:p>
            <a:pPr marL="0" lvl="0" indent="0" algn="l" rtl="0">
              <a:spcBef>
                <a:spcPts val="0"/>
              </a:spcBef>
              <a:spcAft>
                <a:spcPts val="0"/>
              </a:spcAft>
              <a:buNone/>
            </a:pPr>
            <a:endParaRPr dirty="0"/>
          </a:p>
        </p:txBody>
      </p:sp>
      <p:pic>
        <p:nvPicPr>
          <p:cNvPr id="3921" name="Google Shape;3921;p150" descr="Image result for wikipedia logo"/>
          <p:cNvPicPr preferRelativeResize="0"/>
          <p:nvPr/>
        </p:nvPicPr>
        <p:blipFill>
          <a:blip r:embed="rId3">
            <a:alphaModFix/>
          </a:blip>
          <a:stretch>
            <a:fillRect/>
          </a:stretch>
        </p:blipFill>
        <p:spPr>
          <a:xfrm>
            <a:off x="1259800" y="2014425"/>
            <a:ext cx="814144" cy="742500"/>
          </a:xfrm>
          <a:prstGeom prst="rect">
            <a:avLst/>
          </a:prstGeom>
          <a:noFill/>
          <a:ln>
            <a:noFill/>
          </a:ln>
        </p:spPr>
      </p:pic>
      <p:cxnSp>
        <p:nvCxnSpPr>
          <p:cNvPr id="3922" name="Google Shape;3922;p150"/>
          <p:cNvCxnSpPr/>
          <p:nvPr/>
        </p:nvCxnSpPr>
        <p:spPr>
          <a:xfrm flipH="1">
            <a:off x="2784800" y="2624241"/>
            <a:ext cx="8400" cy="4803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150"/>
          <p:cNvCxnSpPr>
            <a:stCxn id="3924" idx="0"/>
          </p:cNvCxnSpPr>
          <p:nvPr/>
        </p:nvCxnSpPr>
        <p:spPr>
          <a:xfrm rot="-5400000">
            <a:off x="4220450" y="424800"/>
            <a:ext cx="289200" cy="3148200"/>
          </a:xfrm>
          <a:prstGeom prst="bentConnector2">
            <a:avLst/>
          </a:prstGeom>
          <a:noFill/>
          <a:ln w="9525" cap="flat" cmpd="sng">
            <a:solidFill>
              <a:srgbClr val="000000"/>
            </a:solidFill>
            <a:prstDash val="solid"/>
            <a:round/>
            <a:headEnd type="triangle" w="med" len="med"/>
            <a:tailEnd type="none" w="med" len="med"/>
          </a:ln>
        </p:spPr>
      </p:cxnSp>
      <p:pic>
        <p:nvPicPr>
          <p:cNvPr id="3925" name="Google Shape;3925;p150"/>
          <p:cNvPicPr preferRelativeResize="0"/>
          <p:nvPr/>
        </p:nvPicPr>
        <p:blipFill rotWithShape="1">
          <a:blip r:embed="rId4">
            <a:alphaModFix/>
          </a:blip>
          <a:srcRect l="3296" r="26271" b="41971"/>
          <a:stretch/>
        </p:blipFill>
        <p:spPr>
          <a:xfrm>
            <a:off x="1335700" y="3140023"/>
            <a:ext cx="1756440" cy="525575"/>
          </a:xfrm>
          <a:prstGeom prst="rect">
            <a:avLst/>
          </a:prstGeom>
          <a:noFill/>
          <a:ln w="9525" cap="flat" cmpd="sng">
            <a:solidFill>
              <a:schemeClr val="dk2"/>
            </a:solidFill>
            <a:prstDash val="solid"/>
            <a:round/>
            <a:headEnd type="none" w="sm" len="sm"/>
            <a:tailEnd type="none" w="sm" len="sm"/>
          </a:ln>
        </p:spPr>
      </p:pic>
      <p:sp>
        <p:nvSpPr>
          <p:cNvPr id="3924" name="Google Shape;3924;p150"/>
          <p:cNvSpPr/>
          <p:nvPr/>
        </p:nvSpPr>
        <p:spPr>
          <a:xfrm>
            <a:off x="2406200" y="2143500"/>
            <a:ext cx="769500" cy="4923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Search Engine</a:t>
            </a:r>
            <a:endParaRPr sz="1200">
              <a:solidFill>
                <a:srgbClr val="FFFFFF"/>
              </a:solidFill>
            </a:endParaRPr>
          </a:p>
        </p:txBody>
      </p:sp>
      <p:cxnSp>
        <p:nvCxnSpPr>
          <p:cNvPr id="3926" name="Google Shape;3926;p150"/>
          <p:cNvCxnSpPr>
            <a:stCxn id="3921" idx="3"/>
          </p:cNvCxnSpPr>
          <p:nvPr/>
        </p:nvCxnSpPr>
        <p:spPr>
          <a:xfrm>
            <a:off x="2073944" y="2385675"/>
            <a:ext cx="297900" cy="600"/>
          </a:xfrm>
          <a:prstGeom prst="bentConnector3">
            <a:avLst>
              <a:gd name="adj1" fmla="val 50000"/>
            </a:avLst>
          </a:prstGeom>
          <a:noFill/>
          <a:ln w="9525" cap="flat" cmpd="sng">
            <a:solidFill>
              <a:srgbClr val="000000"/>
            </a:solidFill>
            <a:prstDash val="solid"/>
            <a:round/>
            <a:headEnd type="stealth" w="med" len="med"/>
            <a:tailEnd type="stealth" w="med" len="med"/>
          </a:ln>
        </p:spPr>
      </p:cxnSp>
      <p:pic>
        <p:nvPicPr>
          <p:cNvPr id="3927" name="Google Shape;3927;p150"/>
          <p:cNvPicPr preferRelativeResize="0"/>
          <p:nvPr/>
        </p:nvPicPr>
        <p:blipFill rotWithShape="1">
          <a:blip r:embed="rId4">
            <a:alphaModFix/>
          </a:blip>
          <a:srcRect l="3296" r="26271" b="41971"/>
          <a:stretch/>
        </p:blipFill>
        <p:spPr>
          <a:xfrm>
            <a:off x="1387150" y="3178748"/>
            <a:ext cx="1756440" cy="525575"/>
          </a:xfrm>
          <a:prstGeom prst="rect">
            <a:avLst/>
          </a:prstGeom>
          <a:noFill/>
          <a:ln w="9525" cap="flat" cmpd="sng">
            <a:solidFill>
              <a:schemeClr val="dk2"/>
            </a:solidFill>
            <a:prstDash val="solid"/>
            <a:round/>
            <a:headEnd type="none" w="sm" len="sm"/>
            <a:tailEnd type="none" w="sm" len="sm"/>
          </a:ln>
        </p:spPr>
      </p:pic>
      <p:pic>
        <p:nvPicPr>
          <p:cNvPr id="3928" name="Google Shape;3928;p150"/>
          <p:cNvPicPr preferRelativeResize="0"/>
          <p:nvPr/>
        </p:nvPicPr>
        <p:blipFill rotWithShape="1">
          <a:blip r:embed="rId4">
            <a:alphaModFix/>
          </a:blip>
          <a:srcRect l="3296" r="26271" b="41971"/>
          <a:stretch/>
        </p:blipFill>
        <p:spPr>
          <a:xfrm>
            <a:off x="1441050" y="3215911"/>
            <a:ext cx="1756440" cy="525575"/>
          </a:xfrm>
          <a:prstGeom prst="rect">
            <a:avLst/>
          </a:prstGeom>
          <a:noFill/>
          <a:ln w="9525" cap="flat" cmpd="sng">
            <a:solidFill>
              <a:schemeClr val="dk2"/>
            </a:solidFill>
            <a:prstDash val="solid"/>
            <a:round/>
            <a:headEnd type="none" w="sm" len="sm"/>
            <a:tailEnd type="none" w="sm" len="sm"/>
          </a:ln>
        </p:spPr>
      </p:pic>
      <p:cxnSp>
        <p:nvCxnSpPr>
          <p:cNvPr id="3929" name="Google Shape;3929;p150"/>
          <p:cNvCxnSpPr/>
          <p:nvPr/>
        </p:nvCxnSpPr>
        <p:spPr>
          <a:xfrm>
            <a:off x="3143600" y="3269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3930" name="Google Shape;3930;p150"/>
          <p:cNvSpPr txBox="1"/>
          <p:nvPr/>
        </p:nvSpPr>
        <p:spPr>
          <a:xfrm>
            <a:off x="102687" y="1151739"/>
            <a:ext cx="4785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dirty="0" err="1">
                <a:solidFill>
                  <a:schemeClr val="bg1">
                    <a:lumMod val="50000"/>
                  </a:schemeClr>
                </a:solidFill>
                <a:latin typeface="Proxima Nova"/>
                <a:ea typeface="Proxima Nova"/>
                <a:cs typeface="Proxima Nova"/>
                <a:sym typeface="Proxima Nova"/>
              </a:rPr>
              <a:t>Dr.QA</a:t>
            </a:r>
            <a:r>
              <a:rPr lang="en-GB" sz="1600" dirty="0">
                <a:solidFill>
                  <a:schemeClr val="bg1">
                    <a:lumMod val="50000"/>
                  </a:schemeClr>
                </a:solidFill>
                <a:latin typeface="Proxima Nova"/>
                <a:ea typeface="Proxima Nova"/>
                <a:cs typeface="Proxima Nova"/>
                <a:sym typeface="Proxima Nova"/>
              </a:rPr>
              <a:t> Chen et al., 2017</a:t>
            </a:r>
            <a:endParaRPr sz="1600" dirty="0">
              <a:solidFill>
                <a:schemeClr val="bg1">
                  <a:lumMod val="50000"/>
                </a:schemeClr>
              </a:solidFill>
              <a:latin typeface="Proxima Nova"/>
              <a:ea typeface="Proxima Nova"/>
              <a:cs typeface="Proxima Nova"/>
              <a:sym typeface="Proxima Nova"/>
            </a:endParaRPr>
          </a:p>
        </p:txBody>
      </p:sp>
      <p:grpSp>
        <p:nvGrpSpPr>
          <p:cNvPr id="98" name="Group 97">
            <a:extLst>
              <a:ext uri="{FF2B5EF4-FFF2-40B4-BE49-F238E27FC236}">
                <a16:creationId xmlns:a16="http://schemas.microsoft.com/office/drawing/2014/main" id="{0ED36A5A-8373-B04C-AA02-B7CF31F1AB93}"/>
              </a:ext>
            </a:extLst>
          </p:cNvPr>
          <p:cNvGrpSpPr/>
          <p:nvPr/>
        </p:nvGrpSpPr>
        <p:grpSpPr>
          <a:xfrm>
            <a:off x="3715929" y="1985600"/>
            <a:ext cx="1462357" cy="1615979"/>
            <a:chOff x="3506950" y="1772850"/>
            <a:chExt cx="1977000" cy="2069100"/>
          </a:xfrm>
        </p:grpSpPr>
        <p:sp>
          <p:nvSpPr>
            <p:cNvPr id="99" name="Google Shape;1629;p74">
              <a:extLst>
                <a:ext uri="{FF2B5EF4-FFF2-40B4-BE49-F238E27FC236}">
                  <a16:creationId xmlns:a16="http://schemas.microsoft.com/office/drawing/2014/main" id="{748F12ED-50A9-2340-B96B-85208ABD0E0E}"/>
                </a:ext>
              </a:extLst>
            </p:cNvPr>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100" name="Google Shape;1631;p74">
              <a:extLst>
                <a:ext uri="{FF2B5EF4-FFF2-40B4-BE49-F238E27FC236}">
                  <a16:creationId xmlns:a16="http://schemas.microsoft.com/office/drawing/2014/main" id="{3980513F-AF76-B54C-82C8-2B080DF960E2}"/>
                </a:ext>
              </a:extLst>
            </p:cNvPr>
            <p:cNvGrpSpPr/>
            <p:nvPr/>
          </p:nvGrpSpPr>
          <p:grpSpPr>
            <a:xfrm>
              <a:off x="3686319" y="2873593"/>
              <a:ext cx="183672" cy="791997"/>
              <a:chOff x="4677700" y="2150091"/>
              <a:chExt cx="304800" cy="1314300"/>
            </a:xfrm>
          </p:grpSpPr>
          <p:sp>
            <p:nvSpPr>
              <p:cNvPr id="167" name="Google Shape;1632;p74">
                <a:extLst>
                  <a:ext uri="{FF2B5EF4-FFF2-40B4-BE49-F238E27FC236}">
                    <a16:creationId xmlns:a16="http://schemas.microsoft.com/office/drawing/2014/main" id="{475FFFD0-DDB7-B84F-B7AC-4A9450FF1ED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33;p74">
                <a:extLst>
                  <a:ext uri="{FF2B5EF4-FFF2-40B4-BE49-F238E27FC236}">
                    <a16:creationId xmlns:a16="http://schemas.microsoft.com/office/drawing/2014/main" id="{6F16C00C-C2C3-0541-89AF-B0DFB45A870A}"/>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34;p74">
                <a:extLst>
                  <a:ext uri="{FF2B5EF4-FFF2-40B4-BE49-F238E27FC236}">
                    <a16:creationId xmlns:a16="http://schemas.microsoft.com/office/drawing/2014/main" id="{8E1A794C-396E-2146-B2AE-7ED715DB5274}"/>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35;p74">
                <a:extLst>
                  <a:ext uri="{FF2B5EF4-FFF2-40B4-BE49-F238E27FC236}">
                    <a16:creationId xmlns:a16="http://schemas.microsoft.com/office/drawing/2014/main" id="{90D2FB63-B8FA-6943-8450-3BE985FF505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36;p74">
                <a:extLst>
                  <a:ext uri="{FF2B5EF4-FFF2-40B4-BE49-F238E27FC236}">
                    <a16:creationId xmlns:a16="http://schemas.microsoft.com/office/drawing/2014/main" id="{CE9A306B-7127-6047-BC63-AB6D80C5A56C}"/>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642;p74">
              <a:extLst>
                <a:ext uri="{FF2B5EF4-FFF2-40B4-BE49-F238E27FC236}">
                  <a16:creationId xmlns:a16="http://schemas.microsoft.com/office/drawing/2014/main" id="{4899F2E6-98C1-FF40-A501-329822356509}"/>
                </a:ext>
              </a:extLst>
            </p:cNvPr>
            <p:cNvGrpSpPr/>
            <p:nvPr/>
          </p:nvGrpSpPr>
          <p:grpSpPr>
            <a:xfrm>
              <a:off x="3972919" y="2873593"/>
              <a:ext cx="183672" cy="791997"/>
              <a:chOff x="4677700" y="2150091"/>
              <a:chExt cx="304800" cy="1314300"/>
            </a:xfrm>
          </p:grpSpPr>
          <p:sp>
            <p:nvSpPr>
              <p:cNvPr id="162" name="Google Shape;1643;p74">
                <a:extLst>
                  <a:ext uri="{FF2B5EF4-FFF2-40B4-BE49-F238E27FC236}">
                    <a16:creationId xmlns:a16="http://schemas.microsoft.com/office/drawing/2014/main" id="{CB1DC8A7-6CA7-D749-9CFB-FCB7D073A58D}"/>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44;p74">
                <a:extLst>
                  <a:ext uri="{FF2B5EF4-FFF2-40B4-BE49-F238E27FC236}">
                    <a16:creationId xmlns:a16="http://schemas.microsoft.com/office/drawing/2014/main" id="{893C1DF9-881C-DF48-A849-7A2ADC69069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5;p74">
                <a:extLst>
                  <a:ext uri="{FF2B5EF4-FFF2-40B4-BE49-F238E27FC236}">
                    <a16:creationId xmlns:a16="http://schemas.microsoft.com/office/drawing/2014/main" id="{CF809ADE-58D2-AF4F-97F4-3B6593D7D83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46;p74">
                <a:extLst>
                  <a:ext uri="{FF2B5EF4-FFF2-40B4-BE49-F238E27FC236}">
                    <a16:creationId xmlns:a16="http://schemas.microsoft.com/office/drawing/2014/main" id="{4630C175-E6FA-2042-AF16-0BB1EECF3A8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47;p74">
                <a:extLst>
                  <a:ext uri="{FF2B5EF4-FFF2-40B4-BE49-F238E27FC236}">
                    <a16:creationId xmlns:a16="http://schemas.microsoft.com/office/drawing/2014/main" id="{60755D14-80D1-5746-8CA3-7F9ED424212A}"/>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648;p74">
              <a:extLst>
                <a:ext uri="{FF2B5EF4-FFF2-40B4-BE49-F238E27FC236}">
                  <a16:creationId xmlns:a16="http://schemas.microsoft.com/office/drawing/2014/main" id="{2FA147CE-339E-F64D-8639-ED700F98733A}"/>
                </a:ext>
              </a:extLst>
            </p:cNvPr>
            <p:cNvGrpSpPr/>
            <p:nvPr/>
          </p:nvGrpSpPr>
          <p:grpSpPr>
            <a:xfrm>
              <a:off x="4259519" y="2873593"/>
              <a:ext cx="183672" cy="791997"/>
              <a:chOff x="4677700" y="2150091"/>
              <a:chExt cx="304800" cy="1314300"/>
            </a:xfrm>
          </p:grpSpPr>
          <p:sp>
            <p:nvSpPr>
              <p:cNvPr id="157" name="Google Shape;1649;p74">
                <a:extLst>
                  <a:ext uri="{FF2B5EF4-FFF2-40B4-BE49-F238E27FC236}">
                    <a16:creationId xmlns:a16="http://schemas.microsoft.com/office/drawing/2014/main" id="{41695249-1263-1B48-A5DC-EBCA14790C28}"/>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50;p74">
                <a:extLst>
                  <a:ext uri="{FF2B5EF4-FFF2-40B4-BE49-F238E27FC236}">
                    <a16:creationId xmlns:a16="http://schemas.microsoft.com/office/drawing/2014/main" id="{2F4E6CAE-DFF1-4642-97DB-7978EB528020}"/>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51;p74">
                <a:extLst>
                  <a:ext uri="{FF2B5EF4-FFF2-40B4-BE49-F238E27FC236}">
                    <a16:creationId xmlns:a16="http://schemas.microsoft.com/office/drawing/2014/main" id="{0B99AF27-EA9A-3F4C-9FAD-5C1C44D91C7F}"/>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52;p74">
                <a:extLst>
                  <a:ext uri="{FF2B5EF4-FFF2-40B4-BE49-F238E27FC236}">
                    <a16:creationId xmlns:a16="http://schemas.microsoft.com/office/drawing/2014/main" id="{1876ED41-F5F6-3B46-A3CA-E93D10A5A0C1}"/>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53;p74">
                <a:extLst>
                  <a:ext uri="{FF2B5EF4-FFF2-40B4-BE49-F238E27FC236}">
                    <a16:creationId xmlns:a16="http://schemas.microsoft.com/office/drawing/2014/main" id="{11728558-DE41-0D4F-8025-A87D6B6E44CA}"/>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654;p74">
              <a:extLst>
                <a:ext uri="{FF2B5EF4-FFF2-40B4-BE49-F238E27FC236}">
                  <a16:creationId xmlns:a16="http://schemas.microsoft.com/office/drawing/2014/main" id="{84F6A2A3-AA16-504E-AA97-993E4F4F0FFA}"/>
                </a:ext>
              </a:extLst>
            </p:cNvPr>
            <p:cNvGrpSpPr/>
            <p:nvPr/>
          </p:nvGrpSpPr>
          <p:grpSpPr>
            <a:xfrm>
              <a:off x="4546119" y="2873593"/>
              <a:ext cx="183672" cy="791997"/>
              <a:chOff x="4677700" y="2150091"/>
              <a:chExt cx="304800" cy="1314300"/>
            </a:xfrm>
          </p:grpSpPr>
          <p:sp>
            <p:nvSpPr>
              <p:cNvPr id="152" name="Google Shape;1655;p74">
                <a:extLst>
                  <a:ext uri="{FF2B5EF4-FFF2-40B4-BE49-F238E27FC236}">
                    <a16:creationId xmlns:a16="http://schemas.microsoft.com/office/drawing/2014/main" id="{7AF8A89C-FDD7-DA4C-8F2D-50CBEC44407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56;p74">
                <a:extLst>
                  <a:ext uri="{FF2B5EF4-FFF2-40B4-BE49-F238E27FC236}">
                    <a16:creationId xmlns:a16="http://schemas.microsoft.com/office/drawing/2014/main" id="{123607D6-4E90-B14F-BC7F-7C3DF71244F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57;p74">
                <a:extLst>
                  <a:ext uri="{FF2B5EF4-FFF2-40B4-BE49-F238E27FC236}">
                    <a16:creationId xmlns:a16="http://schemas.microsoft.com/office/drawing/2014/main" id="{E5CFCA85-B4B8-4840-BAB0-B877C83C6F09}"/>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58;p74">
                <a:extLst>
                  <a:ext uri="{FF2B5EF4-FFF2-40B4-BE49-F238E27FC236}">
                    <a16:creationId xmlns:a16="http://schemas.microsoft.com/office/drawing/2014/main" id="{93BE8706-0050-D64B-B3A5-D55489889C6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59;p74">
                <a:extLst>
                  <a:ext uri="{FF2B5EF4-FFF2-40B4-BE49-F238E27FC236}">
                    <a16:creationId xmlns:a16="http://schemas.microsoft.com/office/drawing/2014/main" id="{3D7F4884-4615-3849-B81E-60E68C08D1D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660;p74">
              <a:extLst>
                <a:ext uri="{FF2B5EF4-FFF2-40B4-BE49-F238E27FC236}">
                  <a16:creationId xmlns:a16="http://schemas.microsoft.com/office/drawing/2014/main" id="{53967C6A-B247-BA47-9CAA-599DA3538574}"/>
                </a:ext>
              </a:extLst>
            </p:cNvPr>
            <p:cNvGrpSpPr/>
            <p:nvPr/>
          </p:nvGrpSpPr>
          <p:grpSpPr>
            <a:xfrm>
              <a:off x="4832719" y="2873593"/>
              <a:ext cx="183672" cy="791997"/>
              <a:chOff x="4677700" y="2150091"/>
              <a:chExt cx="304800" cy="1314300"/>
            </a:xfrm>
          </p:grpSpPr>
          <p:sp>
            <p:nvSpPr>
              <p:cNvPr id="147" name="Google Shape;1661;p74">
                <a:extLst>
                  <a:ext uri="{FF2B5EF4-FFF2-40B4-BE49-F238E27FC236}">
                    <a16:creationId xmlns:a16="http://schemas.microsoft.com/office/drawing/2014/main" id="{DB5C3A9F-30F3-104F-A6F5-E40D945FDE3A}"/>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62;p74">
                <a:extLst>
                  <a:ext uri="{FF2B5EF4-FFF2-40B4-BE49-F238E27FC236}">
                    <a16:creationId xmlns:a16="http://schemas.microsoft.com/office/drawing/2014/main" id="{5AA02094-2F03-6A40-B516-46CAE80508B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63;p74">
                <a:extLst>
                  <a:ext uri="{FF2B5EF4-FFF2-40B4-BE49-F238E27FC236}">
                    <a16:creationId xmlns:a16="http://schemas.microsoft.com/office/drawing/2014/main" id="{E6336295-54D9-5F45-89A9-84BF59BFBB56}"/>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64;p74">
                <a:extLst>
                  <a:ext uri="{FF2B5EF4-FFF2-40B4-BE49-F238E27FC236}">
                    <a16:creationId xmlns:a16="http://schemas.microsoft.com/office/drawing/2014/main" id="{71C44AD3-CB0A-1946-A9B0-2A6B96E63727}"/>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65;p74">
                <a:extLst>
                  <a:ext uri="{FF2B5EF4-FFF2-40B4-BE49-F238E27FC236}">
                    <a16:creationId xmlns:a16="http://schemas.microsoft.com/office/drawing/2014/main" id="{925A716E-8D22-CD4F-AEAD-5905AFBC6A64}"/>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666;p74">
              <a:extLst>
                <a:ext uri="{FF2B5EF4-FFF2-40B4-BE49-F238E27FC236}">
                  <a16:creationId xmlns:a16="http://schemas.microsoft.com/office/drawing/2014/main" id="{EC58DF08-19B0-B64C-992E-44F41016E654}"/>
                </a:ext>
              </a:extLst>
            </p:cNvPr>
            <p:cNvGrpSpPr/>
            <p:nvPr/>
          </p:nvGrpSpPr>
          <p:grpSpPr>
            <a:xfrm>
              <a:off x="5119319" y="2873593"/>
              <a:ext cx="183672" cy="791997"/>
              <a:chOff x="4677700" y="2150091"/>
              <a:chExt cx="304800" cy="1314300"/>
            </a:xfrm>
          </p:grpSpPr>
          <p:sp>
            <p:nvSpPr>
              <p:cNvPr id="142" name="Google Shape;1667;p74">
                <a:extLst>
                  <a:ext uri="{FF2B5EF4-FFF2-40B4-BE49-F238E27FC236}">
                    <a16:creationId xmlns:a16="http://schemas.microsoft.com/office/drawing/2014/main" id="{9AAC8813-20BA-2349-AFBF-CFE1A99FF265}"/>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68;p74">
                <a:extLst>
                  <a:ext uri="{FF2B5EF4-FFF2-40B4-BE49-F238E27FC236}">
                    <a16:creationId xmlns:a16="http://schemas.microsoft.com/office/drawing/2014/main" id="{14AB75AC-E09C-E84B-B0F9-C006A7E56FC4}"/>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69;p74">
                <a:extLst>
                  <a:ext uri="{FF2B5EF4-FFF2-40B4-BE49-F238E27FC236}">
                    <a16:creationId xmlns:a16="http://schemas.microsoft.com/office/drawing/2014/main" id="{45C36AD7-AE09-3442-A489-EA682DD632A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70;p74">
                <a:extLst>
                  <a:ext uri="{FF2B5EF4-FFF2-40B4-BE49-F238E27FC236}">
                    <a16:creationId xmlns:a16="http://schemas.microsoft.com/office/drawing/2014/main" id="{8750D355-0718-E244-8F60-F523E496CDA5}"/>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71;p74">
                <a:extLst>
                  <a:ext uri="{FF2B5EF4-FFF2-40B4-BE49-F238E27FC236}">
                    <a16:creationId xmlns:a16="http://schemas.microsoft.com/office/drawing/2014/main" id="{F97D6952-A9AB-D04C-B877-5C0E109CC8E4}"/>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672;p74">
              <a:extLst>
                <a:ext uri="{FF2B5EF4-FFF2-40B4-BE49-F238E27FC236}">
                  <a16:creationId xmlns:a16="http://schemas.microsoft.com/office/drawing/2014/main" id="{D5CD55C7-375E-074F-BDEB-60BC3173696A}"/>
                </a:ext>
              </a:extLst>
            </p:cNvPr>
            <p:cNvGrpSpPr/>
            <p:nvPr/>
          </p:nvGrpSpPr>
          <p:grpSpPr>
            <a:xfrm>
              <a:off x="3687106" y="1930218"/>
              <a:ext cx="183672" cy="791997"/>
              <a:chOff x="4677700" y="2150091"/>
              <a:chExt cx="304800" cy="1314300"/>
            </a:xfrm>
          </p:grpSpPr>
          <p:sp>
            <p:nvSpPr>
              <p:cNvPr id="137" name="Google Shape;1673;p74">
                <a:extLst>
                  <a:ext uri="{FF2B5EF4-FFF2-40B4-BE49-F238E27FC236}">
                    <a16:creationId xmlns:a16="http://schemas.microsoft.com/office/drawing/2014/main" id="{4C802A5B-07BB-124E-A131-44A411AA16F2}"/>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74;p74">
                <a:extLst>
                  <a:ext uri="{FF2B5EF4-FFF2-40B4-BE49-F238E27FC236}">
                    <a16:creationId xmlns:a16="http://schemas.microsoft.com/office/drawing/2014/main" id="{39404300-8796-3E4D-907D-FB271D71CD5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75;p74">
                <a:extLst>
                  <a:ext uri="{FF2B5EF4-FFF2-40B4-BE49-F238E27FC236}">
                    <a16:creationId xmlns:a16="http://schemas.microsoft.com/office/drawing/2014/main" id="{4F853289-F7A5-3046-91FA-7B82C7811A04}"/>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76;p74">
                <a:extLst>
                  <a:ext uri="{FF2B5EF4-FFF2-40B4-BE49-F238E27FC236}">
                    <a16:creationId xmlns:a16="http://schemas.microsoft.com/office/drawing/2014/main" id="{87865C62-B673-974A-97EA-408CFA54E0E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77;p74">
                <a:extLst>
                  <a:ext uri="{FF2B5EF4-FFF2-40B4-BE49-F238E27FC236}">
                    <a16:creationId xmlns:a16="http://schemas.microsoft.com/office/drawing/2014/main" id="{E48E2141-DC6B-C143-97C2-AE890BAB43FD}"/>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678;p74">
              <a:extLst>
                <a:ext uri="{FF2B5EF4-FFF2-40B4-BE49-F238E27FC236}">
                  <a16:creationId xmlns:a16="http://schemas.microsoft.com/office/drawing/2014/main" id="{10306FFB-4F6E-1048-88AD-90DEEDE262A3}"/>
                </a:ext>
              </a:extLst>
            </p:cNvPr>
            <p:cNvGrpSpPr/>
            <p:nvPr/>
          </p:nvGrpSpPr>
          <p:grpSpPr>
            <a:xfrm>
              <a:off x="3973706" y="1930218"/>
              <a:ext cx="183672" cy="791997"/>
              <a:chOff x="4677700" y="2150091"/>
              <a:chExt cx="304800" cy="1314300"/>
            </a:xfrm>
          </p:grpSpPr>
          <p:sp>
            <p:nvSpPr>
              <p:cNvPr id="132" name="Google Shape;1679;p74">
                <a:extLst>
                  <a:ext uri="{FF2B5EF4-FFF2-40B4-BE49-F238E27FC236}">
                    <a16:creationId xmlns:a16="http://schemas.microsoft.com/office/drawing/2014/main" id="{035A929B-3C2A-B74C-81C6-6AA148F9860F}"/>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80;p74">
                <a:extLst>
                  <a:ext uri="{FF2B5EF4-FFF2-40B4-BE49-F238E27FC236}">
                    <a16:creationId xmlns:a16="http://schemas.microsoft.com/office/drawing/2014/main" id="{E49F5154-A3A4-F64E-A0F4-6A0194819C8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81;p74">
                <a:extLst>
                  <a:ext uri="{FF2B5EF4-FFF2-40B4-BE49-F238E27FC236}">
                    <a16:creationId xmlns:a16="http://schemas.microsoft.com/office/drawing/2014/main" id="{A29AD62B-9EFD-B048-BBD2-197EA7CF8761}"/>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82;p74">
                <a:extLst>
                  <a:ext uri="{FF2B5EF4-FFF2-40B4-BE49-F238E27FC236}">
                    <a16:creationId xmlns:a16="http://schemas.microsoft.com/office/drawing/2014/main" id="{5F9DB529-BC8E-5D43-9AAA-A5980CF4167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83;p74">
                <a:extLst>
                  <a:ext uri="{FF2B5EF4-FFF2-40B4-BE49-F238E27FC236}">
                    <a16:creationId xmlns:a16="http://schemas.microsoft.com/office/drawing/2014/main" id="{74ADD9EA-F52E-B645-9C7B-B5D7833CB3E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684;p74">
              <a:extLst>
                <a:ext uri="{FF2B5EF4-FFF2-40B4-BE49-F238E27FC236}">
                  <a16:creationId xmlns:a16="http://schemas.microsoft.com/office/drawing/2014/main" id="{F7F1B5F5-CDED-4C40-801A-3BF0FA63CF92}"/>
                </a:ext>
              </a:extLst>
            </p:cNvPr>
            <p:cNvGrpSpPr/>
            <p:nvPr/>
          </p:nvGrpSpPr>
          <p:grpSpPr>
            <a:xfrm>
              <a:off x="4260306" y="1930218"/>
              <a:ext cx="183672" cy="791997"/>
              <a:chOff x="4677700" y="2150091"/>
              <a:chExt cx="304800" cy="1314300"/>
            </a:xfrm>
          </p:grpSpPr>
          <p:sp>
            <p:nvSpPr>
              <p:cNvPr id="127" name="Google Shape;1685;p74">
                <a:extLst>
                  <a:ext uri="{FF2B5EF4-FFF2-40B4-BE49-F238E27FC236}">
                    <a16:creationId xmlns:a16="http://schemas.microsoft.com/office/drawing/2014/main" id="{B60E934B-8762-AD4C-92AC-4B7E1C96A542}"/>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86;p74">
                <a:extLst>
                  <a:ext uri="{FF2B5EF4-FFF2-40B4-BE49-F238E27FC236}">
                    <a16:creationId xmlns:a16="http://schemas.microsoft.com/office/drawing/2014/main" id="{FDFFB7E1-038F-1049-B04F-B275C699FA15}"/>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87;p74">
                <a:extLst>
                  <a:ext uri="{FF2B5EF4-FFF2-40B4-BE49-F238E27FC236}">
                    <a16:creationId xmlns:a16="http://schemas.microsoft.com/office/drawing/2014/main" id="{B28DC06D-2860-6C4A-85AB-D4C29B71B257}"/>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88;p74">
                <a:extLst>
                  <a:ext uri="{FF2B5EF4-FFF2-40B4-BE49-F238E27FC236}">
                    <a16:creationId xmlns:a16="http://schemas.microsoft.com/office/drawing/2014/main" id="{3973EFDC-22E5-CA4C-92AF-DC3F3B100FE3}"/>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89;p74">
                <a:extLst>
                  <a:ext uri="{FF2B5EF4-FFF2-40B4-BE49-F238E27FC236}">
                    <a16:creationId xmlns:a16="http://schemas.microsoft.com/office/drawing/2014/main" id="{C0533823-A625-F64F-966C-ED4146DE8A4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690;p74">
              <a:extLst>
                <a:ext uri="{FF2B5EF4-FFF2-40B4-BE49-F238E27FC236}">
                  <a16:creationId xmlns:a16="http://schemas.microsoft.com/office/drawing/2014/main" id="{9C45759F-C4E0-F04D-AC75-AB287835E507}"/>
                </a:ext>
              </a:extLst>
            </p:cNvPr>
            <p:cNvGrpSpPr/>
            <p:nvPr/>
          </p:nvGrpSpPr>
          <p:grpSpPr>
            <a:xfrm>
              <a:off x="4546906" y="1930218"/>
              <a:ext cx="183672" cy="791997"/>
              <a:chOff x="4677700" y="2150091"/>
              <a:chExt cx="304800" cy="1314300"/>
            </a:xfrm>
          </p:grpSpPr>
          <p:sp>
            <p:nvSpPr>
              <p:cNvPr id="122" name="Google Shape;1691;p74">
                <a:extLst>
                  <a:ext uri="{FF2B5EF4-FFF2-40B4-BE49-F238E27FC236}">
                    <a16:creationId xmlns:a16="http://schemas.microsoft.com/office/drawing/2014/main" id="{CE24253B-57F0-F147-B660-32319BBA7DD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92;p74">
                <a:extLst>
                  <a:ext uri="{FF2B5EF4-FFF2-40B4-BE49-F238E27FC236}">
                    <a16:creationId xmlns:a16="http://schemas.microsoft.com/office/drawing/2014/main" id="{E6412F7A-9342-8B4F-9EB0-1E6684365B2F}"/>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93;p74">
                <a:extLst>
                  <a:ext uri="{FF2B5EF4-FFF2-40B4-BE49-F238E27FC236}">
                    <a16:creationId xmlns:a16="http://schemas.microsoft.com/office/drawing/2014/main" id="{A59125FC-BDE9-8045-AAD0-88F3A85785AF}"/>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94;p74">
                <a:extLst>
                  <a:ext uri="{FF2B5EF4-FFF2-40B4-BE49-F238E27FC236}">
                    <a16:creationId xmlns:a16="http://schemas.microsoft.com/office/drawing/2014/main" id="{904FB792-C671-FE41-87D0-E7B4CF742BD6}"/>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95;p74">
                <a:extLst>
                  <a:ext uri="{FF2B5EF4-FFF2-40B4-BE49-F238E27FC236}">
                    <a16:creationId xmlns:a16="http://schemas.microsoft.com/office/drawing/2014/main" id="{E06CD677-A80A-074A-A2C2-DAB3A6A9A206}"/>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696;p74">
              <a:extLst>
                <a:ext uri="{FF2B5EF4-FFF2-40B4-BE49-F238E27FC236}">
                  <a16:creationId xmlns:a16="http://schemas.microsoft.com/office/drawing/2014/main" id="{90622539-0CCB-A147-AF32-5CF96E738A08}"/>
                </a:ext>
              </a:extLst>
            </p:cNvPr>
            <p:cNvGrpSpPr/>
            <p:nvPr/>
          </p:nvGrpSpPr>
          <p:grpSpPr>
            <a:xfrm>
              <a:off x="4833506" y="1930218"/>
              <a:ext cx="183672" cy="791997"/>
              <a:chOff x="4677700" y="2150091"/>
              <a:chExt cx="304800" cy="1314300"/>
            </a:xfrm>
          </p:grpSpPr>
          <p:sp>
            <p:nvSpPr>
              <p:cNvPr id="117" name="Google Shape;1697;p74">
                <a:extLst>
                  <a:ext uri="{FF2B5EF4-FFF2-40B4-BE49-F238E27FC236}">
                    <a16:creationId xmlns:a16="http://schemas.microsoft.com/office/drawing/2014/main" id="{02D1373C-13EF-B040-85E2-5D9A86B33B97}"/>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98;p74">
                <a:extLst>
                  <a:ext uri="{FF2B5EF4-FFF2-40B4-BE49-F238E27FC236}">
                    <a16:creationId xmlns:a16="http://schemas.microsoft.com/office/drawing/2014/main" id="{C65C28D9-5487-1745-A30B-435172FB418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99;p74">
                <a:extLst>
                  <a:ext uri="{FF2B5EF4-FFF2-40B4-BE49-F238E27FC236}">
                    <a16:creationId xmlns:a16="http://schemas.microsoft.com/office/drawing/2014/main" id="{588BCB6A-FA51-5946-B228-7B4319C37089}"/>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00;p74">
                <a:extLst>
                  <a:ext uri="{FF2B5EF4-FFF2-40B4-BE49-F238E27FC236}">
                    <a16:creationId xmlns:a16="http://schemas.microsoft.com/office/drawing/2014/main" id="{AB525974-1ABB-274E-BE12-116A5726DF0E}"/>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01;p74">
                <a:extLst>
                  <a:ext uri="{FF2B5EF4-FFF2-40B4-BE49-F238E27FC236}">
                    <a16:creationId xmlns:a16="http://schemas.microsoft.com/office/drawing/2014/main" id="{DF1C9AB2-0596-8D49-B25C-A7AB650BE70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702;p74">
              <a:extLst>
                <a:ext uri="{FF2B5EF4-FFF2-40B4-BE49-F238E27FC236}">
                  <a16:creationId xmlns:a16="http://schemas.microsoft.com/office/drawing/2014/main" id="{DF8DAD09-56FA-A942-AD12-A5BB4A8C6547}"/>
                </a:ext>
              </a:extLst>
            </p:cNvPr>
            <p:cNvGrpSpPr/>
            <p:nvPr/>
          </p:nvGrpSpPr>
          <p:grpSpPr>
            <a:xfrm>
              <a:off x="5120106" y="1930218"/>
              <a:ext cx="183672" cy="791997"/>
              <a:chOff x="4677700" y="2150091"/>
              <a:chExt cx="304800" cy="1314300"/>
            </a:xfrm>
          </p:grpSpPr>
          <p:sp>
            <p:nvSpPr>
              <p:cNvPr id="112" name="Google Shape;1703;p74">
                <a:extLst>
                  <a:ext uri="{FF2B5EF4-FFF2-40B4-BE49-F238E27FC236}">
                    <a16:creationId xmlns:a16="http://schemas.microsoft.com/office/drawing/2014/main" id="{7C76985E-6911-594D-A7AD-A222A723A93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04;p74">
                <a:extLst>
                  <a:ext uri="{FF2B5EF4-FFF2-40B4-BE49-F238E27FC236}">
                    <a16:creationId xmlns:a16="http://schemas.microsoft.com/office/drawing/2014/main" id="{4E277C43-CC37-4548-8788-3D35E430412C}"/>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05;p74">
                <a:extLst>
                  <a:ext uri="{FF2B5EF4-FFF2-40B4-BE49-F238E27FC236}">
                    <a16:creationId xmlns:a16="http://schemas.microsoft.com/office/drawing/2014/main" id="{E719E4B2-85E0-014F-9D1A-9FF7420A4F21}"/>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06;p74">
                <a:extLst>
                  <a:ext uri="{FF2B5EF4-FFF2-40B4-BE49-F238E27FC236}">
                    <a16:creationId xmlns:a16="http://schemas.microsoft.com/office/drawing/2014/main" id="{E8608690-8B64-B943-87C9-DBBBCD50A467}"/>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07;p74">
                <a:extLst>
                  <a:ext uri="{FF2B5EF4-FFF2-40B4-BE49-F238E27FC236}">
                    <a16:creationId xmlns:a16="http://schemas.microsoft.com/office/drawing/2014/main" id="{59BE1C84-6AE8-0C45-ACD8-44958605720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4544E9E3-68F7-EC43-BFAD-B9E1245B7835}"/>
              </a:ext>
            </a:extLst>
          </p:cNvPr>
          <p:cNvSpPr txBox="1"/>
          <p:nvPr/>
        </p:nvSpPr>
        <p:spPr>
          <a:xfrm>
            <a:off x="686005" y="4527324"/>
            <a:ext cx="5794790" cy="400110"/>
          </a:xfrm>
          <a:prstGeom prst="rect">
            <a:avLst/>
          </a:prstGeom>
          <a:noFill/>
        </p:spPr>
        <p:txBody>
          <a:bodyPr wrap="square" rtlCol="0">
            <a:spAutoFit/>
          </a:bodyPr>
          <a:lstStyle/>
          <a:p>
            <a:r>
              <a:rPr lang="en-US" sz="2000" dirty="0">
                <a:solidFill>
                  <a:schemeClr val="accent5">
                    <a:lumMod val="75000"/>
                  </a:schemeClr>
                </a:solidFill>
              </a:rPr>
              <a:t>No way to recover if the search engine is wrong!</a:t>
            </a:r>
          </a:p>
        </p:txBody>
      </p:sp>
    </p:spTree>
    <p:extLst>
      <p:ext uri="{BB962C8B-B14F-4D97-AF65-F5344CB8AC3E}">
        <p14:creationId xmlns:p14="http://schemas.microsoft.com/office/powerpoint/2010/main" val="404551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sp>
        <p:nvSpPr>
          <p:cNvPr id="3931" name="Google Shape;3931;p1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137</a:t>
            </a:fld>
            <a:endParaRPr/>
          </a:p>
        </p:txBody>
      </p:sp>
      <p:sp>
        <p:nvSpPr>
          <p:cNvPr id="3920" name="Google Shape;3920;p15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US" dirty="0"/>
              <a:t>Current best: Multi-Step Retriever-Reader</a:t>
            </a:r>
            <a:endParaRPr dirty="0"/>
          </a:p>
        </p:txBody>
      </p:sp>
      <p:sp>
        <p:nvSpPr>
          <p:cNvPr id="3930" name="Google Shape;3930;p150"/>
          <p:cNvSpPr txBox="1"/>
          <p:nvPr/>
        </p:nvSpPr>
        <p:spPr>
          <a:xfrm>
            <a:off x="102687" y="1151739"/>
            <a:ext cx="4785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dirty="0">
                <a:solidFill>
                  <a:schemeClr val="bg1">
                    <a:lumMod val="50000"/>
                  </a:schemeClr>
                </a:solidFill>
                <a:latin typeface="Proxima Nova"/>
                <a:ea typeface="Proxima Nova"/>
                <a:cs typeface="Proxima Nova"/>
                <a:sym typeface="Proxima Nova"/>
              </a:rPr>
              <a:t>Das et al., 2019</a:t>
            </a:r>
            <a:endParaRPr sz="1600" dirty="0">
              <a:solidFill>
                <a:schemeClr val="bg1">
                  <a:lumMod val="50000"/>
                </a:schemeClr>
              </a:solidFill>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FBBD53EB-E15C-0548-8FE4-CDEC248DAFAE}"/>
              </a:ext>
            </a:extLst>
          </p:cNvPr>
          <p:cNvPicPr>
            <a:picLocks noChangeAspect="1"/>
          </p:cNvPicPr>
          <p:nvPr/>
        </p:nvPicPr>
        <p:blipFill>
          <a:blip r:embed="rId3"/>
          <a:stretch>
            <a:fillRect/>
          </a:stretch>
        </p:blipFill>
        <p:spPr>
          <a:xfrm>
            <a:off x="1610435" y="1017588"/>
            <a:ext cx="6023591" cy="3569096"/>
          </a:xfrm>
          <a:prstGeom prst="rect">
            <a:avLst/>
          </a:prstGeom>
        </p:spPr>
      </p:pic>
      <p:grpSp>
        <p:nvGrpSpPr>
          <p:cNvPr id="6" name="Group 5">
            <a:extLst>
              <a:ext uri="{FF2B5EF4-FFF2-40B4-BE49-F238E27FC236}">
                <a16:creationId xmlns:a16="http://schemas.microsoft.com/office/drawing/2014/main" id="{F673C69B-BB25-9E49-88A9-D73E7E21AC0A}"/>
              </a:ext>
            </a:extLst>
          </p:cNvPr>
          <p:cNvGrpSpPr/>
          <p:nvPr/>
        </p:nvGrpSpPr>
        <p:grpSpPr>
          <a:xfrm>
            <a:off x="1735540" y="3534770"/>
            <a:ext cx="1444389" cy="1125078"/>
            <a:chOff x="1708244" y="3534770"/>
            <a:chExt cx="1444389" cy="1125078"/>
          </a:xfrm>
        </p:grpSpPr>
        <p:sp>
          <p:nvSpPr>
            <p:cNvPr id="5" name="Rectangle 4">
              <a:extLst>
                <a:ext uri="{FF2B5EF4-FFF2-40B4-BE49-F238E27FC236}">
                  <a16:creationId xmlns:a16="http://schemas.microsoft.com/office/drawing/2014/main" id="{0AE6EE5B-FEFF-7947-A1F7-C9E50B450AD3}"/>
                </a:ext>
              </a:extLst>
            </p:cNvPr>
            <p:cNvSpPr/>
            <p:nvPr/>
          </p:nvSpPr>
          <p:spPr>
            <a:xfrm>
              <a:off x="1828800" y="3534770"/>
              <a:ext cx="1323833" cy="64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801E9760-4079-2F41-9A92-62DDD4A93AE2}"/>
                </a:ext>
              </a:extLst>
            </p:cNvPr>
            <p:cNvSpPr/>
            <p:nvPr/>
          </p:nvSpPr>
          <p:spPr>
            <a:xfrm>
              <a:off x="1708244" y="3963812"/>
              <a:ext cx="1323833" cy="696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2" name="Google Shape;3921;p150" descr="Image result for wikipedia logo">
            <a:extLst>
              <a:ext uri="{FF2B5EF4-FFF2-40B4-BE49-F238E27FC236}">
                <a16:creationId xmlns:a16="http://schemas.microsoft.com/office/drawing/2014/main" id="{9BB8F354-C2E3-EF4B-A83E-001085277DA9}"/>
              </a:ext>
            </a:extLst>
          </p:cNvPr>
          <p:cNvPicPr preferRelativeResize="0"/>
          <p:nvPr/>
        </p:nvPicPr>
        <p:blipFill>
          <a:blip r:embed="rId4">
            <a:alphaModFix/>
          </a:blip>
          <a:stretch>
            <a:fillRect/>
          </a:stretch>
        </p:blipFill>
        <p:spPr>
          <a:xfrm>
            <a:off x="1856096" y="3585995"/>
            <a:ext cx="1203277" cy="1107545"/>
          </a:xfrm>
          <a:prstGeom prst="rect">
            <a:avLst/>
          </a:prstGeom>
          <a:noFill/>
          <a:ln>
            <a:noFill/>
          </a:ln>
        </p:spPr>
      </p:pic>
      <p:grpSp>
        <p:nvGrpSpPr>
          <p:cNvPr id="174" name="Group 173">
            <a:extLst>
              <a:ext uri="{FF2B5EF4-FFF2-40B4-BE49-F238E27FC236}">
                <a16:creationId xmlns:a16="http://schemas.microsoft.com/office/drawing/2014/main" id="{52ADC520-CCB1-6D4E-B071-63C5B394E0FA}"/>
              </a:ext>
            </a:extLst>
          </p:cNvPr>
          <p:cNvGrpSpPr/>
          <p:nvPr/>
        </p:nvGrpSpPr>
        <p:grpSpPr>
          <a:xfrm>
            <a:off x="2717693" y="1112259"/>
            <a:ext cx="4515620" cy="1390765"/>
            <a:chOff x="-461750" y="-362375"/>
            <a:chExt cx="4515620" cy="1390765"/>
          </a:xfrm>
        </p:grpSpPr>
        <p:sp>
          <p:nvSpPr>
            <p:cNvPr id="175" name="Rectangle 174">
              <a:extLst>
                <a:ext uri="{FF2B5EF4-FFF2-40B4-BE49-F238E27FC236}">
                  <a16:creationId xmlns:a16="http://schemas.microsoft.com/office/drawing/2014/main" id="{F20EEECA-8631-2A4E-B4CB-B5E89D1E4592}"/>
                </a:ext>
              </a:extLst>
            </p:cNvPr>
            <p:cNvSpPr/>
            <p:nvPr/>
          </p:nvSpPr>
          <p:spPr>
            <a:xfrm>
              <a:off x="717277" y="-362375"/>
              <a:ext cx="3336593" cy="743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F14C811-7147-4F4D-AE49-4634973A54B1}"/>
                </a:ext>
              </a:extLst>
            </p:cNvPr>
            <p:cNvSpPr/>
            <p:nvPr/>
          </p:nvSpPr>
          <p:spPr>
            <a:xfrm>
              <a:off x="-461750" y="-41652"/>
              <a:ext cx="2059023" cy="835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6BFD59C7-07E3-1F49-B510-0A9BAC32C670}"/>
                </a:ext>
              </a:extLst>
            </p:cNvPr>
            <p:cNvSpPr/>
            <p:nvPr/>
          </p:nvSpPr>
          <p:spPr>
            <a:xfrm>
              <a:off x="1597272" y="-209975"/>
              <a:ext cx="1856097" cy="1003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ADA02E3-E140-1A4D-B8B7-AB690176596A}"/>
                </a:ext>
              </a:extLst>
            </p:cNvPr>
            <p:cNvSpPr/>
            <p:nvPr/>
          </p:nvSpPr>
          <p:spPr>
            <a:xfrm>
              <a:off x="1797629" y="83383"/>
              <a:ext cx="1410080" cy="945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242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sp>
        <p:nvSpPr>
          <p:cNvPr id="3931" name="Google Shape;3931;p1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138</a:t>
            </a:fld>
            <a:endParaRPr/>
          </a:p>
        </p:txBody>
      </p:sp>
      <p:sp>
        <p:nvSpPr>
          <p:cNvPr id="3920" name="Google Shape;3920;p15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US" dirty="0"/>
              <a:t>Current best: Multi-Step Retriever-Reader</a:t>
            </a:r>
            <a:endParaRPr dirty="0"/>
          </a:p>
        </p:txBody>
      </p:sp>
      <p:sp>
        <p:nvSpPr>
          <p:cNvPr id="3930" name="Google Shape;3930;p150"/>
          <p:cNvSpPr txBox="1"/>
          <p:nvPr/>
        </p:nvSpPr>
        <p:spPr>
          <a:xfrm>
            <a:off x="102687" y="1151739"/>
            <a:ext cx="4785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dirty="0">
                <a:solidFill>
                  <a:schemeClr val="bg1">
                    <a:lumMod val="50000"/>
                  </a:schemeClr>
                </a:solidFill>
                <a:latin typeface="Proxima Nova"/>
                <a:ea typeface="Proxima Nova"/>
                <a:cs typeface="Proxima Nova"/>
                <a:sym typeface="Proxima Nova"/>
              </a:rPr>
              <a:t>Das et al., 2019</a:t>
            </a:r>
            <a:endParaRPr sz="1600" dirty="0">
              <a:solidFill>
                <a:schemeClr val="bg1">
                  <a:lumMod val="50000"/>
                </a:schemeClr>
              </a:solidFill>
              <a:latin typeface="Proxima Nova"/>
              <a:ea typeface="Proxima Nova"/>
              <a:cs typeface="Proxima Nova"/>
              <a:sym typeface="Proxima Nova"/>
            </a:endParaRPr>
          </a:p>
        </p:txBody>
      </p:sp>
      <p:grpSp>
        <p:nvGrpSpPr>
          <p:cNvPr id="6" name="Group 5">
            <a:extLst>
              <a:ext uri="{FF2B5EF4-FFF2-40B4-BE49-F238E27FC236}">
                <a16:creationId xmlns:a16="http://schemas.microsoft.com/office/drawing/2014/main" id="{F673C69B-BB25-9E49-88A9-D73E7E21AC0A}"/>
              </a:ext>
            </a:extLst>
          </p:cNvPr>
          <p:cNvGrpSpPr/>
          <p:nvPr/>
        </p:nvGrpSpPr>
        <p:grpSpPr>
          <a:xfrm>
            <a:off x="1735540" y="3534770"/>
            <a:ext cx="1444389" cy="1125078"/>
            <a:chOff x="1708244" y="3534770"/>
            <a:chExt cx="1444389" cy="1125078"/>
          </a:xfrm>
        </p:grpSpPr>
        <p:sp>
          <p:nvSpPr>
            <p:cNvPr id="5" name="Rectangle 4">
              <a:extLst>
                <a:ext uri="{FF2B5EF4-FFF2-40B4-BE49-F238E27FC236}">
                  <a16:creationId xmlns:a16="http://schemas.microsoft.com/office/drawing/2014/main" id="{0AE6EE5B-FEFF-7947-A1F7-C9E50B450AD3}"/>
                </a:ext>
              </a:extLst>
            </p:cNvPr>
            <p:cNvSpPr/>
            <p:nvPr/>
          </p:nvSpPr>
          <p:spPr>
            <a:xfrm>
              <a:off x="1828800" y="3534770"/>
              <a:ext cx="1323833" cy="64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801E9760-4079-2F41-9A92-62DDD4A93AE2}"/>
                </a:ext>
              </a:extLst>
            </p:cNvPr>
            <p:cNvSpPr/>
            <p:nvPr/>
          </p:nvSpPr>
          <p:spPr>
            <a:xfrm>
              <a:off x="1708244" y="3963812"/>
              <a:ext cx="1323833" cy="696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A08D0CA-D43E-BA4F-B18C-F525C580850D}"/>
              </a:ext>
            </a:extLst>
          </p:cNvPr>
          <p:cNvPicPr>
            <a:picLocks noChangeAspect="1"/>
          </p:cNvPicPr>
          <p:nvPr/>
        </p:nvPicPr>
        <p:blipFill>
          <a:blip r:embed="rId3"/>
          <a:stretch>
            <a:fillRect/>
          </a:stretch>
        </p:blipFill>
        <p:spPr>
          <a:xfrm>
            <a:off x="515319" y="1343718"/>
            <a:ext cx="8231489" cy="2728415"/>
          </a:xfrm>
          <a:prstGeom prst="rect">
            <a:avLst/>
          </a:prstGeom>
        </p:spPr>
      </p:pic>
      <p:sp>
        <p:nvSpPr>
          <p:cNvPr id="7" name="TextBox 6">
            <a:extLst>
              <a:ext uri="{FF2B5EF4-FFF2-40B4-BE49-F238E27FC236}">
                <a16:creationId xmlns:a16="http://schemas.microsoft.com/office/drawing/2014/main" id="{B142B3DC-AFC9-A24D-9E15-136408D1115C}"/>
              </a:ext>
            </a:extLst>
          </p:cNvPr>
          <p:cNvSpPr txBox="1"/>
          <p:nvPr/>
        </p:nvSpPr>
        <p:spPr>
          <a:xfrm>
            <a:off x="577684" y="4165935"/>
            <a:ext cx="8323248" cy="40011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000" dirty="0"/>
              <a:t>Between 40 and 60% of correct responses (for rather simple questions)</a:t>
            </a:r>
          </a:p>
        </p:txBody>
      </p:sp>
    </p:spTree>
    <p:extLst>
      <p:ext uri="{BB962C8B-B14F-4D97-AF65-F5344CB8AC3E}">
        <p14:creationId xmlns:p14="http://schemas.microsoft.com/office/powerpoint/2010/main" val="195597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4195"/>
        <p:cNvGrpSpPr/>
        <p:nvPr/>
      </p:nvGrpSpPr>
      <p:grpSpPr>
        <a:xfrm>
          <a:off x="0" y="0"/>
          <a:ext cx="0" cy="0"/>
          <a:chOff x="0" y="0"/>
          <a:chExt cx="0" cy="0"/>
        </a:xfrm>
      </p:grpSpPr>
      <p:sp>
        <p:nvSpPr>
          <p:cNvPr id="4197" name="Google Shape;4197;p15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139</a:t>
            </a:fld>
            <a:endParaRPr/>
          </a:p>
        </p:txBody>
      </p:sp>
      <p:sp>
        <p:nvSpPr>
          <p:cNvPr id="4196" name="Google Shape;4196;p15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Paradigm Shift</a:t>
            </a:r>
            <a:endParaRPr/>
          </a:p>
        </p:txBody>
      </p:sp>
      <p:sp>
        <p:nvSpPr>
          <p:cNvPr id="4198" name="Google Shape;4198;p157"/>
          <p:cNvSpPr txBox="1">
            <a:spLocks noGrp="1"/>
          </p:cNvSpPr>
          <p:nvPr>
            <p:ph type="body" idx="4294967295"/>
          </p:nvPr>
        </p:nvSpPr>
        <p:spPr>
          <a:xfrm>
            <a:off x="194469" y="1182225"/>
            <a:ext cx="4183063"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Symbolic Meaning Representations</a:t>
            </a:r>
            <a:br>
              <a:rPr lang="en-GB" dirty="0"/>
            </a:br>
            <a:r>
              <a:rPr lang="en-GB" dirty="0"/>
              <a:t>Latent Vector Representations</a:t>
            </a:r>
            <a:br>
              <a:rPr lang="en-GB" dirty="0"/>
            </a:br>
            <a:endParaRPr dirty="0"/>
          </a:p>
          <a:p>
            <a:pPr marL="457200" lvl="0" indent="-342900" algn="l" rtl="0">
              <a:spcBef>
                <a:spcPts val="0"/>
              </a:spcBef>
              <a:spcAft>
                <a:spcPts val="0"/>
              </a:spcAft>
              <a:buSzPts val="1800"/>
              <a:buChar char="●"/>
            </a:pPr>
            <a:r>
              <a:rPr lang="en-GB" dirty="0"/>
              <a:t>Feature Engineering &amp; </a:t>
            </a:r>
            <a:br>
              <a:rPr lang="en-GB" dirty="0"/>
            </a:br>
            <a:r>
              <a:rPr lang="en-GB" dirty="0"/>
              <a:t>Domain Expertise</a:t>
            </a:r>
            <a:br>
              <a:rPr lang="en-GB" dirty="0"/>
            </a:br>
            <a:r>
              <a:rPr lang="en-GB" dirty="0"/>
              <a:t>Architecture Engineering &amp; </a:t>
            </a:r>
            <a:br>
              <a:rPr lang="en-GB" dirty="0"/>
            </a:br>
            <a:r>
              <a:rPr lang="en-GB" dirty="0"/>
              <a:t>ML/DL Expertise</a:t>
            </a:r>
            <a:endParaRPr dirty="0"/>
          </a:p>
        </p:txBody>
      </p:sp>
      <p:sp>
        <p:nvSpPr>
          <p:cNvPr id="4199" name="Google Shape;4199;p157"/>
          <p:cNvSpPr/>
          <p:nvPr/>
        </p:nvSpPr>
        <p:spPr>
          <a:xfrm>
            <a:off x="438187" y="1672326"/>
            <a:ext cx="204900" cy="1479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7"/>
          <p:cNvSpPr/>
          <p:nvPr/>
        </p:nvSpPr>
        <p:spPr>
          <a:xfrm>
            <a:off x="438187" y="2958615"/>
            <a:ext cx="204900" cy="1479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1" name="Google Shape;4201;p157"/>
          <p:cNvPicPr preferRelativeResize="0"/>
          <p:nvPr/>
        </p:nvPicPr>
        <p:blipFill>
          <a:blip r:embed="rId3">
            <a:alphaModFix/>
          </a:blip>
          <a:stretch>
            <a:fillRect/>
          </a:stretch>
        </p:blipFill>
        <p:spPr>
          <a:xfrm>
            <a:off x="4572000" y="666525"/>
            <a:ext cx="4260299" cy="1578915"/>
          </a:xfrm>
          <a:prstGeom prst="rect">
            <a:avLst/>
          </a:prstGeom>
          <a:noFill/>
          <a:ln w="9525" cap="flat" cmpd="sng">
            <a:solidFill>
              <a:srgbClr val="000000"/>
            </a:solidFill>
            <a:prstDash val="solid"/>
            <a:round/>
            <a:headEnd type="none" w="sm" len="sm"/>
            <a:tailEnd type="none" w="sm" len="sm"/>
          </a:ln>
        </p:spPr>
      </p:pic>
      <p:pic>
        <p:nvPicPr>
          <p:cNvPr id="4202" name="Google Shape;4202;p157"/>
          <p:cNvPicPr preferRelativeResize="0"/>
          <p:nvPr/>
        </p:nvPicPr>
        <p:blipFill>
          <a:blip r:embed="rId4">
            <a:alphaModFix/>
          </a:blip>
          <a:stretch>
            <a:fillRect/>
          </a:stretch>
        </p:blipFill>
        <p:spPr>
          <a:xfrm>
            <a:off x="4572001" y="2482825"/>
            <a:ext cx="4260299" cy="1685091"/>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39843040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9"/>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8" name="Google Shape;298;p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287" name="Google Shape;287;p2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Support a Molecular Tumor Board</a:t>
            </a:r>
            <a:endParaRPr/>
          </a:p>
        </p:txBody>
      </p:sp>
      <p:sp>
        <p:nvSpPr>
          <p:cNvPr id="288" name="Google Shape;288;p29"/>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The deletion mutation on exon-19 of EGFR gene was present in 16</a:t>
            </a:r>
            <a:endParaRPr sz="1100"/>
          </a:p>
          <a:p>
            <a:pPr marL="0" lvl="0" indent="0" algn="l" rtl="0">
              <a:spcBef>
                <a:spcPts val="0"/>
              </a:spcBef>
              <a:spcAft>
                <a:spcPts val="0"/>
              </a:spcAft>
              <a:buNone/>
            </a:pPr>
            <a:r>
              <a:rPr lang="en-GB" sz="1100"/>
              <a:t>patients, while the L858E point mutation on exon-21 was noted in 10.</a:t>
            </a:r>
            <a:endParaRPr sz="1100"/>
          </a:p>
          <a:p>
            <a:pPr marL="0" lvl="0" indent="0" algn="l" rtl="0">
              <a:spcBef>
                <a:spcPts val="0"/>
              </a:spcBef>
              <a:spcAft>
                <a:spcPts val="0"/>
              </a:spcAft>
              <a:buNone/>
            </a:pPr>
            <a:r>
              <a:rPr lang="en-GB" sz="1100"/>
              <a:t>All patients were treated with gefitinib and showed a partial response.</a:t>
            </a:r>
            <a:endParaRPr sz="1100"/>
          </a:p>
        </p:txBody>
      </p:sp>
      <p:sp>
        <p:nvSpPr>
          <p:cNvPr id="289" name="Google Shape;289;p29"/>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290" name="Google Shape;290;p29"/>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91" name="Google Shape;291;p29"/>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92" name="Google Shape;292;p2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293" name="Google Shape;293;p29"/>
          <p:cNvSpPr/>
          <p:nvPr/>
        </p:nvSpPr>
        <p:spPr>
          <a:xfrm>
            <a:off x="5923732"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4" name="Google Shape;294;p29"/>
          <p:cNvSpPr txBox="1"/>
          <p:nvPr/>
        </p:nvSpPr>
        <p:spPr>
          <a:xfrm>
            <a:off x="6231200" y="2448000"/>
            <a:ext cx="15117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t>drug-drug? </a:t>
            </a:r>
            <a:endParaRPr sz="2000"/>
          </a:p>
        </p:txBody>
      </p:sp>
      <p:sp>
        <p:nvSpPr>
          <p:cNvPr id="295" name="Google Shape;295;p29"/>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pic>
        <p:nvPicPr>
          <p:cNvPr id="296" name="Google Shape;296;p29"/>
          <p:cNvPicPr preferRelativeResize="0"/>
          <p:nvPr/>
        </p:nvPicPr>
        <p:blipFill>
          <a:blip r:embed="rId3">
            <a:alphaModFix/>
          </a:blip>
          <a:stretch>
            <a:fillRect/>
          </a:stretch>
        </p:blipFill>
        <p:spPr>
          <a:xfrm>
            <a:off x="5923725" y="1772850"/>
            <a:ext cx="2069100" cy="2069100"/>
          </a:xfrm>
          <a:prstGeom prst="roundRect">
            <a:avLst>
              <a:gd name="adj" fmla="val 16667"/>
            </a:avLst>
          </a:prstGeom>
          <a:noFill/>
          <a:ln>
            <a:noFill/>
          </a:ln>
        </p:spPr>
      </p:pic>
      <p:sp>
        <p:nvSpPr>
          <p:cNvPr id="297" name="Google Shape;297;p29"/>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Poon et al., ACL’17</a:t>
            </a:r>
            <a:endParaRPr sz="1600" dirty="0">
              <a:solidFill>
                <a:schemeClr val="bg1">
                  <a:lumMod val="50000"/>
                </a:schemeClr>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FA15B-CA76-0C4E-9922-B2834134CF7B}"/>
              </a:ext>
            </a:extLst>
          </p:cNvPr>
          <p:cNvSpPr/>
          <p:nvPr/>
        </p:nvSpPr>
        <p:spPr>
          <a:xfrm>
            <a:off x="655092" y="3162990"/>
            <a:ext cx="3985147" cy="1161086"/>
          </a:xfrm>
          <a:prstGeom prst="rect">
            <a:avLst/>
          </a:prstGeom>
          <a:solidFill>
            <a:schemeClr val="accent5">
              <a:lumMod val="20000"/>
              <a:lumOff val="80000"/>
            </a:schemeClr>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80908CC5-3DDB-B843-995F-34F2FC30EADF}"/>
              </a:ext>
            </a:extLst>
          </p:cNvPr>
          <p:cNvGraphicFramePr>
            <a:graphicFrameLocks noGrp="1"/>
          </p:cNvGraphicFramePr>
          <p:nvPr>
            <p:ph idx="1"/>
            <p:extLst>
              <p:ext uri="{D42A27DB-BD31-4B8C-83A1-F6EECF244321}">
                <p14:modId xmlns:p14="http://schemas.microsoft.com/office/powerpoint/2010/main" val="3966729396"/>
              </p:ext>
            </p:extLst>
          </p:nvPr>
        </p:nvGraphicFramePr>
        <p:xfrm>
          <a:off x="136478" y="1214664"/>
          <a:ext cx="8843749" cy="3618593"/>
        </p:xfrm>
        <a:graphic>
          <a:graphicData uri="http://schemas.openxmlformats.org/drawingml/2006/table">
            <a:tbl>
              <a:tblPr firstRow="1" bandRow="1"/>
              <a:tblGrid>
                <a:gridCol w="4615179">
                  <a:extLst>
                    <a:ext uri="{9D8B030D-6E8A-4147-A177-3AD203B41FA5}">
                      <a16:colId xmlns:a16="http://schemas.microsoft.com/office/drawing/2014/main" val="1745774771"/>
                    </a:ext>
                  </a:extLst>
                </a:gridCol>
                <a:gridCol w="4228570">
                  <a:extLst>
                    <a:ext uri="{9D8B030D-6E8A-4147-A177-3AD203B41FA5}">
                      <a16:colId xmlns:a16="http://schemas.microsoft.com/office/drawing/2014/main" val="3345261666"/>
                    </a:ext>
                  </a:extLst>
                </a:gridCol>
              </a:tblGrid>
              <a:tr h="293135">
                <a:tc>
                  <a:txBody>
                    <a:bodyPr/>
                    <a:lstStyle/>
                    <a:p>
                      <a:pPr algn="ctr"/>
                      <a:r>
                        <a:rPr lang="en-US" sz="1600" dirty="0">
                          <a:latin typeface="+mn-lt"/>
                        </a:rPr>
                        <a:t>End-to-end models</a:t>
                      </a:r>
                    </a:p>
                  </a:txBody>
                  <a:tcPr marL="34290" marR="34290" marT="17145" marB="17145"/>
                </a:tc>
                <a:tc>
                  <a:txBody>
                    <a:bodyPr/>
                    <a:lstStyle/>
                    <a:p>
                      <a:pPr algn="ctr"/>
                      <a:r>
                        <a:rPr lang="en-US" sz="1600" dirty="0">
                          <a:latin typeface="+mn-lt"/>
                        </a:rPr>
                        <a:t>Symbolic systems</a:t>
                      </a:r>
                    </a:p>
                  </a:txBody>
                  <a:tcPr marL="34290" marR="34290" marT="17145" marB="17145"/>
                </a:tc>
                <a:extLst>
                  <a:ext uri="{0D108BD9-81ED-4DB2-BD59-A6C34878D82A}">
                    <a16:rowId xmlns:a16="http://schemas.microsoft.com/office/drawing/2014/main" val="3446313975"/>
                  </a:ext>
                </a:extLst>
              </a:tr>
              <a:tr h="3325458">
                <a:tc>
                  <a:txBody>
                    <a:bodyPr/>
                    <a:lstStyle/>
                    <a:p>
                      <a:pPr algn="ctr"/>
                      <a:r>
                        <a:rPr lang="en-US" sz="1600" i="1" dirty="0">
                          <a:solidFill>
                            <a:schemeClr val="tx1">
                              <a:lumMod val="75000"/>
                              <a:lumOff val="25000"/>
                            </a:schemeClr>
                          </a:solidFill>
                          <a:latin typeface="+mn-lt"/>
                        </a:rPr>
                        <a:t>Neural Networks</a:t>
                      </a:r>
                    </a:p>
                    <a:p>
                      <a:pPr marL="571500" indent="-571500">
                        <a:buFont typeface="Arial" panose="020B0604020202020204" pitchFamily="34" charset="0"/>
                        <a:buChar char="•"/>
                      </a:pPr>
                      <a:endParaRPr lang="en-US" sz="1600" i="1" dirty="0">
                        <a:solidFill>
                          <a:schemeClr val="tx1">
                            <a:lumMod val="75000"/>
                            <a:lumOff val="25000"/>
                          </a:schemeClr>
                        </a:solidFill>
                        <a:latin typeface="+mn-lt"/>
                      </a:endParaRPr>
                    </a:p>
                    <a:p>
                      <a:pPr marL="571500" indent="-571500">
                        <a:buFont typeface="Arial" panose="020B0604020202020204" pitchFamily="34" charset="0"/>
                        <a:buChar char="•"/>
                      </a:pPr>
                      <a:r>
                        <a:rPr lang="en-US" sz="1600" i="0" dirty="0">
                          <a:solidFill>
                            <a:srgbClr val="0070C0"/>
                          </a:solidFill>
                          <a:latin typeface="+mn-lt"/>
                        </a:rPr>
                        <a:t>Scale to very large datasets</a:t>
                      </a:r>
                    </a:p>
                    <a:p>
                      <a:pPr marL="571500" indent="-571500">
                        <a:buFont typeface="Arial" panose="020B0604020202020204" pitchFamily="34" charset="0"/>
                        <a:buChar char="•"/>
                      </a:pPr>
                      <a:r>
                        <a:rPr lang="en-US" sz="1600" i="0" dirty="0">
                          <a:solidFill>
                            <a:srgbClr val="0070C0"/>
                          </a:solidFill>
                          <a:latin typeface="+mn-lt"/>
                        </a:rPr>
                        <a:t>Can be used by non domain experts</a:t>
                      </a:r>
                    </a:p>
                    <a:p>
                      <a:pPr marL="571500" indent="-571500">
                        <a:buFont typeface="Arial" panose="020B0604020202020204" pitchFamily="34" charset="0"/>
                        <a:buChar char="•"/>
                      </a:pPr>
                      <a:r>
                        <a:rPr lang="en-US" sz="1600" i="0" dirty="0">
                          <a:solidFill>
                            <a:srgbClr val="0070C0"/>
                          </a:solidFill>
                          <a:latin typeface="+mn-lt"/>
                        </a:rPr>
                        <a:t>Robust to noise and ambiguity in data</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i="0" dirty="0">
                          <a:solidFill>
                            <a:srgbClr val="0070C0"/>
                          </a:solidFill>
                          <a:latin typeface="+mn-lt"/>
                        </a:rPr>
                        <a:t>Game changers in multiple applications</a:t>
                      </a:r>
                    </a:p>
                    <a:p>
                      <a:pPr marL="571500" indent="-571500">
                        <a:buFont typeface="Arial" panose="020B0604020202020204" pitchFamily="34" charset="0"/>
                        <a:buChar char="•"/>
                      </a:pPr>
                      <a:endParaRPr lang="en-US" sz="1600" i="0" dirty="0">
                        <a:solidFill>
                          <a:schemeClr val="tx1">
                            <a:lumMod val="75000"/>
                            <a:lumOff val="25000"/>
                          </a:schemeClr>
                        </a:solidFill>
                        <a:latin typeface="+mn-lt"/>
                      </a:endParaRPr>
                    </a:p>
                    <a:p>
                      <a:pPr marL="571500" indent="-571500">
                        <a:buFont typeface="Arial" panose="020B0604020202020204" pitchFamily="34" charset="0"/>
                        <a:buChar char="•"/>
                      </a:pPr>
                      <a:r>
                        <a:rPr lang="en-US" sz="1600" i="0" dirty="0">
                          <a:solidFill>
                            <a:srgbClr val="C00000"/>
                          </a:solidFill>
                          <a:latin typeface="+mn-lt"/>
                        </a:rPr>
                        <a:t>Very data hungry (mostly supervised data)</a:t>
                      </a:r>
                    </a:p>
                    <a:p>
                      <a:pPr marL="571500" indent="-571500">
                        <a:buFont typeface="Arial" panose="020B0604020202020204" pitchFamily="34" charset="0"/>
                        <a:buChar char="•"/>
                      </a:pPr>
                      <a:r>
                        <a:rPr lang="en-US" sz="1600" i="0" dirty="0">
                          <a:solidFill>
                            <a:srgbClr val="C00000"/>
                          </a:solidFill>
                          <a:latin typeface="+mn-lt"/>
                        </a:rPr>
                        <a:t>Can’t learn easily new tasks from old ones</a:t>
                      </a:r>
                    </a:p>
                    <a:p>
                      <a:pPr marL="571500" indent="-571500">
                        <a:buFont typeface="Arial" panose="020B0604020202020204" pitchFamily="34" charset="0"/>
                        <a:buChar char="•"/>
                      </a:pPr>
                      <a:r>
                        <a:rPr lang="en-US" sz="1600" i="0" dirty="0">
                          <a:solidFill>
                            <a:srgbClr val="C00000"/>
                          </a:solidFill>
                          <a:latin typeface="+mn-lt"/>
                        </a:rPr>
                        <a:t>Not interpretable</a:t>
                      </a:r>
                    </a:p>
                    <a:p>
                      <a:pPr marL="571500" indent="-571500">
                        <a:buFont typeface="Arial" panose="020B0604020202020204" pitchFamily="34" charset="0"/>
                        <a:buChar char="•"/>
                      </a:pPr>
                      <a:r>
                        <a:rPr lang="en-US" sz="1600" i="0" dirty="0">
                          <a:solidFill>
                            <a:srgbClr val="C00000"/>
                          </a:solidFill>
                          <a:latin typeface="+mn-lt"/>
                        </a:rPr>
                        <a:t>Relatively simple reasoning</a:t>
                      </a:r>
                    </a:p>
                    <a:p>
                      <a:pPr marL="571500" indent="-571500">
                        <a:buFont typeface="Arial" panose="020B0604020202020204" pitchFamily="34" charset="0"/>
                        <a:buChar char="•"/>
                      </a:pPr>
                      <a:endParaRPr lang="en-US" sz="1600" i="0" dirty="0">
                        <a:solidFill>
                          <a:schemeClr val="tx1">
                            <a:lumMod val="75000"/>
                            <a:lumOff val="25000"/>
                          </a:schemeClr>
                        </a:solidFill>
                        <a:latin typeface="+mn-lt"/>
                      </a:endParaRPr>
                    </a:p>
                  </a:txBody>
                  <a:tcPr marL="34290" marR="34290" marT="17145" marB="17145">
                    <a:lnR w="12700" cap="flat" cmpd="sng" algn="ctr">
                      <a:solidFill>
                        <a:schemeClr val="tx1"/>
                      </a:solidFill>
                      <a:prstDash val="solid"/>
                      <a:round/>
                      <a:headEnd type="none" w="med" len="med"/>
                      <a:tailEnd type="none" w="med" len="med"/>
                    </a:lnR>
                  </a:tcPr>
                </a:tc>
                <a:tc>
                  <a:txBody>
                    <a:bodyPr/>
                    <a:lstStyle/>
                    <a:p>
                      <a:pPr algn="ctr"/>
                      <a:r>
                        <a:rPr lang="en-US" sz="1600" i="1" dirty="0">
                          <a:solidFill>
                            <a:schemeClr val="tx1">
                              <a:lumMod val="75000"/>
                              <a:lumOff val="25000"/>
                            </a:schemeClr>
                          </a:solidFill>
                          <a:latin typeface="+mn-lt"/>
                        </a:rPr>
                        <a:t>KBs, Inductive Logic Programming, etc.</a:t>
                      </a:r>
                    </a:p>
                    <a:p>
                      <a:pPr marL="571500" indent="-571500" algn="l">
                        <a:buFont typeface="Arial" panose="020B0604020202020204" pitchFamily="34" charset="0"/>
                        <a:buChar char="•"/>
                      </a:pPr>
                      <a:endParaRPr lang="en-US" sz="1600" i="0" dirty="0">
                        <a:solidFill>
                          <a:schemeClr val="tx1">
                            <a:lumMod val="75000"/>
                            <a:lumOff val="25000"/>
                          </a:schemeClr>
                        </a:solidFill>
                        <a:latin typeface="+mn-lt"/>
                      </a:endParaRPr>
                    </a:p>
                    <a:p>
                      <a:pPr marL="571500" indent="-571500" algn="l">
                        <a:buFont typeface="Arial" panose="020B0604020202020204" pitchFamily="34" charset="0"/>
                        <a:buChar char="•"/>
                      </a:pPr>
                      <a:r>
                        <a:rPr lang="en-US" sz="1600" i="0" dirty="0">
                          <a:solidFill>
                            <a:srgbClr val="C00000"/>
                          </a:solidFill>
                          <a:latin typeface="+mn-lt"/>
                        </a:rPr>
                        <a:t>Small scale conditions</a:t>
                      </a:r>
                    </a:p>
                    <a:p>
                      <a:pPr marL="571500" indent="-571500" algn="l">
                        <a:buFont typeface="Arial" panose="020B0604020202020204" pitchFamily="34" charset="0"/>
                        <a:buChar char="•"/>
                      </a:pPr>
                      <a:r>
                        <a:rPr lang="en-US" sz="1600" i="0" dirty="0">
                          <a:solidFill>
                            <a:srgbClr val="C00000"/>
                          </a:solidFill>
                          <a:latin typeface="+mn-lt"/>
                        </a:rPr>
                        <a:t>Require heavy expert knowledge</a:t>
                      </a:r>
                    </a:p>
                    <a:p>
                      <a:pPr marL="571500" indent="-571500" algn="l">
                        <a:buFont typeface="Arial" panose="020B0604020202020204" pitchFamily="34" charset="0"/>
                        <a:buChar char="•"/>
                      </a:pPr>
                      <a:r>
                        <a:rPr lang="en-US" sz="1600" i="0" dirty="0">
                          <a:solidFill>
                            <a:srgbClr val="C00000"/>
                          </a:solidFill>
                          <a:latin typeface="+mn-lt"/>
                        </a:rPr>
                        <a:t>Very brittle with noisy, ambiguous data</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i="0" dirty="0">
                          <a:solidFill>
                            <a:srgbClr val="C00000"/>
                          </a:solidFill>
                          <a:latin typeface="+mn-lt"/>
                        </a:rPr>
                        <a:t>Limited applicative success</a:t>
                      </a:r>
                    </a:p>
                    <a:p>
                      <a:pPr marL="571500" indent="-571500" algn="l">
                        <a:buFont typeface="Arial" panose="020B0604020202020204" pitchFamily="34" charset="0"/>
                        <a:buChar char="•"/>
                      </a:pPr>
                      <a:endParaRPr lang="en-US" sz="1600" i="0" dirty="0">
                        <a:solidFill>
                          <a:srgbClr val="0070C0"/>
                        </a:solidFill>
                        <a:latin typeface="+mn-lt"/>
                      </a:endParaRPr>
                    </a:p>
                    <a:p>
                      <a:pPr marL="571500" indent="-571500" algn="l">
                        <a:buFont typeface="Arial" panose="020B0604020202020204" pitchFamily="34" charset="0"/>
                        <a:buChar char="•"/>
                      </a:pPr>
                      <a:r>
                        <a:rPr lang="en-US" sz="1600" i="0" dirty="0">
                          <a:solidFill>
                            <a:srgbClr val="0070C0"/>
                          </a:solidFill>
                          <a:latin typeface="+mn-lt"/>
                        </a:rPr>
                        <a:t>Learn from few samples</a:t>
                      </a:r>
                    </a:p>
                    <a:p>
                      <a:pPr marL="571500" indent="-571500" algn="l">
                        <a:buFont typeface="Arial" panose="020B0604020202020204" pitchFamily="34" charset="0"/>
                        <a:buChar char="•"/>
                      </a:pPr>
                      <a:r>
                        <a:rPr lang="en-US" sz="1600" i="0" dirty="0">
                          <a:solidFill>
                            <a:srgbClr val="0070C0"/>
                          </a:solidFill>
                          <a:latin typeface="+mn-lt"/>
                        </a:rPr>
                        <a:t>Can rely on high-level abstractions</a:t>
                      </a:r>
                    </a:p>
                    <a:p>
                      <a:pPr marL="571500" indent="-571500" algn="l">
                        <a:buFont typeface="Arial" panose="020B0604020202020204" pitchFamily="34" charset="0"/>
                        <a:buChar char="•"/>
                      </a:pPr>
                      <a:r>
                        <a:rPr lang="en-US" sz="1600" i="0" dirty="0">
                          <a:solidFill>
                            <a:srgbClr val="0070C0"/>
                          </a:solidFill>
                          <a:latin typeface="+mn-lt"/>
                        </a:rPr>
                        <a:t>Interpretable, provable</a:t>
                      </a:r>
                    </a:p>
                    <a:p>
                      <a:pPr marL="571500" indent="-571500" algn="l">
                        <a:buFont typeface="Arial" panose="020B0604020202020204" pitchFamily="34" charset="0"/>
                        <a:buChar char="•"/>
                      </a:pPr>
                      <a:r>
                        <a:rPr lang="en-US" sz="1600" i="0" dirty="0">
                          <a:solidFill>
                            <a:srgbClr val="0070C0"/>
                          </a:solidFill>
                          <a:latin typeface="+mn-lt"/>
                        </a:rPr>
                        <a:t>Complex reasoning</a:t>
                      </a:r>
                    </a:p>
                  </a:txBody>
                  <a:tcPr marL="34290" marR="34290" marT="17145" marB="17145">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46549274"/>
                  </a:ext>
                </a:extLst>
              </a:tr>
            </a:tbl>
          </a:graphicData>
        </a:graphic>
      </p:graphicFrame>
      <p:sp>
        <p:nvSpPr>
          <p:cNvPr id="5" name="Title 4">
            <a:extLst>
              <a:ext uri="{FF2B5EF4-FFF2-40B4-BE49-F238E27FC236}">
                <a16:creationId xmlns:a16="http://schemas.microsoft.com/office/drawing/2014/main" id="{3F341500-1BFB-DE49-836A-C0EA6E55BACF}"/>
              </a:ext>
            </a:extLst>
          </p:cNvPr>
          <p:cNvSpPr>
            <a:spLocks noGrp="1"/>
          </p:cNvSpPr>
          <p:nvPr>
            <p:ph type="title"/>
          </p:nvPr>
        </p:nvSpPr>
        <p:spPr/>
        <p:txBody>
          <a:bodyPr/>
          <a:lstStyle/>
          <a:p>
            <a:r>
              <a:rPr lang="en-US" dirty="0"/>
              <a:t>Pros and cons</a:t>
            </a:r>
          </a:p>
        </p:txBody>
      </p:sp>
      <p:sp>
        <p:nvSpPr>
          <p:cNvPr id="2" name="TextBox 1">
            <a:extLst>
              <a:ext uri="{FF2B5EF4-FFF2-40B4-BE49-F238E27FC236}">
                <a16:creationId xmlns:a16="http://schemas.microsoft.com/office/drawing/2014/main" id="{46702C42-778F-E347-88F5-CB8FC0128172}"/>
              </a:ext>
            </a:extLst>
          </p:cNvPr>
          <p:cNvSpPr txBox="1"/>
          <p:nvPr/>
        </p:nvSpPr>
        <p:spPr>
          <a:xfrm>
            <a:off x="4804010" y="3266479"/>
            <a:ext cx="2702257" cy="95410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dirty="0"/>
              <a:t>Great research opportunities!</a:t>
            </a:r>
          </a:p>
        </p:txBody>
      </p:sp>
    </p:spTree>
    <p:extLst>
      <p:ext uri="{BB962C8B-B14F-4D97-AF65-F5344CB8AC3E}">
        <p14:creationId xmlns:p14="http://schemas.microsoft.com/office/powerpoint/2010/main" val="1856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3935"/>
        <p:cNvGrpSpPr/>
        <p:nvPr/>
      </p:nvGrpSpPr>
      <p:grpSpPr>
        <a:xfrm>
          <a:off x="0" y="0"/>
          <a:ext cx="0" cy="0"/>
          <a:chOff x="0" y="0"/>
          <a:chExt cx="0" cy="0"/>
        </a:xfrm>
      </p:grpSpPr>
      <p:sp>
        <p:nvSpPr>
          <p:cNvPr id="3943" name="Google Shape;3943;p15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141</a:t>
            </a:fld>
            <a:endParaRPr/>
          </a:p>
        </p:txBody>
      </p:sp>
      <p:sp>
        <p:nvSpPr>
          <p:cNvPr id="3936" name="Google Shape;3936;p151"/>
          <p:cNvSpPr txBox="1">
            <a:spLocks noGrp="1"/>
          </p:cNvSpPr>
          <p:nvPr>
            <p:ph type="title" idx="4294967295"/>
          </p:nvPr>
        </p:nvSpPr>
        <p:spPr>
          <a:xfrm>
            <a:off x="-1" y="444500"/>
            <a:ext cx="8973475"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Current Challenge: Reconciling Conflicting Information</a:t>
            </a:r>
            <a:endParaRPr dirty="0"/>
          </a:p>
        </p:txBody>
      </p:sp>
      <p:sp>
        <p:nvSpPr>
          <p:cNvPr id="3937" name="Google Shape;3937;p151"/>
          <p:cNvSpPr txBox="1">
            <a:spLocks noGrp="1"/>
          </p:cNvSpPr>
          <p:nvPr>
            <p:ph type="body" idx="4294967295"/>
          </p:nvPr>
        </p:nvSpPr>
        <p:spPr>
          <a:xfrm>
            <a:off x="0" y="3987800"/>
            <a:ext cx="6016625" cy="57308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Trust into source, timeline, ...</a:t>
            </a:r>
            <a:endParaRPr/>
          </a:p>
        </p:txBody>
      </p:sp>
      <p:sp>
        <p:nvSpPr>
          <p:cNvPr id="3938" name="Google Shape;3938;p151"/>
          <p:cNvSpPr/>
          <p:nvPr/>
        </p:nvSpPr>
        <p:spPr>
          <a:xfrm>
            <a:off x="692350" y="1737125"/>
            <a:ext cx="2561400" cy="1360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“Once we have settled our accounts, we will take back control of roughly </a:t>
            </a:r>
            <a:r>
              <a:rPr lang="en-GB" b="1">
                <a:solidFill>
                  <a:srgbClr val="FF9900"/>
                </a:solidFill>
                <a:latin typeface="Roboto"/>
                <a:ea typeface="Roboto"/>
                <a:cs typeface="Roboto"/>
                <a:sym typeface="Roboto"/>
              </a:rPr>
              <a:t>£350m</a:t>
            </a:r>
            <a:r>
              <a:rPr lang="en-GB">
                <a:latin typeface="Roboto"/>
                <a:ea typeface="Roboto"/>
                <a:cs typeface="Roboto"/>
                <a:sym typeface="Roboto"/>
              </a:rPr>
              <a:t> per week.” </a:t>
            </a:r>
            <a:r>
              <a:rPr lang="en-GB" i="1">
                <a:solidFill>
                  <a:srgbClr val="B7B7B7"/>
                </a:solidFill>
                <a:latin typeface="Roboto"/>
                <a:ea typeface="Roboto"/>
                <a:cs typeface="Roboto"/>
                <a:sym typeface="Roboto"/>
              </a:rPr>
              <a:t>Boris Johnson</a:t>
            </a:r>
            <a:endParaRPr i="1">
              <a:solidFill>
                <a:srgbClr val="B7B7B7"/>
              </a:solidFill>
            </a:endParaRPr>
          </a:p>
        </p:txBody>
      </p:sp>
      <p:sp>
        <p:nvSpPr>
          <p:cNvPr id="3939" name="Google Shape;3939;p151"/>
          <p:cNvSpPr/>
          <p:nvPr/>
        </p:nvSpPr>
        <p:spPr>
          <a:xfrm>
            <a:off x="6412075" y="1737125"/>
            <a:ext cx="2561400" cy="11259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“...When those are taken into account the figure is </a:t>
            </a:r>
            <a:r>
              <a:rPr lang="en-GB" b="1">
                <a:solidFill>
                  <a:srgbClr val="FF9900"/>
                </a:solidFill>
                <a:latin typeface="Roboto"/>
                <a:ea typeface="Roboto"/>
                <a:cs typeface="Roboto"/>
                <a:sym typeface="Roboto"/>
              </a:rPr>
              <a:t>£250m</a:t>
            </a:r>
            <a:r>
              <a:rPr lang="en-GB">
                <a:solidFill>
                  <a:srgbClr val="FF9900"/>
                </a:solidFill>
                <a:latin typeface="Roboto"/>
                <a:ea typeface="Roboto"/>
                <a:cs typeface="Roboto"/>
                <a:sym typeface="Roboto"/>
              </a:rPr>
              <a:t>.</a:t>
            </a:r>
            <a:r>
              <a:rPr lang="en-GB">
                <a:latin typeface="Roboto"/>
                <a:ea typeface="Roboto"/>
                <a:cs typeface="Roboto"/>
                <a:sym typeface="Roboto"/>
              </a:rPr>
              <a:t>” </a:t>
            </a:r>
            <a:r>
              <a:rPr lang="en-GB" i="1">
                <a:solidFill>
                  <a:srgbClr val="B7B7B7"/>
                </a:solidFill>
                <a:latin typeface="Roboto"/>
                <a:ea typeface="Roboto"/>
                <a:cs typeface="Roboto"/>
                <a:sym typeface="Roboto"/>
              </a:rPr>
              <a:t>Independent</a:t>
            </a:r>
            <a:endParaRPr i="1">
              <a:solidFill>
                <a:srgbClr val="B7B7B7"/>
              </a:solidFill>
            </a:endParaRPr>
          </a:p>
        </p:txBody>
      </p:sp>
      <p:sp>
        <p:nvSpPr>
          <p:cNvPr id="3940" name="Google Shape;3940;p151"/>
          <p:cNvSpPr/>
          <p:nvPr/>
        </p:nvSpPr>
        <p:spPr>
          <a:xfrm>
            <a:off x="3571725" y="1737125"/>
            <a:ext cx="2561400" cy="1822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“We are not giving £20bn a year or £350m a week to Brussels - Britain pays </a:t>
            </a:r>
            <a:r>
              <a:rPr lang="en-GB" b="1">
                <a:solidFill>
                  <a:srgbClr val="FF9900"/>
                </a:solidFill>
                <a:latin typeface="Roboto"/>
                <a:ea typeface="Roboto"/>
                <a:cs typeface="Roboto"/>
                <a:sym typeface="Roboto"/>
              </a:rPr>
              <a:t>£276m</a:t>
            </a:r>
            <a:r>
              <a:rPr lang="en-GB">
                <a:solidFill>
                  <a:srgbClr val="FF9900"/>
                </a:solidFill>
                <a:latin typeface="Roboto"/>
                <a:ea typeface="Roboto"/>
                <a:cs typeface="Roboto"/>
                <a:sym typeface="Roboto"/>
              </a:rPr>
              <a:t> </a:t>
            </a:r>
            <a:r>
              <a:rPr lang="en-GB">
                <a:latin typeface="Roboto"/>
                <a:ea typeface="Roboto"/>
                <a:cs typeface="Roboto"/>
                <a:sym typeface="Roboto"/>
              </a:rPr>
              <a:t>a week to the EU budget because of the rebate.” </a:t>
            </a:r>
            <a:r>
              <a:rPr lang="en-GB" i="1">
                <a:solidFill>
                  <a:srgbClr val="B7B7B7"/>
                </a:solidFill>
                <a:latin typeface="Roboto"/>
                <a:ea typeface="Roboto"/>
                <a:cs typeface="Roboto"/>
                <a:sym typeface="Roboto"/>
              </a:rPr>
              <a:t>BBC Reality Check</a:t>
            </a:r>
            <a:endParaRPr i="1">
              <a:solidFill>
                <a:srgbClr val="B7B7B7"/>
              </a:solidFill>
            </a:endParaRPr>
          </a:p>
        </p:txBody>
      </p:sp>
      <p:sp>
        <p:nvSpPr>
          <p:cNvPr id="3941" name="Google Shape;3941;p151"/>
          <p:cNvSpPr txBox="1"/>
          <p:nvPr/>
        </p:nvSpPr>
        <p:spPr>
          <a:xfrm>
            <a:off x="6895775" y="3582425"/>
            <a:ext cx="667800" cy="745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4800">
                <a:solidFill>
                  <a:srgbClr val="FF9900"/>
                </a:solidFill>
                <a:latin typeface="Proxima Nova"/>
                <a:ea typeface="Proxima Nova"/>
                <a:cs typeface="Proxima Nova"/>
                <a:sym typeface="Proxima Nova"/>
              </a:rPr>
              <a:t>?</a:t>
            </a:r>
            <a:endParaRPr sz="4800">
              <a:solidFill>
                <a:srgbClr val="FF9900"/>
              </a:solidFill>
            </a:endParaRPr>
          </a:p>
        </p:txBody>
      </p:sp>
      <p:sp>
        <p:nvSpPr>
          <p:cNvPr id="3942" name="Google Shape;3942;p151"/>
          <p:cNvSpPr txBox="1"/>
          <p:nvPr/>
        </p:nvSpPr>
        <p:spPr>
          <a:xfrm>
            <a:off x="528925" y="1192850"/>
            <a:ext cx="5883000" cy="45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i="1">
                <a:solidFill>
                  <a:schemeClr val="accent3"/>
                </a:solidFill>
                <a:latin typeface="Proxima Nova"/>
                <a:ea typeface="Proxima Nova"/>
                <a:cs typeface="Proxima Nova"/>
                <a:sym typeface="Proxima Nova"/>
              </a:rPr>
              <a:t>So how much does the UK pay to the EU per week?</a:t>
            </a:r>
            <a:endParaRPr sz="1800" i="1">
              <a:solidFill>
                <a:schemeClr val="accent3"/>
              </a:solidFill>
              <a:latin typeface="Proxima Nova"/>
              <a:ea typeface="Proxima Nova"/>
              <a:cs typeface="Proxima Nova"/>
              <a:sym typeface="Proxima Nova"/>
            </a:endParaRPr>
          </a:p>
        </p:txBody>
      </p:sp>
    </p:spTree>
    <p:extLst>
      <p:ext uri="{BB962C8B-B14F-4D97-AF65-F5344CB8AC3E}">
        <p14:creationId xmlns:p14="http://schemas.microsoft.com/office/powerpoint/2010/main" val="105520476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3935"/>
        <p:cNvGrpSpPr/>
        <p:nvPr/>
      </p:nvGrpSpPr>
      <p:grpSpPr>
        <a:xfrm>
          <a:off x="0" y="0"/>
          <a:ext cx="0" cy="0"/>
          <a:chOff x="0" y="0"/>
          <a:chExt cx="0" cy="0"/>
        </a:xfrm>
      </p:grpSpPr>
      <p:sp>
        <p:nvSpPr>
          <p:cNvPr id="3943" name="Google Shape;3943;p15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142</a:t>
            </a:fld>
            <a:endParaRPr/>
          </a:p>
        </p:txBody>
      </p:sp>
      <p:sp>
        <p:nvSpPr>
          <p:cNvPr id="3936" name="Google Shape;3936;p151"/>
          <p:cNvSpPr txBox="1">
            <a:spLocks noGrp="1"/>
          </p:cNvSpPr>
          <p:nvPr>
            <p:ph type="title" idx="4294967295"/>
          </p:nvPr>
        </p:nvSpPr>
        <p:spPr>
          <a:xfrm>
            <a:off x="-1" y="444500"/>
            <a:ext cx="8973475"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0" name="Google Shape;4239;p159">
            <a:extLst>
              <a:ext uri="{FF2B5EF4-FFF2-40B4-BE49-F238E27FC236}">
                <a16:creationId xmlns:a16="http://schemas.microsoft.com/office/drawing/2014/main" id="{FCDB6DB0-9315-5747-8D06-0377408ECD35}"/>
              </a:ext>
            </a:extLst>
          </p:cNvPr>
          <p:cNvSpPr txBox="1">
            <a:spLocks/>
          </p:cNvSpPr>
          <p:nvPr/>
        </p:nvSpPr>
        <p:spPr>
          <a:xfrm>
            <a:off x="-1" y="1017588"/>
            <a:ext cx="8521700" cy="4039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solidFill>
                  <a:schemeClr val="tx1"/>
                </a:solidFill>
              </a:rPr>
              <a:t>We’ve seen 2 approaches for building system to answer any question</a:t>
            </a:r>
          </a:p>
          <a:p>
            <a:r>
              <a:rPr lang="en-GB" dirty="0">
                <a:solidFill>
                  <a:schemeClr val="tx1"/>
                </a:solidFill>
              </a:rPr>
              <a:t>Most deployed systems still rely on traditional pipelines for the most part (+ some DL here and there)</a:t>
            </a:r>
          </a:p>
          <a:p>
            <a:endParaRPr lang="en-GB" dirty="0">
              <a:solidFill>
                <a:schemeClr val="tx1"/>
              </a:solidFill>
            </a:endParaRPr>
          </a:p>
          <a:p>
            <a:r>
              <a:rPr lang="en-GB" dirty="0">
                <a:solidFill>
                  <a:schemeClr val="tx1"/>
                </a:solidFill>
              </a:rPr>
              <a:t>Why? </a:t>
            </a:r>
            <a:r>
              <a:rPr lang="en-GB" sz="1800" dirty="0">
                <a:solidFill>
                  <a:schemeClr val="accent5"/>
                </a:solidFill>
              </a:rPr>
              <a:t>Scale, reliability, interpretability</a:t>
            </a:r>
          </a:p>
          <a:p>
            <a:endParaRPr lang="en-GB" sz="2200" dirty="0">
              <a:solidFill>
                <a:schemeClr val="accent5"/>
              </a:solidFill>
            </a:endParaRPr>
          </a:p>
          <a:p>
            <a:r>
              <a:rPr lang="en-GB" dirty="0">
                <a:solidFill>
                  <a:schemeClr val="tx1"/>
                </a:solidFill>
              </a:rPr>
              <a:t>Open questions:</a:t>
            </a:r>
          </a:p>
          <a:p>
            <a:pPr lvl="1">
              <a:spcBef>
                <a:spcPts val="500"/>
              </a:spcBef>
            </a:pPr>
            <a:r>
              <a:rPr lang="en-GB" sz="1600" dirty="0">
                <a:solidFill>
                  <a:schemeClr val="tx1"/>
                </a:solidFill>
              </a:rPr>
              <a:t>All shortcomings of Machine Reading </a:t>
            </a:r>
            <a:r>
              <a:rPr lang="en-GB" sz="1600" dirty="0">
                <a:solidFill>
                  <a:schemeClr val="tx1"/>
                </a:solidFill>
                <a:sym typeface="Wingdings" pitchFamily="2" charset="2"/>
              </a:rPr>
              <a:t> Open domain QA. Need to solve them</a:t>
            </a:r>
            <a:endParaRPr lang="en-GB" sz="1600" dirty="0">
              <a:solidFill>
                <a:schemeClr val="tx1"/>
              </a:solidFill>
            </a:endParaRPr>
          </a:p>
          <a:p>
            <a:pPr lvl="1">
              <a:spcBef>
                <a:spcPts val="500"/>
              </a:spcBef>
            </a:pPr>
            <a:r>
              <a:rPr lang="en-GB" sz="1600" dirty="0">
                <a:solidFill>
                  <a:schemeClr val="tx1"/>
                </a:solidFill>
              </a:rPr>
              <a:t>Will pretrained contextual embeddings change everything forever?</a:t>
            </a:r>
          </a:p>
          <a:p>
            <a:pPr lvl="1">
              <a:spcBef>
                <a:spcPts val="500"/>
              </a:spcBef>
            </a:pPr>
            <a:r>
              <a:rPr lang="en-GB" sz="1600" dirty="0">
                <a:solidFill>
                  <a:schemeClr val="tx1"/>
                </a:solidFill>
              </a:rPr>
              <a:t>Can we combine both symbolic and end-to-end approaches?</a:t>
            </a:r>
          </a:p>
        </p:txBody>
      </p:sp>
    </p:spTree>
    <p:extLst>
      <p:ext uri="{BB962C8B-B14F-4D97-AF65-F5344CB8AC3E}">
        <p14:creationId xmlns:p14="http://schemas.microsoft.com/office/powerpoint/2010/main" val="415904934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a:xfrm>
            <a:off x="510450" y="2057400"/>
            <a:ext cx="8404950" cy="778800"/>
          </a:xfrm>
        </p:spPr>
        <p:txBody>
          <a:bodyPr/>
          <a:lstStyle/>
          <a:p>
            <a:r>
              <a:rPr lang="en-US" dirty="0"/>
              <a:t>Machine Reading &amp; QA / Open Problems</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143</a:t>
            </a:fld>
            <a:endParaRPr lang="en-GB"/>
          </a:p>
        </p:txBody>
      </p:sp>
    </p:spTree>
    <p:extLst>
      <p:ext uri="{BB962C8B-B14F-4D97-AF65-F5344CB8AC3E}">
        <p14:creationId xmlns:p14="http://schemas.microsoft.com/office/powerpoint/2010/main" val="64527818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355" name="Google Shape;3355;p1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144</a:t>
            </a:fld>
            <a:endParaRPr/>
          </a:p>
        </p:txBody>
      </p:sp>
      <p:sp>
        <p:nvSpPr>
          <p:cNvPr id="3350" name="Google Shape;3350;p1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Progression of SQuAD Model Performance</a:t>
            </a:r>
            <a:endParaRPr/>
          </a:p>
        </p:txBody>
      </p:sp>
      <p:pic>
        <p:nvPicPr>
          <p:cNvPr id="3351" name="Google Shape;3351;p125"/>
          <p:cNvPicPr preferRelativeResize="0"/>
          <p:nvPr/>
        </p:nvPicPr>
        <p:blipFill>
          <a:blip r:embed="rId3">
            <a:alphaModFix/>
          </a:blip>
          <a:stretch>
            <a:fillRect/>
          </a:stretch>
        </p:blipFill>
        <p:spPr>
          <a:xfrm>
            <a:off x="464100" y="1222361"/>
            <a:ext cx="4674676" cy="3725439"/>
          </a:xfrm>
          <a:prstGeom prst="rect">
            <a:avLst/>
          </a:prstGeom>
          <a:noFill/>
          <a:ln>
            <a:noFill/>
          </a:ln>
        </p:spPr>
      </p:pic>
      <p:pic>
        <p:nvPicPr>
          <p:cNvPr id="3352" name="Google Shape;3352;p125"/>
          <p:cNvPicPr preferRelativeResize="0"/>
          <p:nvPr/>
        </p:nvPicPr>
        <p:blipFill>
          <a:blip r:embed="rId4">
            <a:alphaModFix/>
          </a:blip>
          <a:stretch>
            <a:fillRect/>
          </a:stretch>
        </p:blipFill>
        <p:spPr>
          <a:xfrm>
            <a:off x="5640296" y="1108900"/>
            <a:ext cx="3344403" cy="3655058"/>
          </a:xfrm>
          <a:prstGeom prst="rect">
            <a:avLst/>
          </a:prstGeom>
          <a:noFill/>
          <a:ln>
            <a:noFill/>
          </a:ln>
        </p:spPr>
      </p:pic>
      <p:pic>
        <p:nvPicPr>
          <p:cNvPr id="3353" name="Google Shape;3353;p125"/>
          <p:cNvPicPr preferRelativeResize="0"/>
          <p:nvPr/>
        </p:nvPicPr>
        <p:blipFill>
          <a:blip r:embed="rId5">
            <a:alphaModFix/>
          </a:blip>
          <a:stretch>
            <a:fillRect/>
          </a:stretch>
        </p:blipFill>
        <p:spPr>
          <a:xfrm>
            <a:off x="881247" y="1293560"/>
            <a:ext cx="2096138" cy="966219"/>
          </a:xfrm>
          <a:prstGeom prst="rect">
            <a:avLst/>
          </a:prstGeom>
          <a:noFill/>
          <a:ln>
            <a:noFill/>
          </a:ln>
        </p:spPr>
      </p:pic>
      <p:sp>
        <p:nvSpPr>
          <p:cNvPr id="3354" name="Google Shape;3354;p125"/>
          <p:cNvSpPr/>
          <p:nvPr/>
        </p:nvSpPr>
        <p:spPr>
          <a:xfrm>
            <a:off x="1389125" y="3347275"/>
            <a:ext cx="5586300" cy="766800"/>
          </a:xfrm>
          <a:prstGeom prst="roundRect">
            <a:avLst>
              <a:gd name="adj" fmla="val 12250"/>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800">
                <a:solidFill>
                  <a:srgbClr val="FFFFFF"/>
                </a:solidFill>
                <a:latin typeface="Roboto"/>
                <a:ea typeface="Roboto"/>
                <a:cs typeface="Roboto"/>
                <a:sym typeface="Roboto"/>
              </a:rPr>
              <a:t>Reading Comprehension Solved?</a:t>
            </a:r>
            <a:endParaRPr sz="28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3373"/>
        <p:cNvGrpSpPr/>
        <p:nvPr/>
      </p:nvGrpSpPr>
      <p:grpSpPr>
        <a:xfrm>
          <a:off x="0" y="0"/>
          <a:ext cx="0" cy="0"/>
          <a:chOff x="0" y="0"/>
          <a:chExt cx="0" cy="0"/>
        </a:xfrm>
      </p:grpSpPr>
      <p:sp>
        <p:nvSpPr>
          <p:cNvPr id="3377" name="Google Shape;3377;p1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145</a:t>
            </a:fld>
            <a:endParaRPr/>
          </a:p>
        </p:txBody>
      </p:sp>
      <p:sp>
        <p:nvSpPr>
          <p:cNvPr id="3374" name="Google Shape;3374;p12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375" name="Google Shape;3375;p128"/>
          <p:cNvSpPr/>
          <p:nvPr/>
        </p:nvSpPr>
        <p:spPr>
          <a:xfrm>
            <a:off x="4779100" y="1615650"/>
            <a:ext cx="3774000" cy="1568700"/>
          </a:xfrm>
          <a:prstGeom prst="roundRect">
            <a:avLst>
              <a:gd name="adj" fmla="val 6584"/>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The past record was held by quarterback John Elway, who led the Broncos to victory in Super Bowl XXXIII at age 38.</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p:txBody>
      </p:sp>
      <p:sp>
        <p:nvSpPr>
          <p:cNvPr id="3376" name="Google Shape;3376;p128"/>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3381"/>
        <p:cNvGrpSpPr/>
        <p:nvPr/>
      </p:nvGrpSpPr>
      <p:grpSpPr>
        <a:xfrm>
          <a:off x="0" y="0"/>
          <a:ext cx="0" cy="0"/>
          <a:chOff x="0" y="0"/>
          <a:chExt cx="0" cy="0"/>
        </a:xfrm>
      </p:grpSpPr>
      <p:sp>
        <p:nvSpPr>
          <p:cNvPr id="3385" name="Google Shape;3385;p1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146</a:t>
            </a:fld>
            <a:endParaRPr/>
          </a:p>
        </p:txBody>
      </p:sp>
      <p:sp>
        <p:nvSpPr>
          <p:cNvPr id="3382" name="Google Shape;3382;p12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383" name="Google Shape;3383;p129"/>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
        <p:nvSpPr>
          <p:cNvPr id="3384" name="Google Shape;3384;p129"/>
          <p:cNvSpPr/>
          <p:nvPr/>
        </p:nvSpPr>
        <p:spPr>
          <a:xfrm>
            <a:off x="1241963" y="2285400"/>
            <a:ext cx="3427800" cy="572700"/>
          </a:xfrm>
          <a:prstGeom prst="roundRect">
            <a:avLst>
              <a:gd name="adj" fmla="val 1225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John Elway</a:t>
            </a:r>
            <a:endParaRPr sz="1200">
              <a:solidFill>
                <a:srgbClr val="FFFFFF"/>
              </a:solidFill>
              <a:latin typeface="Roboto"/>
              <a:ea typeface="Roboto"/>
              <a:cs typeface="Roboto"/>
              <a:sym typeface="Roboto"/>
            </a:endParaRPr>
          </a:p>
        </p:txBody>
      </p:sp>
      <p:sp>
        <p:nvSpPr>
          <p:cNvPr id="3386" name="Google Shape;3386;p129"/>
          <p:cNvSpPr/>
          <p:nvPr/>
        </p:nvSpPr>
        <p:spPr>
          <a:xfrm>
            <a:off x="4779100" y="1615650"/>
            <a:ext cx="3819300" cy="1568700"/>
          </a:xfrm>
          <a:prstGeom prst="roundRect">
            <a:avLst>
              <a:gd name="adj" fmla="val 6584"/>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The past record was held by quarterback </a:t>
            </a:r>
            <a:r>
              <a:rPr lang="en-GB" b="1">
                <a:solidFill>
                  <a:schemeClr val="dk2"/>
                </a:solidFill>
                <a:latin typeface="Roboto"/>
                <a:ea typeface="Roboto"/>
                <a:cs typeface="Roboto"/>
                <a:sym typeface="Roboto"/>
              </a:rPr>
              <a:t>John Elway</a:t>
            </a:r>
            <a:r>
              <a:rPr lang="en-GB">
                <a:latin typeface="Roboto"/>
                <a:ea typeface="Roboto"/>
                <a:cs typeface="Roboto"/>
                <a:sym typeface="Roboto"/>
              </a:rPr>
              <a:t>, who led the Broncos to victory in Super Bowl XXXIII at age 38.</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3390"/>
        <p:cNvGrpSpPr/>
        <p:nvPr/>
      </p:nvGrpSpPr>
      <p:grpSpPr>
        <a:xfrm>
          <a:off x="0" y="0"/>
          <a:ext cx="0" cy="0"/>
          <a:chOff x="0" y="0"/>
          <a:chExt cx="0" cy="0"/>
        </a:xfrm>
      </p:grpSpPr>
      <p:sp>
        <p:nvSpPr>
          <p:cNvPr id="3394" name="Google Shape;3394;p1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147</a:t>
            </a:fld>
            <a:endParaRPr/>
          </a:p>
        </p:txBody>
      </p:sp>
      <p:sp>
        <p:nvSpPr>
          <p:cNvPr id="3391" name="Google Shape;3391;p13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392" name="Google Shape;3392;p130"/>
          <p:cNvSpPr/>
          <p:nvPr/>
        </p:nvSpPr>
        <p:spPr>
          <a:xfrm>
            <a:off x="4779101" y="1615653"/>
            <a:ext cx="3774000" cy="15426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999999"/>
                </a:solidFill>
                <a:latin typeface="Roboto"/>
                <a:ea typeface="Roboto"/>
                <a:cs typeface="Roboto"/>
                <a:sym typeface="Roboto"/>
              </a:rPr>
              <a:t>The past record was held by quarterback John Elway, who led the Broncos to victory in Super Bowl XXXIII at age 38.</a:t>
            </a:r>
            <a:r>
              <a:rPr lang="en-GB">
                <a:latin typeface="Roboto"/>
                <a:ea typeface="Roboto"/>
                <a:cs typeface="Roboto"/>
                <a:sym typeface="Roboto"/>
              </a:rPr>
              <a:t> Quarterback Jeff Dean had a jersey number 37 in Champ Bowl XXXIV. </a:t>
            </a:r>
            <a:endParaRPr>
              <a:latin typeface="Roboto"/>
              <a:ea typeface="Roboto"/>
              <a:cs typeface="Roboto"/>
              <a:sym typeface="Roboto"/>
            </a:endParaRPr>
          </a:p>
        </p:txBody>
      </p:sp>
      <p:sp>
        <p:nvSpPr>
          <p:cNvPr id="3393" name="Google Shape;3393;p130"/>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3398"/>
        <p:cNvGrpSpPr/>
        <p:nvPr/>
      </p:nvGrpSpPr>
      <p:grpSpPr>
        <a:xfrm>
          <a:off x="0" y="0"/>
          <a:ext cx="0" cy="0"/>
          <a:chOff x="0" y="0"/>
          <a:chExt cx="0" cy="0"/>
        </a:xfrm>
      </p:grpSpPr>
      <p:sp>
        <p:nvSpPr>
          <p:cNvPr id="3403" name="Google Shape;3403;p1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148</a:t>
            </a:fld>
            <a:endParaRPr/>
          </a:p>
        </p:txBody>
      </p:sp>
      <p:sp>
        <p:nvSpPr>
          <p:cNvPr id="3399" name="Google Shape;3399;p13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400" name="Google Shape;3400;p131"/>
          <p:cNvSpPr/>
          <p:nvPr/>
        </p:nvSpPr>
        <p:spPr>
          <a:xfrm>
            <a:off x="1241963" y="2285400"/>
            <a:ext cx="3427800" cy="572700"/>
          </a:xfrm>
          <a:prstGeom prst="roundRect">
            <a:avLst>
              <a:gd name="adj" fmla="val 1225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Jeff Dean</a:t>
            </a:r>
            <a:endParaRPr sz="1200">
              <a:solidFill>
                <a:srgbClr val="FFFFFF"/>
              </a:solidFill>
              <a:latin typeface="Roboto"/>
              <a:ea typeface="Roboto"/>
              <a:cs typeface="Roboto"/>
              <a:sym typeface="Roboto"/>
            </a:endParaRPr>
          </a:p>
        </p:txBody>
      </p:sp>
      <p:sp>
        <p:nvSpPr>
          <p:cNvPr id="3401" name="Google Shape;3401;p131"/>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
        <p:nvSpPr>
          <p:cNvPr id="3402" name="Google Shape;3402;p131"/>
          <p:cNvSpPr/>
          <p:nvPr/>
        </p:nvSpPr>
        <p:spPr>
          <a:xfrm>
            <a:off x="588287" y="2212075"/>
            <a:ext cx="544374" cy="719334"/>
          </a:xfrm>
          <a:prstGeom prst="lightningBol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1"/>
          <p:cNvSpPr/>
          <p:nvPr/>
        </p:nvSpPr>
        <p:spPr>
          <a:xfrm>
            <a:off x="4779101" y="1615653"/>
            <a:ext cx="3774000" cy="15426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999999"/>
                </a:solidFill>
                <a:latin typeface="Roboto"/>
                <a:ea typeface="Roboto"/>
                <a:cs typeface="Roboto"/>
                <a:sym typeface="Roboto"/>
              </a:rPr>
              <a:t>The past record was held by quarterback John Elway, who led the Broncos to victory in Super Bowl XXXIII at age 38.</a:t>
            </a:r>
            <a:r>
              <a:rPr lang="en-GB">
                <a:latin typeface="Roboto"/>
                <a:ea typeface="Roboto"/>
                <a:cs typeface="Roboto"/>
                <a:sym typeface="Roboto"/>
              </a:rPr>
              <a:t> Quarterback </a:t>
            </a:r>
            <a:r>
              <a:rPr lang="en-GB" b="1">
                <a:solidFill>
                  <a:srgbClr val="FF9900"/>
                </a:solidFill>
                <a:latin typeface="Roboto"/>
                <a:ea typeface="Roboto"/>
                <a:cs typeface="Roboto"/>
                <a:sym typeface="Roboto"/>
              </a:rPr>
              <a:t>Jeff Dean</a:t>
            </a:r>
            <a:r>
              <a:rPr lang="en-GB">
                <a:latin typeface="Roboto"/>
                <a:ea typeface="Roboto"/>
                <a:cs typeface="Roboto"/>
                <a:sym typeface="Roboto"/>
              </a:rPr>
              <a:t> had a jersey number 37 in Champ Bowl XXXIV. </a:t>
            </a:r>
            <a:endParaRPr>
              <a:latin typeface="Roboto"/>
              <a:ea typeface="Roboto"/>
              <a:cs typeface="Roboto"/>
              <a:sym typeface="Roboto"/>
            </a:endParaRP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3408"/>
        <p:cNvGrpSpPr/>
        <p:nvPr/>
      </p:nvGrpSpPr>
      <p:grpSpPr>
        <a:xfrm>
          <a:off x="0" y="0"/>
          <a:ext cx="0" cy="0"/>
          <a:chOff x="0" y="0"/>
          <a:chExt cx="0" cy="0"/>
        </a:xfrm>
      </p:grpSpPr>
      <p:sp>
        <p:nvSpPr>
          <p:cNvPr id="3414" name="Google Shape;3414;p1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149</a:t>
            </a:fld>
            <a:endParaRPr/>
          </a:p>
        </p:txBody>
      </p:sp>
      <p:sp>
        <p:nvSpPr>
          <p:cNvPr id="3409" name="Google Shape;3409;p13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410" name="Google Shape;3410;p132"/>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
        <p:nvSpPr>
          <p:cNvPr id="3411" name="Google Shape;3411;p132"/>
          <p:cNvSpPr txBox="1"/>
          <p:nvPr/>
        </p:nvSpPr>
        <p:spPr>
          <a:xfrm>
            <a:off x="1133025" y="3489050"/>
            <a:ext cx="6752400" cy="13650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GB" sz="1800" dirty="0">
                <a:solidFill>
                  <a:schemeClr val="accent3"/>
                </a:solidFill>
                <a:latin typeface="Proxima Nova"/>
                <a:ea typeface="Proxima Nova"/>
                <a:cs typeface="Proxima Nova"/>
                <a:sym typeface="Proxima Nova"/>
              </a:rPr>
              <a:t>Reading Comprehension models can easily be fooled by adding adversarial sentences (Jia et al., ACL’17)</a:t>
            </a:r>
            <a:endParaRPr sz="1800" dirty="0">
              <a:solidFill>
                <a:schemeClr val="accent3"/>
              </a:solidFill>
              <a:latin typeface="Proxima Nova"/>
              <a:ea typeface="Proxima Nova"/>
              <a:cs typeface="Proxima Nova"/>
              <a:sym typeface="Proxima Nova"/>
            </a:endParaRPr>
          </a:p>
        </p:txBody>
      </p:sp>
      <p:sp>
        <p:nvSpPr>
          <p:cNvPr id="3412" name="Google Shape;3412;p132"/>
          <p:cNvSpPr/>
          <p:nvPr/>
        </p:nvSpPr>
        <p:spPr>
          <a:xfrm>
            <a:off x="1241963" y="2285400"/>
            <a:ext cx="3427800" cy="572700"/>
          </a:xfrm>
          <a:prstGeom prst="roundRect">
            <a:avLst>
              <a:gd name="adj" fmla="val 1225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Jeff Dean</a:t>
            </a:r>
            <a:endParaRPr sz="1200">
              <a:solidFill>
                <a:srgbClr val="FFFFFF"/>
              </a:solidFill>
              <a:latin typeface="Roboto"/>
              <a:ea typeface="Roboto"/>
              <a:cs typeface="Roboto"/>
              <a:sym typeface="Roboto"/>
            </a:endParaRPr>
          </a:p>
        </p:txBody>
      </p:sp>
      <p:sp>
        <p:nvSpPr>
          <p:cNvPr id="3413" name="Google Shape;3413;p132"/>
          <p:cNvSpPr/>
          <p:nvPr/>
        </p:nvSpPr>
        <p:spPr>
          <a:xfrm>
            <a:off x="588287" y="2212075"/>
            <a:ext cx="544374" cy="719334"/>
          </a:xfrm>
          <a:prstGeom prst="lightningBol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2"/>
          <p:cNvSpPr/>
          <p:nvPr/>
        </p:nvSpPr>
        <p:spPr>
          <a:xfrm>
            <a:off x="4779101" y="1615653"/>
            <a:ext cx="3774000" cy="15426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999999"/>
                </a:solidFill>
                <a:latin typeface="Roboto"/>
                <a:ea typeface="Roboto"/>
                <a:cs typeface="Roboto"/>
                <a:sym typeface="Roboto"/>
              </a:rPr>
              <a:t>The past record was held by quarterback John Elway, who led the Broncos to victory in Super Bowl XXXIII at age 38.</a:t>
            </a:r>
            <a:r>
              <a:rPr lang="en-GB">
                <a:latin typeface="Roboto"/>
                <a:ea typeface="Roboto"/>
                <a:cs typeface="Roboto"/>
                <a:sym typeface="Roboto"/>
              </a:rPr>
              <a:t> Quarterback </a:t>
            </a:r>
            <a:r>
              <a:rPr lang="en-GB" b="1">
                <a:solidFill>
                  <a:srgbClr val="FF9900"/>
                </a:solidFill>
                <a:latin typeface="Roboto"/>
                <a:ea typeface="Roboto"/>
                <a:cs typeface="Roboto"/>
                <a:sym typeface="Roboto"/>
              </a:rPr>
              <a:t>Jeff Dean</a:t>
            </a:r>
            <a:r>
              <a:rPr lang="en-GB">
                <a:latin typeface="Roboto"/>
                <a:ea typeface="Roboto"/>
                <a:cs typeface="Roboto"/>
                <a:sym typeface="Roboto"/>
              </a:rPr>
              <a:t> had a jersey number 37 in Champ Bowl XXXIV.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4" name="TextBox 3">
            <a:extLst>
              <a:ext uri="{FF2B5EF4-FFF2-40B4-BE49-F238E27FC236}">
                <a16:creationId xmlns:a16="http://schemas.microsoft.com/office/drawing/2014/main" id="{081F5902-B771-4E49-B960-1020351666DB}"/>
              </a:ext>
            </a:extLst>
          </p:cNvPr>
          <p:cNvSpPr txBox="1"/>
          <p:nvPr/>
        </p:nvSpPr>
        <p:spPr>
          <a:xfrm rot="21190534">
            <a:off x="1335214" y="3690876"/>
            <a:ext cx="5031615"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dirty="0"/>
              <a:t>Machines understanding text?</a:t>
            </a:r>
          </a:p>
        </p:txBody>
      </p:sp>
    </p:spTree>
    <p:extLst>
      <p:ext uri="{BB962C8B-B14F-4D97-AF65-F5344CB8AC3E}">
        <p14:creationId xmlns:p14="http://schemas.microsoft.com/office/powerpoint/2010/main" val="26552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3459"/>
        <p:cNvGrpSpPr/>
        <p:nvPr/>
      </p:nvGrpSpPr>
      <p:grpSpPr>
        <a:xfrm>
          <a:off x="0" y="0"/>
          <a:ext cx="0" cy="0"/>
          <a:chOff x="0" y="0"/>
          <a:chExt cx="0" cy="0"/>
        </a:xfrm>
      </p:grpSpPr>
      <p:sp>
        <p:nvSpPr>
          <p:cNvPr id="3467" name="Google Shape;3467;p13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150</a:t>
            </a:fld>
            <a:endParaRPr/>
          </a:p>
        </p:txBody>
      </p:sp>
      <p:sp>
        <p:nvSpPr>
          <p:cNvPr id="3460" name="Google Shape;3460;p137"/>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Make models adhere to higher-level rules</a:t>
            </a:r>
            <a:endParaRPr/>
          </a:p>
          <a:p>
            <a:pPr marL="457200" lvl="0" indent="-342900" algn="l" rtl="0">
              <a:spcBef>
                <a:spcPts val="0"/>
              </a:spcBef>
              <a:spcAft>
                <a:spcPts val="0"/>
              </a:spcAft>
              <a:buSzPts val="1800"/>
              <a:buChar char="●"/>
            </a:pPr>
            <a:r>
              <a:rPr lang="en-GB"/>
              <a:t>What are these rules, how can we formulate / integrate them?</a:t>
            </a:r>
            <a:endParaRPr/>
          </a:p>
          <a:p>
            <a:pPr marL="914400" lvl="1" indent="-317500" algn="l" rtl="0">
              <a:spcBef>
                <a:spcPts val="0"/>
              </a:spcBef>
              <a:spcAft>
                <a:spcPts val="0"/>
              </a:spcAft>
              <a:buSzPts val="1400"/>
              <a:buChar char="○"/>
            </a:pPr>
            <a:r>
              <a:rPr lang="en-GB"/>
              <a:t>Appending Sentences + KB rules (Jia et al. 2017)</a:t>
            </a:r>
            <a:endParaRPr/>
          </a:p>
          <a:p>
            <a:pPr marL="914400" lvl="1" indent="-317500" algn="l" rtl="0">
              <a:spcBef>
                <a:spcPts val="0"/>
              </a:spcBef>
              <a:spcAft>
                <a:spcPts val="0"/>
              </a:spcAft>
              <a:buSzPts val="1400"/>
              <a:buChar char="○"/>
            </a:pPr>
            <a:r>
              <a:rPr lang="en-GB"/>
              <a:t>Erasing words (Li et al. 2017)</a:t>
            </a:r>
            <a:endParaRPr/>
          </a:p>
          <a:p>
            <a:pPr marL="914400" lvl="1" indent="-317500" algn="l" rtl="0">
              <a:spcBef>
                <a:spcPts val="0"/>
              </a:spcBef>
              <a:spcAft>
                <a:spcPts val="0"/>
              </a:spcAft>
              <a:buSzPts val="1400"/>
              <a:buChar char="○"/>
            </a:pPr>
            <a:r>
              <a:rPr lang="en-GB"/>
              <a:t>Character flips (Ebrahimi et al. 2018)</a:t>
            </a:r>
            <a:endParaRPr/>
          </a:p>
          <a:p>
            <a:pPr marL="914400" lvl="1" indent="-317500" algn="l" rtl="0">
              <a:spcBef>
                <a:spcPts val="0"/>
              </a:spcBef>
              <a:spcAft>
                <a:spcPts val="0"/>
              </a:spcAft>
              <a:buSzPts val="1400"/>
              <a:buChar char="○"/>
            </a:pPr>
            <a:r>
              <a:rPr lang="en-GB"/>
              <a:t>Paraphrases (Iyyer et al. 2018)</a:t>
            </a:r>
            <a:endParaRPr/>
          </a:p>
          <a:p>
            <a:pPr marL="914400" lvl="1" indent="-317500" algn="l" rtl="0">
              <a:spcBef>
                <a:spcPts val="0"/>
              </a:spcBef>
              <a:spcAft>
                <a:spcPts val="0"/>
              </a:spcAft>
              <a:buSzPts val="1400"/>
              <a:buChar char="○"/>
            </a:pPr>
            <a:r>
              <a:rPr lang="en-GB"/>
              <a:t>Semantic equivalence (Ribeiro et al. 2018)</a:t>
            </a:r>
            <a:endParaRPr/>
          </a:p>
          <a:p>
            <a:pPr marL="914400" marR="0" lvl="1" indent="-317500" algn="l" rtl="0">
              <a:lnSpc>
                <a:spcPct val="115000"/>
              </a:lnSpc>
              <a:spcBef>
                <a:spcPts val="0"/>
              </a:spcBef>
              <a:spcAft>
                <a:spcPts val="0"/>
              </a:spcAft>
              <a:buClr>
                <a:schemeClr val="accent3"/>
              </a:buClr>
              <a:buSzPts val="1400"/>
              <a:buFont typeface="Proxima Nova"/>
              <a:buChar char="○"/>
            </a:pPr>
            <a:r>
              <a:rPr lang="en-GB"/>
              <a:t>KB rules (Minervini et al. 2018)</a:t>
            </a:r>
            <a:endParaRPr/>
          </a:p>
        </p:txBody>
      </p:sp>
      <p:sp>
        <p:nvSpPr>
          <p:cNvPr id="3466" name="Google Shape;3466;p13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Adversarial Examples for Training / Regularization </a:t>
            </a:r>
            <a:endParaRPr/>
          </a:p>
        </p:txBody>
      </p:sp>
      <p:grpSp>
        <p:nvGrpSpPr>
          <p:cNvPr id="3461" name="Google Shape;3461;p137"/>
          <p:cNvGrpSpPr/>
          <p:nvPr/>
        </p:nvGrpSpPr>
        <p:grpSpPr>
          <a:xfrm>
            <a:off x="5179825" y="1854450"/>
            <a:ext cx="2763650" cy="1640950"/>
            <a:chOff x="5215350" y="1879675"/>
            <a:chExt cx="2763650" cy="1640950"/>
          </a:xfrm>
        </p:grpSpPr>
        <p:sp>
          <p:nvSpPr>
            <p:cNvPr id="3462" name="Google Shape;3462;p137"/>
            <p:cNvSpPr txBox="1"/>
            <p:nvPr/>
          </p:nvSpPr>
          <p:spPr>
            <a:xfrm>
              <a:off x="5596075" y="2068450"/>
              <a:ext cx="2021700" cy="7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C78D8"/>
                  </a:solidFill>
                  <a:latin typeface="Proxima Nova"/>
                  <a:ea typeface="Proxima Nova"/>
                  <a:cs typeface="Proxima Nova"/>
                  <a:sym typeface="Proxima Nova"/>
                </a:rPr>
                <a:t>Data augmentation</a:t>
              </a:r>
              <a:endParaRPr>
                <a:solidFill>
                  <a:srgbClr val="3C78D8"/>
                </a:solidFill>
                <a:latin typeface="Proxima Nova"/>
                <a:ea typeface="Proxima Nova"/>
                <a:cs typeface="Proxima Nova"/>
                <a:sym typeface="Proxima Nova"/>
              </a:endParaRPr>
            </a:p>
          </p:txBody>
        </p:sp>
        <p:sp>
          <p:nvSpPr>
            <p:cNvPr id="3463" name="Google Shape;3463;p137"/>
            <p:cNvSpPr txBox="1"/>
            <p:nvPr/>
          </p:nvSpPr>
          <p:spPr>
            <a:xfrm>
              <a:off x="5398100" y="3124625"/>
              <a:ext cx="2580900" cy="396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rgbClr val="FF9900"/>
                  </a:solidFill>
                  <a:latin typeface="Proxima Nova"/>
                  <a:ea typeface="Proxima Nova"/>
                  <a:cs typeface="Proxima Nova"/>
                  <a:sym typeface="Proxima Nova"/>
                </a:rPr>
                <a:t>Adversarial regularisation </a:t>
              </a:r>
              <a:endParaRPr>
                <a:solidFill>
                  <a:srgbClr val="FF9900"/>
                </a:solidFill>
                <a:latin typeface="Proxima Nova"/>
                <a:ea typeface="Proxima Nova"/>
                <a:cs typeface="Proxima Nova"/>
                <a:sym typeface="Proxima Nova"/>
              </a:endParaRPr>
            </a:p>
          </p:txBody>
        </p:sp>
        <p:cxnSp>
          <p:nvCxnSpPr>
            <p:cNvPr id="3464" name="Google Shape;3464;p137"/>
            <p:cNvCxnSpPr/>
            <p:nvPr/>
          </p:nvCxnSpPr>
          <p:spPr>
            <a:xfrm>
              <a:off x="5215350" y="1879675"/>
              <a:ext cx="3900" cy="1199400"/>
            </a:xfrm>
            <a:prstGeom prst="straightConnector1">
              <a:avLst/>
            </a:prstGeom>
            <a:noFill/>
            <a:ln w="28575" cap="flat" cmpd="sng">
              <a:solidFill>
                <a:srgbClr val="367CB5"/>
              </a:solidFill>
              <a:prstDash val="solid"/>
              <a:round/>
              <a:headEnd type="none" w="med" len="med"/>
              <a:tailEnd type="none" w="med" len="med"/>
            </a:ln>
          </p:spPr>
        </p:cxnSp>
        <p:cxnSp>
          <p:nvCxnSpPr>
            <p:cNvPr id="3465" name="Google Shape;3465;p137"/>
            <p:cNvCxnSpPr/>
            <p:nvPr/>
          </p:nvCxnSpPr>
          <p:spPr>
            <a:xfrm>
              <a:off x="5217300" y="3111500"/>
              <a:ext cx="0" cy="243600"/>
            </a:xfrm>
            <a:prstGeom prst="straightConnector1">
              <a:avLst/>
            </a:prstGeom>
            <a:noFill/>
            <a:ln w="28575" cap="flat" cmpd="sng">
              <a:solidFill>
                <a:srgbClr val="FF9300"/>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sp>
        <p:nvSpPr>
          <p:cNvPr id="3440" name="Google Shape;3440;p1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151</a:t>
            </a:fld>
            <a:endParaRPr/>
          </a:p>
        </p:txBody>
      </p:sp>
      <p:sp>
        <p:nvSpPr>
          <p:cNvPr id="3434" name="Google Shape;3434;p135"/>
          <p:cNvSpPr txBox="1">
            <a:spLocks noGrp="1"/>
          </p:cNvSpPr>
          <p:nvPr>
            <p:ph type="body" idx="4294967295"/>
          </p:nvPr>
        </p:nvSpPr>
        <p:spPr>
          <a:xfrm>
            <a:off x="0" y="1152525"/>
            <a:ext cx="8521700" cy="5032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the question actually be answered? (Rajpurkar et al. 2018)</a:t>
            </a:r>
            <a:endParaRPr/>
          </a:p>
          <a:p>
            <a:pPr marL="0" lvl="0" indent="0" algn="l" rtl="0">
              <a:spcBef>
                <a:spcPts val="1600"/>
              </a:spcBef>
              <a:spcAft>
                <a:spcPts val="1600"/>
              </a:spcAft>
              <a:buNone/>
            </a:pPr>
            <a:endParaRPr/>
          </a:p>
        </p:txBody>
      </p:sp>
      <p:sp>
        <p:nvSpPr>
          <p:cNvPr id="3435" name="Google Shape;3435;p13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2: Solvability</a:t>
            </a:r>
            <a:endParaRPr dirty="0"/>
          </a:p>
        </p:txBody>
      </p:sp>
      <p:sp>
        <p:nvSpPr>
          <p:cNvPr id="3436" name="Google Shape;3436;p135"/>
          <p:cNvSpPr/>
          <p:nvPr/>
        </p:nvSpPr>
        <p:spPr>
          <a:xfrm>
            <a:off x="4779100" y="1768050"/>
            <a:ext cx="3774000" cy="16101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 Other legislation followed, including the </a:t>
            </a:r>
            <a:r>
              <a:rPr lang="en-GB">
                <a:solidFill>
                  <a:srgbClr val="FF9900"/>
                </a:solidFill>
                <a:latin typeface="Roboto"/>
                <a:ea typeface="Roboto"/>
                <a:cs typeface="Roboto"/>
                <a:sym typeface="Roboto"/>
              </a:rPr>
              <a:t>Migratory Bird Conservation Act</a:t>
            </a:r>
            <a:r>
              <a:rPr lang="en-GB">
                <a:latin typeface="Roboto"/>
                <a:ea typeface="Roboto"/>
                <a:cs typeface="Roboto"/>
                <a:sym typeface="Roboto"/>
              </a:rPr>
              <a:t> of 1929, a </a:t>
            </a:r>
            <a:r>
              <a:rPr lang="en-GB">
                <a:solidFill>
                  <a:srgbClr val="0076BA"/>
                </a:solidFill>
                <a:latin typeface="Roboto"/>
                <a:ea typeface="Roboto"/>
                <a:cs typeface="Roboto"/>
                <a:sym typeface="Roboto"/>
              </a:rPr>
              <a:t>1937 treaty</a:t>
            </a:r>
            <a:r>
              <a:rPr lang="en-GB">
                <a:latin typeface="Roboto"/>
                <a:ea typeface="Roboto"/>
                <a:cs typeface="Roboto"/>
                <a:sym typeface="Roboto"/>
              </a:rPr>
              <a:t> prohibiting the hunting of right and gray whales, and the </a:t>
            </a:r>
            <a:r>
              <a:rPr lang="en-GB">
                <a:solidFill>
                  <a:srgbClr val="FF9900"/>
                </a:solidFill>
                <a:latin typeface="Roboto"/>
                <a:ea typeface="Roboto"/>
                <a:cs typeface="Roboto"/>
                <a:sym typeface="Roboto"/>
              </a:rPr>
              <a:t>Bald Eagle Protection Act</a:t>
            </a:r>
            <a:r>
              <a:rPr lang="en-GB">
                <a:latin typeface="Roboto"/>
                <a:ea typeface="Roboto"/>
                <a:cs typeface="Roboto"/>
                <a:sym typeface="Roboto"/>
              </a:rPr>
              <a:t> of 1940.</a:t>
            </a:r>
            <a:endParaRPr>
              <a:latin typeface="Roboto"/>
              <a:ea typeface="Roboto"/>
              <a:cs typeface="Roboto"/>
              <a:sym typeface="Roboto"/>
            </a:endParaRPr>
          </a:p>
        </p:txBody>
      </p:sp>
      <p:sp>
        <p:nvSpPr>
          <p:cNvPr id="3437" name="Google Shape;3437;p135"/>
          <p:cNvSpPr/>
          <p:nvPr/>
        </p:nvSpPr>
        <p:spPr>
          <a:xfrm>
            <a:off x="1241963" y="17608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was the name of the 1937 treaty?</a:t>
            </a:r>
            <a:endParaRPr sz="1200">
              <a:solidFill>
                <a:srgbClr val="FFFFFF"/>
              </a:solidFill>
              <a:latin typeface="Roboto"/>
              <a:ea typeface="Roboto"/>
              <a:cs typeface="Roboto"/>
              <a:sym typeface="Roboto"/>
            </a:endParaRPr>
          </a:p>
        </p:txBody>
      </p:sp>
      <p:sp>
        <p:nvSpPr>
          <p:cNvPr id="3438" name="Google Shape;3438;p135"/>
          <p:cNvSpPr/>
          <p:nvPr/>
        </p:nvSpPr>
        <p:spPr>
          <a:xfrm>
            <a:off x="1241963" y="2437800"/>
            <a:ext cx="3427800" cy="572700"/>
          </a:xfrm>
          <a:prstGeom prst="roundRect">
            <a:avLst>
              <a:gd name="adj" fmla="val 1225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[UNANSWERABLE]</a:t>
            </a:r>
            <a:endParaRPr sz="1200">
              <a:solidFill>
                <a:srgbClr val="FFFFFF"/>
              </a:solidFill>
              <a:latin typeface="Roboto"/>
              <a:ea typeface="Roboto"/>
              <a:cs typeface="Roboto"/>
              <a:sym typeface="Roboto"/>
            </a:endParaRPr>
          </a:p>
        </p:txBody>
      </p:sp>
      <p:sp>
        <p:nvSpPr>
          <p:cNvPr id="3439" name="Google Shape;3439;p135"/>
          <p:cNvSpPr txBox="1"/>
          <p:nvPr/>
        </p:nvSpPr>
        <p:spPr>
          <a:xfrm>
            <a:off x="7276500" y="4800300"/>
            <a:ext cx="1867500" cy="23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800" u="sng">
                <a:solidFill>
                  <a:schemeClr val="accent3"/>
                </a:solidFill>
                <a:latin typeface="Proxima Nova"/>
                <a:ea typeface="Proxima Nova"/>
                <a:cs typeface="Proxima Nova"/>
                <a:sym typeface="Proxima Nova"/>
              </a:rPr>
              <a:t>From: Rajpurkar et al. 2018</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3444"/>
        <p:cNvGrpSpPr/>
        <p:nvPr/>
      </p:nvGrpSpPr>
      <p:grpSpPr>
        <a:xfrm>
          <a:off x="0" y="0"/>
          <a:ext cx="0" cy="0"/>
          <a:chOff x="0" y="0"/>
          <a:chExt cx="0" cy="0"/>
        </a:xfrm>
      </p:grpSpPr>
      <p:sp>
        <p:nvSpPr>
          <p:cNvPr id="3450" name="Google Shape;3450;p1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152</a:t>
            </a:fld>
            <a:endParaRPr/>
          </a:p>
        </p:txBody>
      </p:sp>
      <p:sp>
        <p:nvSpPr>
          <p:cNvPr id="3445" name="Google Shape;3445;p136"/>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the question actually be answered? (Rajpurkar et al. 2018)</a:t>
            </a:r>
            <a:endParaRPr/>
          </a:p>
          <a:p>
            <a:pPr marL="0" lvl="0" indent="0" algn="l" rtl="0">
              <a:spcBef>
                <a:spcPts val="1600"/>
              </a:spcBef>
              <a:spcAft>
                <a:spcPts val="1600"/>
              </a:spcAft>
              <a:buNone/>
            </a:pPr>
            <a:endParaRPr/>
          </a:p>
        </p:txBody>
      </p:sp>
      <p:sp>
        <p:nvSpPr>
          <p:cNvPr id="3446" name="Google Shape;3446;p13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2: Solvability</a:t>
            </a:r>
            <a:endParaRPr dirty="0"/>
          </a:p>
        </p:txBody>
      </p:sp>
      <p:sp>
        <p:nvSpPr>
          <p:cNvPr id="3447" name="Google Shape;3447;p136"/>
          <p:cNvSpPr/>
          <p:nvPr/>
        </p:nvSpPr>
        <p:spPr>
          <a:xfrm>
            <a:off x="1241963" y="17608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was the name of the 1937 treaty?</a:t>
            </a:r>
            <a:endParaRPr sz="1200">
              <a:solidFill>
                <a:srgbClr val="FFFFFF"/>
              </a:solidFill>
              <a:latin typeface="Roboto"/>
              <a:ea typeface="Roboto"/>
              <a:cs typeface="Roboto"/>
              <a:sym typeface="Roboto"/>
            </a:endParaRPr>
          </a:p>
        </p:txBody>
      </p:sp>
      <p:sp>
        <p:nvSpPr>
          <p:cNvPr id="3448" name="Google Shape;3448;p136"/>
          <p:cNvSpPr/>
          <p:nvPr/>
        </p:nvSpPr>
        <p:spPr>
          <a:xfrm>
            <a:off x="1241963" y="2437800"/>
            <a:ext cx="3427800" cy="572700"/>
          </a:xfrm>
          <a:prstGeom prst="roundRect">
            <a:avLst>
              <a:gd name="adj" fmla="val 1225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[UNANSWERABLE]</a:t>
            </a:r>
            <a:endParaRPr sz="1200">
              <a:solidFill>
                <a:srgbClr val="FFFFFF"/>
              </a:solidFill>
              <a:latin typeface="Roboto"/>
              <a:ea typeface="Roboto"/>
              <a:cs typeface="Roboto"/>
              <a:sym typeface="Roboto"/>
            </a:endParaRPr>
          </a:p>
        </p:txBody>
      </p:sp>
      <p:sp>
        <p:nvSpPr>
          <p:cNvPr id="3449" name="Google Shape;3449;p136"/>
          <p:cNvSpPr txBox="1"/>
          <p:nvPr/>
        </p:nvSpPr>
        <p:spPr>
          <a:xfrm>
            <a:off x="7276500" y="4800300"/>
            <a:ext cx="1867500" cy="23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800" u="sng">
                <a:solidFill>
                  <a:schemeClr val="accent3"/>
                </a:solidFill>
                <a:latin typeface="Proxima Nova"/>
                <a:ea typeface="Proxima Nova"/>
                <a:cs typeface="Proxima Nova"/>
                <a:sym typeface="Proxima Nova"/>
              </a:rPr>
              <a:t>From: Rajpurkar et al. 2018</a:t>
            </a:r>
            <a:endParaRPr/>
          </a:p>
        </p:txBody>
      </p:sp>
      <p:pic>
        <p:nvPicPr>
          <p:cNvPr id="3451" name="Google Shape;3451;p136"/>
          <p:cNvPicPr preferRelativeResize="0"/>
          <p:nvPr/>
        </p:nvPicPr>
        <p:blipFill>
          <a:blip r:embed="rId3">
            <a:alphaModFix/>
          </a:blip>
          <a:stretch>
            <a:fillRect/>
          </a:stretch>
        </p:blipFill>
        <p:spPr>
          <a:xfrm>
            <a:off x="1166200" y="3405225"/>
            <a:ext cx="5921526" cy="1469100"/>
          </a:xfrm>
          <a:prstGeom prst="rect">
            <a:avLst/>
          </a:prstGeom>
          <a:noFill/>
          <a:ln>
            <a:noFill/>
          </a:ln>
        </p:spPr>
      </p:pic>
      <p:sp>
        <p:nvSpPr>
          <p:cNvPr id="3452" name="Google Shape;3452;p136"/>
          <p:cNvSpPr txBox="1"/>
          <p:nvPr/>
        </p:nvSpPr>
        <p:spPr>
          <a:xfrm>
            <a:off x="7276500" y="4800300"/>
            <a:ext cx="1867500" cy="23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800" u="sng">
                <a:solidFill>
                  <a:schemeClr val="accent3"/>
                </a:solidFill>
                <a:latin typeface="Proxima Nova"/>
                <a:ea typeface="Proxima Nova"/>
                <a:cs typeface="Proxima Nova"/>
                <a:sym typeface="Proxima Nova"/>
              </a:rPr>
              <a:t>From: Rajpurkar et al. 2018</a:t>
            </a:r>
            <a:endParaRPr/>
          </a:p>
        </p:txBody>
      </p:sp>
      <p:sp>
        <p:nvSpPr>
          <p:cNvPr id="3453" name="Google Shape;3453;p136"/>
          <p:cNvSpPr/>
          <p:nvPr/>
        </p:nvSpPr>
        <p:spPr>
          <a:xfrm>
            <a:off x="3014275" y="4225200"/>
            <a:ext cx="1341300" cy="2352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6"/>
          <p:cNvSpPr/>
          <p:nvPr/>
        </p:nvSpPr>
        <p:spPr>
          <a:xfrm>
            <a:off x="5696950" y="4225525"/>
            <a:ext cx="1341000" cy="2352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6"/>
          <p:cNvSpPr/>
          <p:nvPr/>
        </p:nvSpPr>
        <p:spPr>
          <a:xfrm>
            <a:off x="4779100" y="1768050"/>
            <a:ext cx="3774000" cy="16101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 Other legislation followed, including the </a:t>
            </a:r>
            <a:r>
              <a:rPr lang="en-GB">
                <a:solidFill>
                  <a:srgbClr val="FF9900"/>
                </a:solidFill>
                <a:latin typeface="Roboto"/>
                <a:ea typeface="Roboto"/>
                <a:cs typeface="Roboto"/>
                <a:sym typeface="Roboto"/>
              </a:rPr>
              <a:t>Migratory Bird Conservation Act</a:t>
            </a:r>
            <a:r>
              <a:rPr lang="en-GB">
                <a:latin typeface="Roboto"/>
                <a:ea typeface="Roboto"/>
                <a:cs typeface="Roboto"/>
                <a:sym typeface="Roboto"/>
              </a:rPr>
              <a:t> of 1929, a </a:t>
            </a:r>
            <a:r>
              <a:rPr lang="en-GB">
                <a:solidFill>
                  <a:srgbClr val="0076BA"/>
                </a:solidFill>
                <a:latin typeface="Roboto"/>
                <a:ea typeface="Roboto"/>
                <a:cs typeface="Roboto"/>
                <a:sym typeface="Roboto"/>
              </a:rPr>
              <a:t>1937 treaty</a:t>
            </a:r>
            <a:r>
              <a:rPr lang="en-GB">
                <a:latin typeface="Roboto"/>
                <a:ea typeface="Roboto"/>
                <a:cs typeface="Roboto"/>
                <a:sym typeface="Roboto"/>
              </a:rPr>
              <a:t> prohibiting the hunting of right and gray whales, and the </a:t>
            </a:r>
            <a:r>
              <a:rPr lang="en-GB">
                <a:solidFill>
                  <a:srgbClr val="FF9900"/>
                </a:solidFill>
                <a:latin typeface="Roboto"/>
                <a:ea typeface="Roboto"/>
                <a:cs typeface="Roboto"/>
                <a:sym typeface="Roboto"/>
              </a:rPr>
              <a:t>Bald Eagle Protection Act</a:t>
            </a:r>
            <a:r>
              <a:rPr lang="en-GB">
                <a:latin typeface="Roboto"/>
                <a:ea typeface="Roboto"/>
                <a:cs typeface="Roboto"/>
                <a:sym typeface="Roboto"/>
              </a:rPr>
              <a:t> of 1940.</a:t>
            </a:r>
            <a:endParaRPr>
              <a:latin typeface="Roboto"/>
              <a:ea typeface="Roboto"/>
              <a:cs typeface="Roboto"/>
              <a:sym typeface="Roboto"/>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3707"/>
        <p:cNvGrpSpPr/>
        <p:nvPr/>
      </p:nvGrpSpPr>
      <p:grpSpPr>
        <a:xfrm>
          <a:off x="0" y="0"/>
          <a:ext cx="0" cy="0"/>
          <a:chOff x="0" y="0"/>
          <a:chExt cx="0" cy="0"/>
        </a:xfrm>
      </p:grpSpPr>
      <p:sp>
        <p:nvSpPr>
          <p:cNvPr id="3710" name="Google Shape;3710;p1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153</a:t>
            </a:fld>
            <a:endParaRPr/>
          </a:p>
        </p:txBody>
      </p:sp>
      <p:sp>
        <p:nvSpPr>
          <p:cNvPr id="3708" name="Google Shape;3708;p14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3: Limited Supervision</a:t>
            </a:r>
            <a:endParaRPr dirty="0"/>
          </a:p>
        </p:txBody>
      </p:sp>
      <p:sp>
        <p:nvSpPr>
          <p:cNvPr id="3709" name="Google Shape;3709;p146"/>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Strong results with large annotated training sets</a:t>
            </a:r>
            <a:endParaRPr dirty="0"/>
          </a:p>
          <a:p>
            <a:pPr marL="457200" lvl="0" indent="-342900" algn="l" rtl="0">
              <a:spcBef>
                <a:spcPts val="0"/>
              </a:spcBef>
              <a:spcAft>
                <a:spcPts val="0"/>
              </a:spcAft>
              <a:buSzPts val="1800"/>
              <a:buChar char="●"/>
            </a:pPr>
            <a:r>
              <a:rPr lang="en-GB" dirty="0"/>
              <a:t>How about smaller datasets?</a:t>
            </a:r>
            <a:endParaRPr dirty="0"/>
          </a:p>
          <a:p>
            <a:pPr marL="914400" lvl="1" indent="-317500" algn="l" rtl="0">
              <a:spcBef>
                <a:spcPts val="0"/>
              </a:spcBef>
              <a:spcAft>
                <a:spcPts val="0"/>
              </a:spcAft>
              <a:buSzPts val="1400"/>
              <a:buChar char="○"/>
            </a:pPr>
            <a:r>
              <a:rPr lang="en-GB" dirty="0"/>
              <a:t>Ideally: shift from 100K to 1K training points</a:t>
            </a:r>
            <a:endParaRPr dirty="0"/>
          </a:p>
          <a:p>
            <a:pPr marL="914400" lvl="1" indent="-317500" algn="l" rtl="0">
              <a:spcBef>
                <a:spcPts val="0"/>
              </a:spcBef>
              <a:spcAft>
                <a:spcPts val="0"/>
              </a:spcAft>
              <a:buSzPts val="1400"/>
              <a:buChar char="○"/>
            </a:pPr>
            <a:r>
              <a:rPr lang="en-GB" dirty="0"/>
              <a:t>less costly, large-scale annotation </a:t>
            </a:r>
            <a:endParaRPr dirty="0"/>
          </a:p>
          <a:p>
            <a:pPr marL="457200" lvl="0" indent="-342900" algn="l" rtl="0">
              <a:spcBef>
                <a:spcPts val="0"/>
              </a:spcBef>
              <a:spcAft>
                <a:spcPts val="0"/>
              </a:spcAft>
              <a:buSzPts val="1800"/>
              <a:buChar char="●"/>
            </a:pPr>
            <a:r>
              <a:rPr lang="en-GB" dirty="0"/>
              <a:t>Approaches: </a:t>
            </a:r>
            <a:endParaRPr dirty="0"/>
          </a:p>
          <a:p>
            <a:pPr marL="914400" lvl="1" indent="-317500" algn="l" rtl="0">
              <a:spcBef>
                <a:spcPts val="0"/>
              </a:spcBef>
              <a:spcAft>
                <a:spcPts val="0"/>
              </a:spcAft>
              <a:buSzPts val="1400"/>
              <a:buChar char="○"/>
            </a:pPr>
            <a:r>
              <a:rPr lang="en-GB" dirty="0"/>
              <a:t>domain adaptation, e.g. Wiese et al. (2017)</a:t>
            </a:r>
            <a:endParaRPr dirty="0"/>
          </a:p>
          <a:p>
            <a:pPr marL="914400" lvl="1" indent="-317500" algn="l" rtl="0">
              <a:spcBef>
                <a:spcPts val="0"/>
              </a:spcBef>
              <a:spcAft>
                <a:spcPts val="0"/>
              </a:spcAft>
              <a:buSzPts val="1400"/>
              <a:buChar char="○"/>
            </a:pPr>
            <a:r>
              <a:rPr lang="en-GB" dirty="0"/>
              <a:t>Synthetic data generation, e.g. Dhingra et al. (2018)</a:t>
            </a:r>
            <a:endParaRPr dirty="0"/>
          </a:p>
          <a:p>
            <a:pPr marL="914400" lvl="1" indent="-317500" algn="l" rtl="0">
              <a:spcBef>
                <a:spcPts val="0"/>
              </a:spcBef>
              <a:spcAft>
                <a:spcPts val="0"/>
              </a:spcAft>
              <a:buSzPts val="1400"/>
              <a:buChar char="○"/>
            </a:pPr>
            <a:r>
              <a:rPr lang="en-GB" dirty="0"/>
              <a:t>transfer learning, e.g. </a:t>
            </a:r>
            <a:r>
              <a:rPr lang="en-GB" dirty="0" err="1"/>
              <a:t>Mihaylov</a:t>
            </a:r>
            <a:r>
              <a:rPr lang="en-GB" dirty="0"/>
              <a:t> et al. (2017) </a:t>
            </a:r>
            <a:endParaRPr dirty="0"/>
          </a:p>
          <a:p>
            <a:pPr marL="914400" lvl="1" indent="-317500" algn="l" rtl="0">
              <a:spcBef>
                <a:spcPts val="0"/>
              </a:spcBef>
              <a:spcAft>
                <a:spcPts val="0"/>
              </a:spcAft>
              <a:buSzPts val="1400"/>
              <a:buChar char="○"/>
            </a:pPr>
            <a:r>
              <a:rPr lang="en-GB" b="1" dirty="0">
                <a:solidFill>
                  <a:srgbClr val="0070C0"/>
                </a:solidFill>
              </a:rPr>
              <a:t>unsupervised pretraining, e.g. </a:t>
            </a:r>
            <a:r>
              <a:rPr lang="en-GB" b="1" dirty="0" err="1">
                <a:solidFill>
                  <a:srgbClr val="0070C0"/>
                </a:solidFill>
              </a:rPr>
              <a:t>ELMo</a:t>
            </a:r>
            <a:r>
              <a:rPr lang="en-GB" b="1" dirty="0">
                <a:solidFill>
                  <a:srgbClr val="0070C0"/>
                </a:solidFill>
              </a:rPr>
              <a:t>, Peters et al. (2018)</a:t>
            </a:r>
            <a:endParaRPr b="1" dirty="0">
              <a:solidFill>
                <a:srgbClr val="0070C0"/>
              </a:solidFill>
            </a:endParaRPr>
          </a:p>
          <a:p>
            <a:pPr marL="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0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62" name="Google Shape;3962;p15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154</a:t>
            </a:fld>
            <a:endParaRPr/>
          </a:p>
        </p:txBody>
      </p:sp>
      <p:sp>
        <p:nvSpPr>
          <p:cNvPr id="3948" name="Google Shape;3948;p15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4: Reasoning with Text</a:t>
            </a:r>
            <a:endParaRPr dirty="0"/>
          </a:p>
          <a:p>
            <a:pPr marL="0" lvl="0" indent="0" algn="l" rtl="0">
              <a:spcBef>
                <a:spcPts val="0"/>
              </a:spcBef>
              <a:spcAft>
                <a:spcPts val="0"/>
              </a:spcAft>
              <a:buNone/>
            </a:pPr>
            <a:endParaRPr dirty="0"/>
          </a:p>
        </p:txBody>
      </p:sp>
      <p:sp>
        <p:nvSpPr>
          <p:cNvPr id="3949" name="Google Shape;3949;p152"/>
          <p:cNvSpPr/>
          <p:nvPr/>
        </p:nvSpPr>
        <p:spPr>
          <a:xfrm>
            <a:off x="644325" y="1158225"/>
            <a:ext cx="2422800" cy="1451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Pituitary ACTH hypersecretion is characterized by an abnormally high level of ACTH produced by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a:t>
            </a:r>
            <a:endParaRPr sz="1200"/>
          </a:p>
        </p:txBody>
      </p:sp>
      <p:sp>
        <p:nvSpPr>
          <p:cNvPr id="3950" name="Google Shape;3950;p152"/>
          <p:cNvSpPr/>
          <p:nvPr/>
        </p:nvSpPr>
        <p:spPr>
          <a:xfrm>
            <a:off x="5923725" y="1772850"/>
            <a:ext cx="1977000" cy="888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Which medical specialty deals with ACTH hypersecretion?</a:t>
            </a:r>
            <a:endParaRPr sz="1200">
              <a:solidFill>
                <a:srgbClr val="FFFFFF"/>
              </a:solidFill>
            </a:endParaRPr>
          </a:p>
        </p:txBody>
      </p:sp>
      <p:sp>
        <p:nvSpPr>
          <p:cNvPr id="3951" name="Google Shape;3951;p152"/>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endocrinology</a:t>
            </a:r>
            <a:endParaRPr sz="1200">
              <a:solidFill>
                <a:srgbClr val="FFFFFF"/>
              </a:solidFill>
            </a:endParaRPr>
          </a:p>
        </p:txBody>
      </p:sp>
      <p:sp>
        <p:nvSpPr>
          <p:cNvPr id="3952" name="Google Shape;3952;p152"/>
          <p:cNvSpPr txBox="1"/>
          <p:nvPr/>
        </p:nvSpPr>
        <p:spPr>
          <a:xfrm>
            <a:off x="1539125" y="48432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3953" name="Google Shape;3953;p152"/>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954" name="Google Shape;3954;p15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3955" name="Google Shape;3955;p152"/>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3956" name="Google Shape;3956;p152"/>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3957" name="Google Shape;3957;p152"/>
          <p:cNvSpPr/>
          <p:nvPr/>
        </p:nvSpPr>
        <p:spPr>
          <a:xfrm>
            <a:off x="644375" y="2699500"/>
            <a:ext cx="2422800" cy="10344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 A major organ of the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 is the glandular lobe that … </a:t>
            </a:r>
            <a:endParaRPr sz="1200">
              <a:latin typeface="Roboto"/>
              <a:ea typeface="Roboto"/>
              <a:cs typeface="Roboto"/>
              <a:sym typeface="Roboto"/>
            </a:endParaRPr>
          </a:p>
        </p:txBody>
      </p:sp>
      <p:sp>
        <p:nvSpPr>
          <p:cNvPr id="3958" name="Google Shape;3958;p152"/>
          <p:cNvSpPr txBox="1"/>
          <p:nvPr/>
        </p:nvSpPr>
        <p:spPr>
          <a:xfrm>
            <a:off x="4213200" y="2571750"/>
            <a:ext cx="717600" cy="6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4800">
                <a:solidFill>
                  <a:srgbClr val="FF9900"/>
                </a:solidFill>
                <a:latin typeface="Proxima Nova"/>
                <a:ea typeface="Proxima Nova"/>
                <a:cs typeface="Proxima Nova"/>
                <a:sym typeface="Proxima Nova"/>
              </a:rPr>
              <a:t>?</a:t>
            </a:r>
            <a:endParaRPr/>
          </a:p>
        </p:txBody>
      </p:sp>
      <p:cxnSp>
        <p:nvCxnSpPr>
          <p:cNvPr id="3959" name="Google Shape;3959;p152"/>
          <p:cNvCxnSpPr/>
          <p:nvPr/>
        </p:nvCxnSpPr>
        <p:spPr>
          <a:xfrm>
            <a:off x="2266250" y="2188475"/>
            <a:ext cx="188700" cy="844200"/>
          </a:xfrm>
          <a:prstGeom prst="straightConnector1">
            <a:avLst/>
          </a:prstGeom>
          <a:noFill/>
          <a:ln w="19050" cap="flat" cmpd="sng">
            <a:solidFill>
              <a:srgbClr val="4A86E8"/>
            </a:solidFill>
            <a:prstDash val="solid"/>
            <a:round/>
            <a:headEnd type="none" w="med" len="med"/>
            <a:tailEnd type="stealth" w="med" len="med"/>
          </a:ln>
        </p:spPr>
      </p:cxnSp>
      <p:sp>
        <p:nvSpPr>
          <p:cNvPr id="3960" name="Google Shape;3960;p152"/>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3961" name="Google Shape;3961;p152"/>
          <p:cNvSpPr txBox="1"/>
          <p:nvPr/>
        </p:nvSpPr>
        <p:spPr>
          <a:xfrm>
            <a:off x="7347300" y="4713025"/>
            <a:ext cx="1977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200" u="sng">
                <a:solidFill>
                  <a:schemeClr val="accent3"/>
                </a:solidFill>
                <a:latin typeface="Proxima Nova"/>
                <a:ea typeface="Proxima Nova"/>
                <a:cs typeface="Proxima Nova"/>
                <a:sym typeface="Proxima Nova"/>
              </a:rPr>
              <a:t>Welbl et al. (2018)</a:t>
            </a:r>
            <a:endParaRPr sz="1200" u="sng">
              <a:solidFill>
                <a:schemeClr val="accent3"/>
              </a:solidFill>
              <a:latin typeface="Proxima Nova"/>
              <a:ea typeface="Proxima Nova"/>
              <a:cs typeface="Proxima Nova"/>
              <a:sym typeface="Proxima Nova"/>
            </a:endParaRPr>
          </a:p>
        </p:txBody>
      </p:sp>
      <p:sp>
        <p:nvSpPr>
          <p:cNvPr id="3963" name="Google Shape;3963;p152"/>
          <p:cNvSpPr/>
          <p:nvPr/>
        </p:nvSpPr>
        <p:spPr>
          <a:xfrm>
            <a:off x="644375" y="3814100"/>
            <a:ext cx="2422800" cy="923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The field of study dealing with the</a:t>
            </a:r>
            <a:r>
              <a:rPr lang="en-GB" sz="1200" b="1">
                <a:latin typeface="Roboto"/>
                <a:ea typeface="Roboto"/>
                <a:cs typeface="Roboto"/>
                <a:sym typeface="Roboto"/>
              </a:rPr>
              <a:t>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and its disorders is </a:t>
            </a:r>
            <a:r>
              <a:rPr lang="en-GB" sz="1200" b="1">
                <a:solidFill>
                  <a:schemeClr val="dk2"/>
                </a:solidFill>
                <a:latin typeface="Roboto"/>
                <a:ea typeface="Roboto"/>
                <a:cs typeface="Roboto"/>
                <a:sym typeface="Roboto"/>
              </a:rPr>
              <a:t>endocrinology</a:t>
            </a:r>
            <a:r>
              <a:rPr lang="en-GB" sz="1200">
                <a:latin typeface="Roboto"/>
                <a:ea typeface="Roboto"/>
                <a:cs typeface="Roboto"/>
                <a:sym typeface="Roboto"/>
              </a:rPr>
              <a:t>.</a:t>
            </a:r>
            <a:endParaRPr sz="1200">
              <a:latin typeface="Roboto"/>
              <a:ea typeface="Roboto"/>
              <a:cs typeface="Roboto"/>
              <a:sym typeface="Roboto"/>
            </a:endParaRPr>
          </a:p>
        </p:txBody>
      </p:sp>
      <p:cxnSp>
        <p:nvCxnSpPr>
          <p:cNvPr id="3964" name="Google Shape;3964;p152"/>
          <p:cNvCxnSpPr>
            <a:stCxn id="3963" idx="3"/>
            <a:endCxn id="3960" idx="1"/>
          </p:cNvCxnSpPr>
          <p:nvPr/>
        </p:nvCxnSpPr>
        <p:spPr>
          <a:xfrm rot="10800000" flipH="1">
            <a:off x="3067175" y="2807450"/>
            <a:ext cx="439800" cy="1468500"/>
          </a:xfrm>
          <a:prstGeom prst="bentConnector3">
            <a:avLst>
              <a:gd name="adj1" fmla="val 49997"/>
            </a:avLst>
          </a:prstGeom>
          <a:noFill/>
          <a:ln w="9525" cap="flat" cmpd="sng">
            <a:solidFill>
              <a:srgbClr val="000000"/>
            </a:solidFill>
            <a:prstDash val="solid"/>
            <a:round/>
            <a:headEnd type="none" w="med" len="med"/>
            <a:tailEnd type="triangle" w="med" len="med"/>
          </a:ln>
        </p:spPr>
      </p:cxnSp>
      <p:cxnSp>
        <p:nvCxnSpPr>
          <p:cNvPr id="3965" name="Google Shape;3965;p152"/>
          <p:cNvCxnSpPr>
            <a:stCxn id="3949" idx="3"/>
            <a:endCxn id="3960" idx="1"/>
          </p:cNvCxnSpPr>
          <p:nvPr/>
        </p:nvCxnSpPr>
        <p:spPr>
          <a:xfrm>
            <a:off x="3067125" y="1883775"/>
            <a:ext cx="439800" cy="923700"/>
          </a:xfrm>
          <a:prstGeom prst="bentConnector3">
            <a:avLst>
              <a:gd name="adj1" fmla="val 50003"/>
            </a:avLst>
          </a:prstGeom>
          <a:noFill/>
          <a:ln w="9525" cap="flat" cmpd="sng">
            <a:solidFill>
              <a:srgbClr val="000000"/>
            </a:solidFill>
            <a:prstDash val="solid"/>
            <a:round/>
            <a:headEnd type="none" w="med" len="med"/>
            <a:tailEnd type="triangle" w="med" len="med"/>
          </a:ln>
        </p:spPr>
      </p:cxnSp>
      <p:cxnSp>
        <p:nvCxnSpPr>
          <p:cNvPr id="3966" name="Google Shape;3966;p152"/>
          <p:cNvCxnSpPr>
            <a:stCxn id="3957" idx="3"/>
            <a:endCxn id="3960" idx="1"/>
          </p:cNvCxnSpPr>
          <p:nvPr/>
        </p:nvCxnSpPr>
        <p:spPr>
          <a:xfrm rot="10800000" flipH="1">
            <a:off x="3067175" y="2807500"/>
            <a:ext cx="439800" cy="409200"/>
          </a:xfrm>
          <a:prstGeom prst="bentConnector3">
            <a:avLst>
              <a:gd name="adj1" fmla="val 49997"/>
            </a:avLst>
          </a:prstGeom>
          <a:noFill/>
          <a:ln w="9525" cap="flat" cmpd="sng">
            <a:solidFill>
              <a:srgbClr val="000000"/>
            </a:solidFill>
            <a:prstDash val="solid"/>
            <a:round/>
            <a:headEnd type="none" w="med" len="med"/>
            <a:tailEnd type="none" w="med" len="med"/>
          </a:ln>
        </p:spPr>
      </p:cxnSp>
      <p:cxnSp>
        <p:nvCxnSpPr>
          <p:cNvPr id="3967" name="Google Shape;3967;p152"/>
          <p:cNvCxnSpPr/>
          <p:nvPr/>
        </p:nvCxnSpPr>
        <p:spPr>
          <a:xfrm>
            <a:off x="1429925" y="3216700"/>
            <a:ext cx="247500" cy="1038000"/>
          </a:xfrm>
          <a:prstGeom prst="straightConnector1">
            <a:avLst/>
          </a:prstGeom>
          <a:noFill/>
          <a:ln w="19050" cap="flat" cmpd="sng">
            <a:solidFill>
              <a:srgbClr val="9900FF"/>
            </a:solidFill>
            <a:prstDash val="solid"/>
            <a:round/>
            <a:headEnd type="none" w="med" len="med"/>
            <a:tailEnd type="stealth" w="med" len="med"/>
          </a:ln>
        </p:spPr>
      </p:cxn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80" name="Google Shape;3980;p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155</a:t>
            </a:fld>
            <a:endParaRPr/>
          </a:p>
        </p:txBody>
      </p:sp>
      <p:sp>
        <p:nvSpPr>
          <p:cNvPr id="3972" name="Google Shape;3972;p15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4: Reasoning with Text</a:t>
            </a:r>
            <a:endParaRPr dirty="0"/>
          </a:p>
          <a:p>
            <a:pPr marL="0" lvl="0" indent="0" algn="l" rtl="0">
              <a:spcBef>
                <a:spcPts val="0"/>
              </a:spcBef>
              <a:spcAft>
                <a:spcPts val="0"/>
              </a:spcAft>
              <a:buNone/>
            </a:pPr>
            <a:endParaRPr dirty="0"/>
          </a:p>
        </p:txBody>
      </p:sp>
      <p:sp>
        <p:nvSpPr>
          <p:cNvPr id="3973" name="Google Shape;3973;p15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cxnSp>
        <p:nvCxnSpPr>
          <p:cNvPr id="3974" name="Google Shape;3974;p153"/>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3975" name="Google Shape;3975;p153"/>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3976" name="Google Shape;3976;p153"/>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3977" name="Google Shape;3977;p153"/>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Reasoning with Structured Knowledge</a:t>
            </a:r>
            <a:endParaRPr sz="1000" b="1"/>
          </a:p>
        </p:txBody>
      </p:sp>
      <p:sp>
        <p:nvSpPr>
          <p:cNvPr id="3978" name="Google Shape;3978;p153"/>
          <p:cNvSpPr txBox="1"/>
          <p:nvPr/>
        </p:nvSpPr>
        <p:spPr>
          <a:xfrm>
            <a:off x="3657400" y="4564075"/>
            <a:ext cx="23304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i="1"/>
              <a:t>part_of(</a:t>
            </a:r>
            <a:r>
              <a:rPr lang="en-GB" sz="1000"/>
              <a:t>A,B) </a:t>
            </a:r>
            <a:r>
              <a:rPr lang="en-GB" sz="1000">
                <a:highlight>
                  <a:srgbClr val="FFFFFF"/>
                </a:highlight>
              </a:rPr>
              <a:t>∧</a:t>
            </a:r>
            <a:r>
              <a:rPr lang="en-GB" sz="1000"/>
              <a:t> </a:t>
            </a:r>
            <a:r>
              <a:rPr lang="en-GB" sz="1000" i="1"/>
              <a:t>lfield_of_study</a:t>
            </a:r>
            <a:r>
              <a:rPr lang="en-GB" sz="1000"/>
              <a:t>(B,C)</a:t>
            </a:r>
            <a:endParaRPr sz="1000"/>
          </a:p>
          <a:p>
            <a:pPr marL="0" lvl="0" indent="0" algn="l" rtl="0">
              <a:spcBef>
                <a:spcPts val="0"/>
              </a:spcBef>
              <a:spcAft>
                <a:spcPts val="0"/>
              </a:spcAft>
              <a:buNone/>
            </a:pPr>
            <a:r>
              <a:rPr lang="en-GB" sz="1000"/>
              <a:t> → </a:t>
            </a:r>
            <a:r>
              <a:rPr lang="en-GB" sz="1000" i="1"/>
              <a:t>medical_specialty</a:t>
            </a:r>
            <a:r>
              <a:rPr lang="en-GB" sz="1000"/>
              <a:t>(A,C)</a:t>
            </a:r>
            <a:endParaRPr sz="1000"/>
          </a:p>
        </p:txBody>
      </p:sp>
      <p:sp>
        <p:nvSpPr>
          <p:cNvPr id="3979" name="Google Shape;3979;p153"/>
          <p:cNvSpPr txBox="1"/>
          <p:nvPr/>
        </p:nvSpPr>
        <p:spPr>
          <a:xfrm>
            <a:off x="7347300" y="4713025"/>
            <a:ext cx="1977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200" u="sng">
                <a:solidFill>
                  <a:schemeClr val="accent3"/>
                </a:solidFill>
                <a:latin typeface="Proxima Nova"/>
                <a:ea typeface="Proxima Nova"/>
                <a:cs typeface="Proxima Nova"/>
                <a:sym typeface="Proxima Nova"/>
              </a:rPr>
              <a:t>Welbl et al. (2018)</a:t>
            </a:r>
            <a:endParaRPr sz="1200" u="sng">
              <a:solidFill>
                <a:schemeClr val="accent3"/>
              </a:solidFill>
              <a:latin typeface="Proxima Nova"/>
              <a:ea typeface="Proxima Nova"/>
              <a:cs typeface="Proxima Nova"/>
              <a:sym typeface="Proxima Nova"/>
            </a:endParaRPr>
          </a:p>
        </p:txBody>
      </p:sp>
      <p:sp>
        <p:nvSpPr>
          <p:cNvPr id="3981" name="Google Shape;3981;p153"/>
          <p:cNvSpPr/>
          <p:nvPr/>
        </p:nvSpPr>
        <p:spPr>
          <a:xfrm>
            <a:off x="644325" y="1158225"/>
            <a:ext cx="2422800" cy="1451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Pituitary ACTH hypersecretion is characterized by an abnormally high level of ACTH produced by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a:t>
            </a:r>
            <a:endParaRPr sz="1200"/>
          </a:p>
        </p:txBody>
      </p:sp>
      <p:sp>
        <p:nvSpPr>
          <p:cNvPr id="3982" name="Google Shape;3982;p153"/>
          <p:cNvSpPr txBox="1"/>
          <p:nvPr/>
        </p:nvSpPr>
        <p:spPr>
          <a:xfrm>
            <a:off x="1539125" y="48432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3983" name="Google Shape;3983;p153"/>
          <p:cNvSpPr/>
          <p:nvPr/>
        </p:nvSpPr>
        <p:spPr>
          <a:xfrm>
            <a:off x="644375" y="2699500"/>
            <a:ext cx="2422800" cy="10344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 A major organ of the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 is the glandular lobe that … </a:t>
            </a:r>
            <a:endParaRPr sz="1200">
              <a:latin typeface="Roboto"/>
              <a:ea typeface="Roboto"/>
              <a:cs typeface="Roboto"/>
              <a:sym typeface="Roboto"/>
            </a:endParaRPr>
          </a:p>
        </p:txBody>
      </p:sp>
      <p:cxnSp>
        <p:nvCxnSpPr>
          <p:cNvPr id="3984" name="Google Shape;3984;p153"/>
          <p:cNvCxnSpPr/>
          <p:nvPr/>
        </p:nvCxnSpPr>
        <p:spPr>
          <a:xfrm>
            <a:off x="2266250" y="2188475"/>
            <a:ext cx="188700" cy="844200"/>
          </a:xfrm>
          <a:prstGeom prst="straightConnector1">
            <a:avLst/>
          </a:prstGeom>
          <a:noFill/>
          <a:ln w="19050" cap="flat" cmpd="sng">
            <a:solidFill>
              <a:srgbClr val="4A86E8"/>
            </a:solidFill>
            <a:prstDash val="solid"/>
            <a:round/>
            <a:headEnd type="none" w="med" len="med"/>
            <a:tailEnd type="stealth" w="med" len="med"/>
          </a:ln>
        </p:spPr>
      </p:cxnSp>
      <p:sp>
        <p:nvSpPr>
          <p:cNvPr id="3985" name="Google Shape;3985;p153"/>
          <p:cNvSpPr/>
          <p:nvPr/>
        </p:nvSpPr>
        <p:spPr>
          <a:xfrm>
            <a:off x="644375" y="3814100"/>
            <a:ext cx="2422800" cy="923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The field of study dealing with the</a:t>
            </a:r>
            <a:r>
              <a:rPr lang="en-GB" sz="1200" b="1">
                <a:latin typeface="Roboto"/>
                <a:ea typeface="Roboto"/>
                <a:cs typeface="Roboto"/>
                <a:sym typeface="Roboto"/>
              </a:rPr>
              <a:t>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and its disorders is </a:t>
            </a:r>
            <a:r>
              <a:rPr lang="en-GB" sz="1200" b="1">
                <a:solidFill>
                  <a:schemeClr val="dk2"/>
                </a:solidFill>
                <a:latin typeface="Roboto"/>
                <a:ea typeface="Roboto"/>
                <a:cs typeface="Roboto"/>
                <a:sym typeface="Roboto"/>
              </a:rPr>
              <a:t>endocrinology</a:t>
            </a:r>
            <a:r>
              <a:rPr lang="en-GB" sz="1200">
                <a:latin typeface="Roboto"/>
                <a:ea typeface="Roboto"/>
                <a:cs typeface="Roboto"/>
                <a:sym typeface="Roboto"/>
              </a:rPr>
              <a:t>.</a:t>
            </a:r>
            <a:endParaRPr sz="1200">
              <a:latin typeface="Roboto"/>
              <a:ea typeface="Roboto"/>
              <a:cs typeface="Roboto"/>
              <a:sym typeface="Roboto"/>
            </a:endParaRPr>
          </a:p>
        </p:txBody>
      </p:sp>
      <p:cxnSp>
        <p:nvCxnSpPr>
          <p:cNvPr id="3986" name="Google Shape;3986;p153"/>
          <p:cNvCxnSpPr/>
          <p:nvPr/>
        </p:nvCxnSpPr>
        <p:spPr>
          <a:xfrm>
            <a:off x="1429925" y="3216700"/>
            <a:ext cx="247500" cy="1038000"/>
          </a:xfrm>
          <a:prstGeom prst="straightConnector1">
            <a:avLst/>
          </a:prstGeom>
          <a:noFill/>
          <a:ln w="19050" cap="flat" cmpd="sng">
            <a:solidFill>
              <a:srgbClr val="9900FF"/>
            </a:solidFill>
            <a:prstDash val="solid"/>
            <a:round/>
            <a:headEnd type="none" w="med" len="med"/>
            <a:tailEnd type="stealth" w="med" len="med"/>
          </a:ln>
        </p:spPr>
      </p:cxnSp>
      <p:sp>
        <p:nvSpPr>
          <p:cNvPr id="3987" name="Google Shape;3987;p15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3988" name="Google Shape;3988;p153"/>
          <p:cNvSpPr/>
          <p:nvPr/>
        </p:nvSpPr>
        <p:spPr>
          <a:xfrm>
            <a:off x="35176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3989" name="Google Shape;3989;p153"/>
          <p:cNvGrpSpPr/>
          <p:nvPr/>
        </p:nvGrpSpPr>
        <p:grpSpPr>
          <a:xfrm>
            <a:off x="3829388" y="2565506"/>
            <a:ext cx="104729" cy="483794"/>
            <a:chOff x="4677700" y="2150091"/>
            <a:chExt cx="304800" cy="1314300"/>
          </a:xfrm>
        </p:grpSpPr>
        <p:sp>
          <p:nvSpPr>
            <p:cNvPr id="3990" name="Google Shape;3990;p15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3"/>
            <p:cNvSpPr/>
            <p:nvPr/>
          </p:nvSpPr>
          <p:spPr>
            <a:xfrm>
              <a:off x="4706388" y="222810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3"/>
            <p:cNvSpPr/>
            <p:nvPr/>
          </p:nvSpPr>
          <p:spPr>
            <a:xfrm>
              <a:off x="4706350" y="2542438"/>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3"/>
            <p:cNvSpPr/>
            <p:nvPr/>
          </p:nvSpPr>
          <p:spPr>
            <a:xfrm>
              <a:off x="4706388" y="285679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3"/>
            <p:cNvSpPr/>
            <p:nvPr/>
          </p:nvSpPr>
          <p:spPr>
            <a:xfrm>
              <a:off x="4706388" y="315434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153"/>
          <p:cNvGrpSpPr/>
          <p:nvPr/>
        </p:nvGrpSpPr>
        <p:grpSpPr>
          <a:xfrm>
            <a:off x="4588911" y="2369433"/>
            <a:ext cx="110673" cy="507451"/>
            <a:chOff x="4677700" y="2150091"/>
            <a:chExt cx="304800" cy="1314300"/>
          </a:xfrm>
        </p:grpSpPr>
        <p:sp>
          <p:nvSpPr>
            <p:cNvPr id="3996" name="Google Shape;3996;p15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3"/>
            <p:cNvSpPr/>
            <p:nvPr/>
          </p:nvSpPr>
          <p:spPr>
            <a:xfrm>
              <a:off x="4706388" y="222810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3"/>
            <p:cNvSpPr/>
            <p:nvPr/>
          </p:nvSpPr>
          <p:spPr>
            <a:xfrm>
              <a:off x="4706350" y="2542438"/>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3"/>
            <p:cNvSpPr/>
            <p:nvPr/>
          </p:nvSpPr>
          <p:spPr>
            <a:xfrm>
              <a:off x="4706388" y="285679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3"/>
            <p:cNvSpPr/>
            <p:nvPr/>
          </p:nvSpPr>
          <p:spPr>
            <a:xfrm>
              <a:off x="4706388" y="315434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153"/>
          <p:cNvGrpSpPr/>
          <p:nvPr/>
        </p:nvGrpSpPr>
        <p:grpSpPr>
          <a:xfrm>
            <a:off x="4743246" y="3232997"/>
            <a:ext cx="110673" cy="477222"/>
            <a:chOff x="4677700" y="2150091"/>
            <a:chExt cx="304800" cy="1314300"/>
          </a:xfrm>
        </p:grpSpPr>
        <p:sp>
          <p:nvSpPr>
            <p:cNvPr id="4002" name="Google Shape;4002;p15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3"/>
            <p:cNvSpPr/>
            <p:nvPr/>
          </p:nvSpPr>
          <p:spPr>
            <a:xfrm>
              <a:off x="4706388" y="222810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3"/>
            <p:cNvSpPr/>
            <p:nvPr/>
          </p:nvSpPr>
          <p:spPr>
            <a:xfrm>
              <a:off x="4706350" y="2542438"/>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3"/>
            <p:cNvSpPr/>
            <p:nvPr/>
          </p:nvSpPr>
          <p:spPr>
            <a:xfrm>
              <a:off x="4706388" y="285679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3"/>
            <p:cNvSpPr/>
            <p:nvPr/>
          </p:nvSpPr>
          <p:spPr>
            <a:xfrm>
              <a:off x="4706388" y="315434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153"/>
          <p:cNvGrpSpPr/>
          <p:nvPr/>
        </p:nvGrpSpPr>
        <p:grpSpPr>
          <a:xfrm>
            <a:off x="4209138" y="2206406"/>
            <a:ext cx="104729" cy="483794"/>
            <a:chOff x="4677700" y="2150091"/>
            <a:chExt cx="304800" cy="1314300"/>
          </a:xfrm>
        </p:grpSpPr>
        <p:sp>
          <p:nvSpPr>
            <p:cNvPr id="4008" name="Google Shape;4008;p15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3"/>
            <p:cNvSpPr/>
            <p:nvPr/>
          </p:nvSpPr>
          <p:spPr>
            <a:xfrm>
              <a:off x="4706388" y="222810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3"/>
            <p:cNvSpPr/>
            <p:nvPr/>
          </p:nvSpPr>
          <p:spPr>
            <a:xfrm>
              <a:off x="4706350" y="2542438"/>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3"/>
            <p:cNvSpPr/>
            <p:nvPr/>
          </p:nvSpPr>
          <p:spPr>
            <a:xfrm>
              <a:off x="4706388" y="285679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3"/>
            <p:cNvSpPr/>
            <p:nvPr/>
          </p:nvSpPr>
          <p:spPr>
            <a:xfrm>
              <a:off x="4706388" y="315434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153"/>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3"/>
          <p:cNvSpPr/>
          <p:nvPr/>
        </p:nvSpPr>
        <p:spPr>
          <a:xfrm>
            <a:off x="4584102" y="2091313"/>
            <a:ext cx="207000" cy="2070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3"/>
          <p:cNvSpPr/>
          <p:nvPr/>
        </p:nvSpPr>
        <p:spPr>
          <a:xfrm>
            <a:off x="4698412" y="3029169"/>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6" name="Google Shape;4016;p153"/>
          <p:cNvCxnSpPr>
            <a:stCxn id="4014" idx="2"/>
            <a:endCxn id="4013" idx="6"/>
          </p:cNvCxnSpPr>
          <p:nvPr/>
        </p:nvCxnSpPr>
        <p:spPr>
          <a:xfrm flipH="1">
            <a:off x="4018902" y="2194813"/>
            <a:ext cx="565200" cy="247200"/>
          </a:xfrm>
          <a:prstGeom prst="straightConnector1">
            <a:avLst/>
          </a:prstGeom>
          <a:noFill/>
          <a:ln w="9525" cap="flat" cmpd="sng">
            <a:solidFill>
              <a:srgbClr val="4A86E8"/>
            </a:solidFill>
            <a:prstDash val="solid"/>
            <a:round/>
            <a:headEnd type="stealth" w="med" len="med"/>
            <a:tailEnd type="none" w="med" len="med"/>
          </a:ln>
        </p:spPr>
      </p:cxnSp>
      <p:cxnSp>
        <p:nvCxnSpPr>
          <p:cNvPr id="4017" name="Google Shape;4017;p153"/>
          <p:cNvCxnSpPr>
            <a:stCxn id="4013" idx="6"/>
            <a:endCxn id="4015" idx="2"/>
          </p:cNvCxnSpPr>
          <p:nvPr/>
        </p:nvCxnSpPr>
        <p:spPr>
          <a:xfrm>
            <a:off x="4018838" y="2442012"/>
            <a:ext cx="679500" cy="690600"/>
          </a:xfrm>
          <a:prstGeom prst="straightConnector1">
            <a:avLst/>
          </a:prstGeom>
          <a:noFill/>
          <a:ln w="9525" cap="flat" cmpd="sng">
            <a:solidFill>
              <a:schemeClr val="dk2"/>
            </a:solidFill>
            <a:prstDash val="dot"/>
            <a:round/>
            <a:headEnd type="none" w="med" len="med"/>
            <a:tailEnd type="triangle" w="med" len="med"/>
          </a:ln>
        </p:spPr>
      </p:cxnSp>
      <p:cxnSp>
        <p:nvCxnSpPr>
          <p:cNvPr id="4018" name="Google Shape;4018;p153"/>
          <p:cNvCxnSpPr>
            <a:stCxn id="4014" idx="4"/>
            <a:endCxn id="4015" idx="0"/>
          </p:cNvCxnSpPr>
          <p:nvPr/>
        </p:nvCxnSpPr>
        <p:spPr>
          <a:xfrm>
            <a:off x="4687602" y="2298313"/>
            <a:ext cx="114300" cy="730800"/>
          </a:xfrm>
          <a:prstGeom prst="straightConnector1">
            <a:avLst/>
          </a:prstGeom>
          <a:noFill/>
          <a:ln w="9525" cap="flat" cmpd="sng">
            <a:solidFill>
              <a:srgbClr val="9900FF"/>
            </a:solidFill>
            <a:prstDash val="solid"/>
            <a:round/>
            <a:headEnd type="none" w="med" len="med"/>
            <a:tailEnd type="triangle" w="med" len="med"/>
          </a:ln>
        </p:spPr>
      </p:cxnSp>
      <p:sp>
        <p:nvSpPr>
          <p:cNvPr id="4019" name="Google Shape;4019;p153"/>
          <p:cNvSpPr txBox="1"/>
          <p:nvPr/>
        </p:nvSpPr>
        <p:spPr>
          <a:xfrm>
            <a:off x="3424763" y="20446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anterior pituitary</a:t>
            </a:r>
            <a:endParaRPr sz="1000"/>
          </a:p>
        </p:txBody>
      </p:sp>
      <p:sp>
        <p:nvSpPr>
          <p:cNvPr id="4020" name="Google Shape;4020;p153"/>
          <p:cNvSpPr txBox="1"/>
          <p:nvPr/>
        </p:nvSpPr>
        <p:spPr>
          <a:xfrm>
            <a:off x="4674963" y="18733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900FF"/>
                </a:solidFill>
              </a:rPr>
              <a:t>endocrine system</a:t>
            </a:r>
            <a:endParaRPr sz="1000">
              <a:solidFill>
                <a:srgbClr val="9900FF"/>
              </a:solidFill>
            </a:endParaRPr>
          </a:p>
        </p:txBody>
      </p:sp>
      <p:sp>
        <p:nvSpPr>
          <p:cNvPr id="4021" name="Google Shape;4021;p153"/>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i="1">
                <a:solidFill>
                  <a:srgbClr val="367CB5"/>
                </a:solidFill>
              </a:rPr>
              <a:t>part_of</a:t>
            </a:r>
            <a:endParaRPr sz="1000" i="1">
              <a:solidFill>
                <a:srgbClr val="367CB5"/>
              </a:solidFill>
            </a:endParaRPr>
          </a:p>
        </p:txBody>
      </p:sp>
      <p:sp>
        <p:nvSpPr>
          <p:cNvPr id="4022" name="Google Shape;4022;p153"/>
          <p:cNvSpPr txBox="1"/>
          <p:nvPr/>
        </p:nvSpPr>
        <p:spPr>
          <a:xfrm>
            <a:off x="3829400" y="3145000"/>
            <a:ext cx="1042500" cy="5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endocrinology</a:t>
            </a:r>
            <a:endParaRPr sz="1000"/>
          </a:p>
        </p:txBody>
      </p:sp>
      <p:sp>
        <p:nvSpPr>
          <p:cNvPr id="4023" name="Google Shape;4023;p153"/>
          <p:cNvSpPr txBox="1"/>
          <p:nvPr/>
        </p:nvSpPr>
        <p:spPr>
          <a:xfrm>
            <a:off x="4698400" y="2448600"/>
            <a:ext cx="6795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i="1"/>
              <a:t>field_of_study</a:t>
            </a:r>
            <a:endParaRPr sz="1000" i="1"/>
          </a:p>
        </p:txBody>
      </p:sp>
      <p:cxnSp>
        <p:nvCxnSpPr>
          <p:cNvPr id="4024" name="Google Shape;4024;p153"/>
          <p:cNvCxnSpPr>
            <a:stCxn id="3981" idx="3"/>
            <a:endCxn id="3988" idx="1"/>
          </p:cNvCxnSpPr>
          <p:nvPr/>
        </p:nvCxnSpPr>
        <p:spPr>
          <a:xfrm>
            <a:off x="3067125" y="1883775"/>
            <a:ext cx="450600" cy="923700"/>
          </a:xfrm>
          <a:prstGeom prst="bentConnector3">
            <a:avLst>
              <a:gd name="adj1" fmla="val 49992"/>
            </a:avLst>
          </a:prstGeom>
          <a:noFill/>
          <a:ln w="9525" cap="flat" cmpd="sng">
            <a:solidFill>
              <a:srgbClr val="000000"/>
            </a:solidFill>
            <a:prstDash val="solid"/>
            <a:round/>
            <a:headEnd type="none" w="med" len="med"/>
            <a:tailEnd type="triangle" w="med" len="med"/>
          </a:ln>
        </p:spPr>
      </p:cxnSp>
      <p:cxnSp>
        <p:nvCxnSpPr>
          <p:cNvPr id="4025" name="Google Shape;4025;p153"/>
          <p:cNvCxnSpPr>
            <a:stCxn id="3983" idx="3"/>
            <a:endCxn id="3988" idx="1"/>
          </p:cNvCxnSpPr>
          <p:nvPr/>
        </p:nvCxnSpPr>
        <p:spPr>
          <a:xfrm rot="10800000" flipH="1">
            <a:off x="3067175" y="2807500"/>
            <a:ext cx="450600" cy="409200"/>
          </a:xfrm>
          <a:prstGeom prst="bentConnector3">
            <a:avLst>
              <a:gd name="adj1" fmla="val 49986"/>
            </a:avLst>
          </a:prstGeom>
          <a:noFill/>
          <a:ln w="9525" cap="flat" cmpd="sng">
            <a:solidFill>
              <a:srgbClr val="000000"/>
            </a:solidFill>
            <a:prstDash val="solid"/>
            <a:round/>
            <a:headEnd type="none" w="med" len="med"/>
            <a:tailEnd type="triangle" w="med" len="med"/>
          </a:ln>
        </p:spPr>
      </p:cxnSp>
      <p:cxnSp>
        <p:nvCxnSpPr>
          <p:cNvPr id="4026" name="Google Shape;4026;p153"/>
          <p:cNvCxnSpPr>
            <a:stCxn id="3985" idx="3"/>
            <a:endCxn id="3988" idx="1"/>
          </p:cNvCxnSpPr>
          <p:nvPr/>
        </p:nvCxnSpPr>
        <p:spPr>
          <a:xfrm rot="10800000" flipH="1">
            <a:off x="3067175" y="2807450"/>
            <a:ext cx="450600" cy="1468500"/>
          </a:xfrm>
          <a:prstGeom prst="bentConnector3">
            <a:avLst>
              <a:gd name="adj1" fmla="val 49986"/>
            </a:avLst>
          </a:prstGeom>
          <a:noFill/>
          <a:ln w="9525" cap="flat" cmpd="sng">
            <a:solidFill>
              <a:srgbClr val="000000"/>
            </a:solidFill>
            <a:prstDash val="solid"/>
            <a:round/>
            <a:headEnd type="none" w="med" len="med"/>
            <a:tailEnd type="triangle" w="med" len="med"/>
          </a:ln>
        </p:spPr>
      </p:cxnSp>
      <p:sp>
        <p:nvSpPr>
          <p:cNvPr id="4027" name="Google Shape;4027;p153"/>
          <p:cNvSpPr/>
          <p:nvPr/>
        </p:nvSpPr>
        <p:spPr>
          <a:xfrm>
            <a:off x="5923725" y="1772850"/>
            <a:ext cx="1977000" cy="888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Which medical specialty deals with ACTH hypersecretion?</a:t>
            </a:r>
            <a:endParaRPr sz="1200">
              <a:solidFill>
                <a:srgbClr val="FFFFFF"/>
              </a:solidFill>
            </a:endParaRPr>
          </a:p>
        </p:txBody>
      </p:sp>
      <p:sp>
        <p:nvSpPr>
          <p:cNvPr id="4028" name="Google Shape;4028;p153"/>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endocrinology</a:t>
            </a:r>
            <a:endParaRPr sz="1200">
              <a:solidFill>
                <a:srgbClr val="FFFFFF"/>
              </a:solidFill>
            </a:endParaRP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4032"/>
        <p:cNvGrpSpPr/>
        <p:nvPr/>
      </p:nvGrpSpPr>
      <p:grpSpPr>
        <a:xfrm>
          <a:off x="0" y="0"/>
          <a:ext cx="0" cy="0"/>
          <a:chOff x="0" y="0"/>
          <a:chExt cx="0" cy="0"/>
        </a:xfrm>
      </p:grpSpPr>
      <p:sp>
        <p:nvSpPr>
          <p:cNvPr id="4114" name="Google Shape;4114;p15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156</a:t>
            </a:fld>
            <a:endParaRPr/>
          </a:p>
        </p:txBody>
      </p:sp>
      <p:sp>
        <p:nvSpPr>
          <p:cNvPr id="4033" name="Google Shape;4033;p15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4: Reasoning with Text</a:t>
            </a:r>
            <a:endParaRPr dirty="0"/>
          </a:p>
          <a:p>
            <a:pPr marL="0" lvl="0" indent="0" algn="l" rtl="0">
              <a:spcBef>
                <a:spcPts val="0"/>
              </a:spcBef>
              <a:spcAft>
                <a:spcPts val="0"/>
              </a:spcAft>
              <a:buNone/>
            </a:pPr>
            <a:endParaRPr dirty="0"/>
          </a:p>
        </p:txBody>
      </p:sp>
      <p:sp>
        <p:nvSpPr>
          <p:cNvPr id="4034" name="Google Shape;4034;p15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cxnSp>
        <p:nvCxnSpPr>
          <p:cNvPr id="4035" name="Google Shape;4035;p154"/>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4036" name="Google Shape;4036;p154"/>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4037" name="Google Shape;4037;p154"/>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4038" name="Google Shape;4038;p154"/>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Reasoning with a Neural Net</a:t>
            </a:r>
            <a:endParaRPr sz="1000" b="1"/>
          </a:p>
        </p:txBody>
      </p:sp>
      <p:sp>
        <p:nvSpPr>
          <p:cNvPr id="4039" name="Google Shape;4039;p154"/>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4040" name="Google Shape;4040;p154"/>
          <p:cNvGrpSpPr/>
          <p:nvPr/>
        </p:nvGrpSpPr>
        <p:grpSpPr>
          <a:xfrm>
            <a:off x="3686319" y="2873593"/>
            <a:ext cx="183672" cy="791997"/>
            <a:chOff x="4677700" y="2150091"/>
            <a:chExt cx="304800" cy="1314300"/>
          </a:xfrm>
        </p:grpSpPr>
        <p:sp>
          <p:nvSpPr>
            <p:cNvPr id="4041" name="Google Shape;4041;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6" name="Google Shape;4046;p154"/>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grpSp>
        <p:nvGrpSpPr>
          <p:cNvPr id="4047" name="Google Shape;4047;p154"/>
          <p:cNvGrpSpPr/>
          <p:nvPr/>
        </p:nvGrpSpPr>
        <p:grpSpPr>
          <a:xfrm>
            <a:off x="3972919" y="2873593"/>
            <a:ext cx="183672" cy="791997"/>
            <a:chOff x="4677700" y="2150091"/>
            <a:chExt cx="304800" cy="1314300"/>
          </a:xfrm>
        </p:grpSpPr>
        <p:sp>
          <p:nvSpPr>
            <p:cNvPr id="4048" name="Google Shape;4048;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154"/>
          <p:cNvGrpSpPr/>
          <p:nvPr/>
        </p:nvGrpSpPr>
        <p:grpSpPr>
          <a:xfrm>
            <a:off x="4259519" y="2873593"/>
            <a:ext cx="183672" cy="791997"/>
            <a:chOff x="4677700" y="2150091"/>
            <a:chExt cx="304800" cy="1314300"/>
          </a:xfrm>
        </p:grpSpPr>
        <p:sp>
          <p:nvSpPr>
            <p:cNvPr id="4054" name="Google Shape;4054;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154"/>
          <p:cNvGrpSpPr/>
          <p:nvPr/>
        </p:nvGrpSpPr>
        <p:grpSpPr>
          <a:xfrm>
            <a:off x="4546119" y="2873593"/>
            <a:ext cx="183672" cy="791997"/>
            <a:chOff x="4677700" y="2150091"/>
            <a:chExt cx="304800" cy="1314300"/>
          </a:xfrm>
        </p:grpSpPr>
        <p:sp>
          <p:nvSpPr>
            <p:cNvPr id="4060" name="Google Shape;4060;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154"/>
          <p:cNvGrpSpPr/>
          <p:nvPr/>
        </p:nvGrpSpPr>
        <p:grpSpPr>
          <a:xfrm>
            <a:off x="4832719" y="2873593"/>
            <a:ext cx="183672" cy="791997"/>
            <a:chOff x="4677700" y="2150091"/>
            <a:chExt cx="304800" cy="1314300"/>
          </a:xfrm>
        </p:grpSpPr>
        <p:sp>
          <p:nvSpPr>
            <p:cNvPr id="4066" name="Google Shape;4066;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154"/>
          <p:cNvGrpSpPr/>
          <p:nvPr/>
        </p:nvGrpSpPr>
        <p:grpSpPr>
          <a:xfrm>
            <a:off x="5119319" y="2873593"/>
            <a:ext cx="183672" cy="791997"/>
            <a:chOff x="4677700" y="2150091"/>
            <a:chExt cx="304800" cy="1314300"/>
          </a:xfrm>
        </p:grpSpPr>
        <p:sp>
          <p:nvSpPr>
            <p:cNvPr id="4072" name="Google Shape;4072;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154"/>
          <p:cNvGrpSpPr/>
          <p:nvPr/>
        </p:nvGrpSpPr>
        <p:grpSpPr>
          <a:xfrm>
            <a:off x="3687106" y="1930218"/>
            <a:ext cx="183672" cy="791997"/>
            <a:chOff x="4677700" y="2150091"/>
            <a:chExt cx="304800" cy="1314300"/>
          </a:xfrm>
        </p:grpSpPr>
        <p:sp>
          <p:nvSpPr>
            <p:cNvPr id="4078" name="Google Shape;4078;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154"/>
          <p:cNvGrpSpPr/>
          <p:nvPr/>
        </p:nvGrpSpPr>
        <p:grpSpPr>
          <a:xfrm>
            <a:off x="3973706" y="1930218"/>
            <a:ext cx="183672" cy="791997"/>
            <a:chOff x="4677700" y="2150091"/>
            <a:chExt cx="304800" cy="1314300"/>
          </a:xfrm>
        </p:grpSpPr>
        <p:sp>
          <p:nvSpPr>
            <p:cNvPr id="4084" name="Google Shape;4084;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154"/>
          <p:cNvGrpSpPr/>
          <p:nvPr/>
        </p:nvGrpSpPr>
        <p:grpSpPr>
          <a:xfrm>
            <a:off x="4260306" y="1930218"/>
            <a:ext cx="183672" cy="791997"/>
            <a:chOff x="4677700" y="2150091"/>
            <a:chExt cx="304800" cy="1314300"/>
          </a:xfrm>
        </p:grpSpPr>
        <p:sp>
          <p:nvSpPr>
            <p:cNvPr id="4090" name="Google Shape;4090;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154"/>
          <p:cNvGrpSpPr/>
          <p:nvPr/>
        </p:nvGrpSpPr>
        <p:grpSpPr>
          <a:xfrm>
            <a:off x="4546906" y="1930218"/>
            <a:ext cx="183672" cy="791997"/>
            <a:chOff x="4677700" y="2150091"/>
            <a:chExt cx="304800" cy="1314300"/>
          </a:xfrm>
        </p:grpSpPr>
        <p:sp>
          <p:nvSpPr>
            <p:cNvPr id="4096" name="Google Shape;4096;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154"/>
          <p:cNvGrpSpPr/>
          <p:nvPr/>
        </p:nvGrpSpPr>
        <p:grpSpPr>
          <a:xfrm>
            <a:off x="4833506" y="1930218"/>
            <a:ext cx="183672" cy="791997"/>
            <a:chOff x="4677700" y="2150091"/>
            <a:chExt cx="304800" cy="1314300"/>
          </a:xfrm>
        </p:grpSpPr>
        <p:sp>
          <p:nvSpPr>
            <p:cNvPr id="4102" name="Google Shape;4102;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154"/>
          <p:cNvGrpSpPr/>
          <p:nvPr/>
        </p:nvGrpSpPr>
        <p:grpSpPr>
          <a:xfrm>
            <a:off x="5120106" y="1930218"/>
            <a:ext cx="183672" cy="791997"/>
            <a:chOff x="4677700" y="2150091"/>
            <a:chExt cx="304800" cy="1314300"/>
          </a:xfrm>
        </p:grpSpPr>
        <p:sp>
          <p:nvSpPr>
            <p:cNvPr id="4108" name="Google Shape;4108;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154"/>
          <p:cNvSpPr txBox="1"/>
          <p:nvPr/>
        </p:nvSpPr>
        <p:spPr>
          <a:xfrm>
            <a:off x="7347300" y="4713025"/>
            <a:ext cx="1977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200" u="sng">
                <a:solidFill>
                  <a:schemeClr val="accent3"/>
                </a:solidFill>
                <a:latin typeface="Proxima Nova"/>
                <a:ea typeface="Proxima Nova"/>
                <a:cs typeface="Proxima Nova"/>
                <a:sym typeface="Proxima Nova"/>
              </a:rPr>
              <a:t>Welbl et al. (2018)</a:t>
            </a:r>
            <a:endParaRPr sz="1200" u="sng">
              <a:solidFill>
                <a:schemeClr val="accent3"/>
              </a:solidFill>
              <a:latin typeface="Proxima Nova"/>
              <a:ea typeface="Proxima Nova"/>
              <a:cs typeface="Proxima Nova"/>
              <a:sym typeface="Proxima Nova"/>
            </a:endParaRPr>
          </a:p>
        </p:txBody>
      </p:sp>
      <p:sp>
        <p:nvSpPr>
          <p:cNvPr id="4115" name="Google Shape;4115;p154"/>
          <p:cNvSpPr/>
          <p:nvPr/>
        </p:nvSpPr>
        <p:spPr>
          <a:xfrm>
            <a:off x="644325" y="1158225"/>
            <a:ext cx="2422800" cy="1451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Pituitary ACTH hypersecretion is characterized by an abnormally high level of ACTH produced by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a:t>
            </a:r>
            <a:endParaRPr sz="1200"/>
          </a:p>
        </p:txBody>
      </p:sp>
      <p:sp>
        <p:nvSpPr>
          <p:cNvPr id="4116" name="Google Shape;4116;p154"/>
          <p:cNvSpPr txBox="1"/>
          <p:nvPr/>
        </p:nvSpPr>
        <p:spPr>
          <a:xfrm>
            <a:off x="1539125" y="48432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4117" name="Google Shape;4117;p154"/>
          <p:cNvSpPr/>
          <p:nvPr/>
        </p:nvSpPr>
        <p:spPr>
          <a:xfrm>
            <a:off x="644375" y="2699500"/>
            <a:ext cx="2422800" cy="10344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 A major organ of the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 is the glandular lobe that … </a:t>
            </a:r>
            <a:endParaRPr sz="1200">
              <a:latin typeface="Roboto"/>
              <a:ea typeface="Roboto"/>
              <a:cs typeface="Roboto"/>
              <a:sym typeface="Roboto"/>
            </a:endParaRPr>
          </a:p>
        </p:txBody>
      </p:sp>
      <p:cxnSp>
        <p:nvCxnSpPr>
          <p:cNvPr id="4118" name="Google Shape;4118;p154"/>
          <p:cNvCxnSpPr/>
          <p:nvPr/>
        </p:nvCxnSpPr>
        <p:spPr>
          <a:xfrm>
            <a:off x="2266250" y="2188475"/>
            <a:ext cx="188700" cy="844200"/>
          </a:xfrm>
          <a:prstGeom prst="straightConnector1">
            <a:avLst/>
          </a:prstGeom>
          <a:noFill/>
          <a:ln w="19050" cap="flat" cmpd="sng">
            <a:solidFill>
              <a:srgbClr val="4A86E8"/>
            </a:solidFill>
            <a:prstDash val="solid"/>
            <a:round/>
            <a:headEnd type="none" w="med" len="med"/>
            <a:tailEnd type="stealth" w="med" len="med"/>
          </a:ln>
        </p:spPr>
      </p:cxnSp>
      <p:sp>
        <p:nvSpPr>
          <p:cNvPr id="4119" name="Google Shape;4119;p154"/>
          <p:cNvSpPr/>
          <p:nvPr/>
        </p:nvSpPr>
        <p:spPr>
          <a:xfrm>
            <a:off x="644375" y="3814100"/>
            <a:ext cx="2422800" cy="923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The field of study dealing with the</a:t>
            </a:r>
            <a:r>
              <a:rPr lang="en-GB" sz="1200" b="1">
                <a:latin typeface="Roboto"/>
                <a:ea typeface="Roboto"/>
                <a:cs typeface="Roboto"/>
                <a:sym typeface="Roboto"/>
              </a:rPr>
              <a:t>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and its disorders is </a:t>
            </a:r>
            <a:r>
              <a:rPr lang="en-GB" sz="1200" b="1">
                <a:solidFill>
                  <a:schemeClr val="dk2"/>
                </a:solidFill>
                <a:latin typeface="Roboto"/>
                <a:ea typeface="Roboto"/>
                <a:cs typeface="Roboto"/>
                <a:sym typeface="Roboto"/>
              </a:rPr>
              <a:t>endocrinology</a:t>
            </a:r>
            <a:r>
              <a:rPr lang="en-GB" sz="1200">
                <a:latin typeface="Roboto"/>
                <a:ea typeface="Roboto"/>
                <a:cs typeface="Roboto"/>
                <a:sym typeface="Roboto"/>
              </a:rPr>
              <a:t>.</a:t>
            </a:r>
            <a:endParaRPr sz="1200">
              <a:latin typeface="Roboto"/>
              <a:ea typeface="Roboto"/>
              <a:cs typeface="Roboto"/>
              <a:sym typeface="Roboto"/>
            </a:endParaRPr>
          </a:p>
        </p:txBody>
      </p:sp>
      <p:cxnSp>
        <p:nvCxnSpPr>
          <p:cNvPr id="4120" name="Google Shape;4120;p154"/>
          <p:cNvCxnSpPr/>
          <p:nvPr/>
        </p:nvCxnSpPr>
        <p:spPr>
          <a:xfrm>
            <a:off x="1429925" y="3216700"/>
            <a:ext cx="247500" cy="1038000"/>
          </a:xfrm>
          <a:prstGeom prst="straightConnector1">
            <a:avLst/>
          </a:prstGeom>
          <a:noFill/>
          <a:ln w="19050" cap="flat" cmpd="sng">
            <a:solidFill>
              <a:srgbClr val="9900FF"/>
            </a:solidFill>
            <a:prstDash val="solid"/>
            <a:round/>
            <a:headEnd type="none" w="med" len="med"/>
            <a:tailEnd type="stealth" w="med" len="med"/>
          </a:ln>
        </p:spPr>
      </p:cxnSp>
      <p:cxnSp>
        <p:nvCxnSpPr>
          <p:cNvPr id="4121" name="Google Shape;4121;p154"/>
          <p:cNvCxnSpPr>
            <a:stCxn id="4115" idx="3"/>
            <a:endCxn id="4039" idx="1"/>
          </p:cNvCxnSpPr>
          <p:nvPr/>
        </p:nvCxnSpPr>
        <p:spPr>
          <a:xfrm>
            <a:off x="3067125" y="1883775"/>
            <a:ext cx="439800" cy="923700"/>
          </a:xfrm>
          <a:prstGeom prst="bentConnector3">
            <a:avLst>
              <a:gd name="adj1" fmla="val 50003"/>
            </a:avLst>
          </a:prstGeom>
          <a:noFill/>
          <a:ln w="9525" cap="flat" cmpd="sng">
            <a:solidFill>
              <a:srgbClr val="000000"/>
            </a:solidFill>
            <a:prstDash val="solid"/>
            <a:round/>
            <a:headEnd type="none" w="med" len="med"/>
            <a:tailEnd type="triangle" w="med" len="med"/>
          </a:ln>
        </p:spPr>
      </p:cxnSp>
      <p:cxnSp>
        <p:nvCxnSpPr>
          <p:cNvPr id="4122" name="Google Shape;4122;p154"/>
          <p:cNvCxnSpPr>
            <a:stCxn id="4117" idx="3"/>
            <a:endCxn id="4039" idx="1"/>
          </p:cNvCxnSpPr>
          <p:nvPr/>
        </p:nvCxnSpPr>
        <p:spPr>
          <a:xfrm rot="10800000" flipH="1">
            <a:off x="3067175" y="2807500"/>
            <a:ext cx="439800" cy="409200"/>
          </a:xfrm>
          <a:prstGeom prst="bentConnector3">
            <a:avLst>
              <a:gd name="adj1" fmla="val 49997"/>
            </a:avLst>
          </a:prstGeom>
          <a:noFill/>
          <a:ln w="9525" cap="flat" cmpd="sng">
            <a:solidFill>
              <a:srgbClr val="000000"/>
            </a:solidFill>
            <a:prstDash val="solid"/>
            <a:round/>
            <a:headEnd type="none" w="med" len="med"/>
            <a:tailEnd type="triangle" w="med" len="med"/>
          </a:ln>
        </p:spPr>
      </p:cxnSp>
      <p:cxnSp>
        <p:nvCxnSpPr>
          <p:cNvPr id="4123" name="Google Shape;4123;p154"/>
          <p:cNvCxnSpPr>
            <a:stCxn id="4119" idx="3"/>
            <a:endCxn id="4039" idx="1"/>
          </p:cNvCxnSpPr>
          <p:nvPr/>
        </p:nvCxnSpPr>
        <p:spPr>
          <a:xfrm rot="10800000" flipH="1">
            <a:off x="3067175" y="2807450"/>
            <a:ext cx="439800" cy="1468500"/>
          </a:xfrm>
          <a:prstGeom prst="bentConnector3">
            <a:avLst>
              <a:gd name="adj1" fmla="val 49997"/>
            </a:avLst>
          </a:prstGeom>
          <a:noFill/>
          <a:ln w="9525" cap="flat" cmpd="sng">
            <a:solidFill>
              <a:srgbClr val="000000"/>
            </a:solidFill>
            <a:prstDash val="solid"/>
            <a:round/>
            <a:headEnd type="none" w="med" len="med"/>
            <a:tailEnd type="none" w="med" len="med"/>
          </a:ln>
        </p:spPr>
      </p:cxnSp>
      <p:sp>
        <p:nvSpPr>
          <p:cNvPr id="4124" name="Google Shape;4124;p154"/>
          <p:cNvSpPr/>
          <p:nvPr/>
        </p:nvSpPr>
        <p:spPr>
          <a:xfrm>
            <a:off x="5923725" y="1772850"/>
            <a:ext cx="1977000" cy="888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Which medical specialty deals with ACTH hypersecretion?</a:t>
            </a:r>
            <a:endParaRPr sz="1200">
              <a:solidFill>
                <a:srgbClr val="FFFFFF"/>
              </a:solidFill>
            </a:endParaRPr>
          </a:p>
        </p:txBody>
      </p:sp>
      <p:sp>
        <p:nvSpPr>
          <p:cNvPr id="4125" name="Google Shape;4125;p154"/>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endocrinology</a:t>
            </a:r>
            <a:endParaRPr sz="1200">
              <a:solidFill>
                <a:srgbClr val="FFFFFF"/>
              </a:solidFill>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4129"/>
        <p:cNvGrpSpPr/>
        <p:nvPr/>
      </p:nvGrpSpPr>
      <p:grpSpPr>
        <a:xfrm>
          <a:off x="0" y="0"/>
          <a:ext cx="0" cy="0"/>
          <a:chOff x="0" y="0"/>
          <a:chExt cx="0" cy="0"/>
        </a:xfrm>
      </p:grpSpPr>
      <p:sp>
        <p:nvSpPr>
          <p:cNvPr id="4163" name="Google Shape;4163;p15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157</a:t>
            </a:fld>
            <a:endParaRPr/>
          </a:p>
        </p:txBody>
      </p:sp>
      <p:sp>
        <p:nvSpPr>
          <p:cNvPr id="4130" name="Google Shape;4130;p15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4: Reasoning with Text</a:t>
            </a:r>
            <a:endParaRPr dirty="0"/>
          </a:p>
          <a:p>
            <a:pPr marL="0" lvl="0" indent="0" algn="l" rtl="0">
              <a:spcBef>
                <a:spcPts val="0"/>
              </a:spcBef>
              <a:spcAft>
                <a:spcPts val="0"/>
              </a:spcAft>
              <a:buNone/>
            </a:pPr>
            <a:endParaRPr dirty="0"/>
          </a:p>
        </p:txBody>
      </p:sp>
      <p:sp>
        <p:nvSpPr>
          <p:cNvPr id="4131" name="Google Shape;4131;p155"/>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cxnSp>
        <p:nvCxnSpPr>
          <p:cNvPr id="4132" name="Google Shape;4132;p155"/>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4133" name="Google Shape;4133;p155"/>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4134" name="Google Shape;4134;p155"/>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4135" name="Google Shape;4135;p155"/>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Neural Reasoning with Structured Knowledge</a:t>
            </a:r>
            <a:endParaRPr sz="1000" b="1"/>
          </a:p>
        </p:txBody>
      </p:sp>
      <p:sp>
        <p:nvSpPr>
          <p:cNvPr id="4136" name="Google Shape;4136;p155"/>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4137" name="Google Shape;4137;p155"/>
          <p:cNvSpPr txBox="1"/>
          <p:nvPr/>
        </p:nvSpPr>
        <p:spPr>
          <a:xfrm>
            <a:off x="7347300" y="4713025"/>
            <a:ext cx="1977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200" u="sng">
                <a:solidFill>
                  <a:schemeClr val="accent3"/>
                </a:solidFill>
                <a:latin typeface="Proxima Nova"/>
                <a:ea typeface="Proxima Nova"/>
                <a:cs typeface="Proxima Nova"/>
                <a:sym typeface="Proxima Nova"/>
              </a:rPr>
              <a:t>Welbl et al. (2018)</a:t>
            </a:r>
            <a:endParaRPr sz="1200" u="sng">
              <a:solidFill>
                <a:schemeClr val="accent3"/>
              </a:solidFill>
              <a:latin typeface="Proxima Nova"/>
              <a:ea typeface="Proxima Nova"/>
              <a:cs typeface="Proxima Nova"/>
              <a:sym typeface="Proxima Nova"/>
            </a:endParaRPr>
          </a:p>
        </p:txBody>
      </p:sp>
      <p:sp>
        <p:nvSpPr>
          <p:cNvPr id="4138" name="Google Shape;4138;p155"/>
          <p:cNvSpPr/>
          <p:nvPr/>
        </p:nvSpPr>
        <p:spPr>
          <a:xfrm>
            <a:off x="35176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4139" name="Google Shape;4139;p155"/>
          <p:cNvGrpSpPr/>
          <p:nvPr/>
        </p:nvGrpSpPr>
        <p:grpSpPr>
          <a:xfrm>
            <a:off x="3829388" y="2565506"/>
            <a:ext cx="104729" cy="483794"/>
            <a:chOff x="4677700" y="2150091"/>
            <a:chExt cx="304800" cy="1314300"/>
          </a:xfrm>
        </p:grpSpPr>
        <p:sp>
          <p:nvSpPr>
            <p:cNvPr id="4140" name="Google Shape;4140;p155"/>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5"/>
            <p:cNvSpPr/>
            <p:nvPr/>
          </p:nvSpPr>
          <p:spPr>
            <a:xfrm>
              <a:off x="4706388" y="222810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5"/>
            <p:cNvSpPr/>
            <p:nvPr/>
          </p:nvSpPr>
          <p:spPr>
            <a:xfrm>
              <a:off x="4706350" y="2542438"/>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5"/>
            <p:cNvSpPr/>
            <p:nvPr/>
          </p:nvSpPr>
          <p:spPr>
            <a:xfrm>
              <a:off x="4706388" y="285679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5"/>
            <p:cNvSpPr/>
            <p:nvPr/>
          </p:nvSpPr>
          <p:spPr>
            <a:xfrm>
              <a:off x="4706388" y="315434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155"/>
          <p:cNvGrpSpPr/>
          <p:nvPr/>
        </p:nvGrpSpPr>
        <p:grpSpPr>
          <a:xfrm>
            <a:off x="4588911" y="2369433"/>
            <a:ext cx="110673" cy="507451"/>
            <a:chOff x="4677700" y="2150091"/>
            <a:chExt cx="304800" cy="1314300"/>
          </a:xfrm>
        </p:grpSpPr>
        <p:sp>
          <p:nvSpPr>
            <p:cNvPr id="4146" name="Google Shape;4146;p155"/>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5"/>
            <p:cNvSpPr/>
            <p:nvPr/>
          </p:nvSpPr>
          <p:spPr>
            <a:xfrm>
              <a:off x="4706388" y="222810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5"/>
            <p:cNvSpPr/>
            <p:nvPr/>
          </p:nvSpPr>
          <p:spPr>
            <a:xfrm>
              <a:off x="4706350" y="2542438"/>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5"/>
            <p:cNvSpPr/>
            <p:nvPr/>
          </p:nvSpPr>
          <p:spPr>
            <a:xfrm>
              <a:off x="4706388" y="285679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5"/>
            <p:cNvSpPr/>
            <p:nvPr/>
          </p:nvSpPr>
          <p:spPr>
            <a:xfrm>
              <a:off x="4706388" y="315434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155"/>
          <p:cNvGrpSpPr/>
          <p:nvPr/>
        </p:nvGrpSpPr>
        <p:grpSpPr>
          <a:xfrm>
            <a:off x="4743246" y="3232997"/>
            <a:ext cx="110673" cy="477222"/>
            <a:chOff x="4677700" y="2150091"/>
            <a:chExt cx="304800" cy="1314300"/>
          </a:xfrm>
        </p:grpSpPr>
        <p:sp>
          <p:nvSpPr>
            <p:cNvPr id="4152" name="Google Shape;4152;p155"/>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5"/>
            <p:cNvSpPr/>
            <p:nvPr/>
          </p:nvSpPr>
          <p:spPr>
            <a:xfrm>
              <a:off x="4706388" y="222810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5"/>
            <p:cNvSpPr/>
            <p:nvPr/>
          </p:nvSpPr>
          <p:spPr>
            <a:xfrm>
              <a:off x="4706350" y="2542438"/>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5"/>
            <p:cNvSpPr/>
            <p:nvPr/>
          </p:nvSpPr>
          <p:spPr>
            <a:xfrm>
              <a:off x="4706388" y="285679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5"/>
            <p:cNvSpPr/>
            <p:nvPr/>
          </p:nvSpPr>
          <p:spPr>
            <a:xfrm>
              <a:off x="4706388" y="315434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155"/>
          <p:cNvGrpSpPr/>
          <p:nvPr/>
        </p:nvGrpSpPr>
        <p:grpSpPr>
          <a:xfrm>
            <a:off x="4209138" y="2206406"/>
            <a:ext cx="104729" cy="483794"/>
            <a:chOff x="4677700" y="2150091"/>
            <a:chExt cx="304800" cy="1314300"/>
          </a:xfrm>
        </p:grpSpPr>
        <p:sp>
          <p:nvSpPr>
            <p:cNvPr id="4158" name="Google Shape;4158;p155"/>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5"/>
            <p:cNvSpPr/>
            <p:nvPr/>
          </p:nvSpPr>
          <p:spPr>
            <a:xfrm>
              <a:off x="4706388" y="222810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5"/>
            <p:cNvSpPr/>
            <p:nvPr/>
          </p:nvSpPr>
          <p:spPr>
            <a:xfrm>
              <a:off x="4706350" y="2542438"/>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5"/>
            <p:cNvSpPr/>
            <p:nvPr/>
          </p:nvSpPr>
          <p:spPr>
            <a:xfrm>
              <a:off x="4706388" y="285679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5"/>
            <p:cNvSpPr/>
            <p:nvPr/>
          </p:nvSpPr>
          <p:spPr>
            <a:xfrm>
              <a:off x="4706388" y="315434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4" name="Google Shape;4164;p155"/>
          <p:cNvSpPr/>
          <p:nvPr/>
        </p:nvSpPr>
        <p:spPr>
          <a:xfrm>
            <a:off x="644325" y="1158225"/>
            <a:ext cx="2422800" cy="1451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Pituitary ACTH hypersecretion is characterized by an abnormally high level of ACTH produced by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a:t>
            </a:r>
            <a:endParaRPr sz="1200"/>
          </a:p>
        </p:txBody>
      </p:sp>
      <p:sp>
        <p:nvSpPr>
          <p:cNvPr id="4165" name="Google Shape;4165;p155"/>
          <p:cNvSpPr txBox="1"/>
          <p:nvPr/>
        </p:nvSpPr>
        <p:spPr>
          <a:xfrm>
            <a:off x="1539125" y="48432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4166" name="Google Shape;4166;p155"/>
          <p:cNvSpPr/>
          <p:nvPr/>
        </p:nvSpPr>
        <p:spPr>
          <a:xfrm>
            <a:off x="644375" y="2699500"/>
            <a:ext cx="2422800" cy="10344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 A major organ of the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 is the glandular lobe that … </a:t>
            </a:r>
            <a:endParaRPr sz="1200">
              <a:latin typeface="Roboto"/>
              <a:ea typeface="Roboto"/>
              <a:cs typeface="Roboto"/>
              <a:sym typeface="Roboto"/>
            </a:endParaRPr>
          </a:p>
        </p:txBody>
      </p:sp>
      <p:cxnSp>
        <p:nvCxnSpPr>
          <p:cNvPr id="4167" name="Google Shape;4167;p155"/>
          <p:cNvCxnSpPr/>
          <p:nvPr/>
        </p:nvCxnSpPr>
        <p:spPr>
          <a:xfrm>
            <a:off x="2266250" y="2188475"/>
            <a:ext cx="188700" cy="844200"/>
          </a:xfrm>
          <a:prstGeom prst="straightConnector1">
            <a:avLst/>
          </a:prstGeom>
          <a:noFill/>
          <a:ln w="19050" cap="flat" cmpd="sng">
            <a:solidFill>
              <a:srgbClr val="4A86E8"/>
            </a:solidFill>
            <a:prstDash val="solid"/>
            <a:round/>
            <a:headEnd type="none" w="med" len="med"/>
            <a:tailEnd type="stealth" w="med" len="med"/>
          </a:ln>
        </p:spPr>
      </p:cxnSp>
      <p:sp>
        <p:nvSpPr>
          <p:cNvPr id="4168" name="Google Shape;4168;p155"/>
          <p:cNvSpPr/>
          <p:nvPr/>
        </p:nvSpPr>
        <p:spPr>
          <a:xfrm>
            <a:off x="644375" y="3814100"/>
            <a:ext cx="2422800" cy="923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The field of study dealing with the</a:t>
            </a:r>
            <a:r>
              <a:rPr lang="en-GB" sz="1200" b="1">
                <a:latin typeface="Roboto"/>
                <a:ea typeface="Roboto"/>
                <a:cs typeface="Roboto"/>
                <a:sym typeface="Roboto"/>
              </a:rPr>
              <a:t>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and its disorders is </a:t>
            </a:r>
            <a:r>
              <a:rPr lang="en-GB" sz="1200" b="1">
                <a:solidFill>
                  <a:schemeClr val="dk2"/>
                </a:solidFill>
                <a:latin typeface="Roboto"/>
                <a:ea typeface="Roboto"/>
                <a:cs typeface="Roboto"/>
                <a:sym typeface="Roboto"/>
              </a:rPr>
              <a:t>endocrinology</a:t>
            </a:r>
            <a:r>
              <a:rPr lang="en-GB" sz="1200">
                <a:latin typeface="Roboto"/>
                <a:ea typeface="Roboto"/>
                <a:cs typeface="Roboto"/>
                <a:sym typeface="Roboto"/>
              </a:rPr>
              <a:t>.</a:t>
            </a:r>
            <a:endParaRPr sz="1200">
              <a:latin typeface="Roboto"/>
              <a:ea typeface="Roboto"/>
              <a:cs typeface="Roboto"/>
              <a:sym typeface="Roboto"/>
            </a:endParaRPr>
          </a:p>
        </p:txBody>
      </p:sp>
      <p:cxnSp>
        <p:nvCxnSpPr>
          <p:cNvPr id="4169" name="Google Shape;4169;p155"/>
          <p:cNvCxnSpPr/>
          <p:nvPr/>
        </p:nvCxnSpPr>
        <p:spPr>
          <a:xfrm>
            <a:off x="1429925" y="3216700"/>
            <a:ext cx="247500" cy="1038000"/>
          </a:xfrm>
          <a:prstGeom prst="straightConnector1">
            <a:avLst/>
          </a:prstGeom>
          <a:noFill/>
          <a:ln w="19050" cap="flat" cmpd="sng">
            <a:solidFill>
              <a:srgbClr val="9900FF"/>
            </a:solidFill>
            <a:prstDash val="solid"/>
            <a:round/>
            <a:headEnd type="none" w="med" len="med"/>
            <a:tailEnd type="stealth" w="med" len="med"/>
          </a:ln>
        </p:spPr>
      </p:cxnSp>
      <p:sp>
        <p:nvSpPr>
          <p:cNvPr id="4170" name="Google Shape;4170;p155"/>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5"/>
          <p:cNvSpPr/>
          <p:nvPr/>
        </p:nvSpPr>
        <p:spPr>
          <a:xfrm>
            <a:off x="4584102" y="2091313"/>
            <a:ext cx="207000" cy="2070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5"/>
          <p:cNvSpPr/>
          <p:nvPr/>
        </p:nvSpPr>
        <p:spPr>
          <a:xfrm>
            <a:off x="4698412" y="3029169"/>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3" name="Google Shape;4173;p155"/>
          <p:cNvCxnSpPr>
            <a:stCxn id="4171" idx="2"/>
            <a:endCxn id="4170" idx="6"/>
          </p:cNvCxnSpPr>
          <p:nvPr/>
        </p:nvCxnSpPr>
        <p:spPr>
          <a:xfrm flipH="1">
            <a:off x="4018902" y="2194813"/>
            <a:ext cx="565200" cy="247200"/>
          </a:xfrm>
          <a:prstGeom prst="straightConnector1">
            <a:avLst/>
          </a:prstGeom>
          <a:noFill/>
          <a:ln w="9525" cap="flat" cmpd="sng">
            <a:solidFill>
              <a:srgbClr val="4A86E8"/>
            </a:solidFill>
            <a:prstDash val="solid"/>
            <a:round/>
            <a:headEnd type="stealth" w="med" len="med"/>
            <a:tailEnd type="none" w="med" len="med"/>
          </a:ln>
        </p:spPr>
      </p:cxnSp>
      <p:cxnSp>
        <p:nvCxnSpPr>
          <p:cNvPr id="4174" name="Google Shape;4174;p155"/>
          <p:cNvCxnSpPr>
            <a:stCxn id="4170" idx="6"/>
            <a:endCxn id="4172" idx="2"/>
          </p:cNvCxnSpPr>
          <p:nvPr/>
        </p:nvCxnSpPr>
        <p:spPr>
          <a:xfrm>
            <a:off x="4018838" y="2442012"/>
            <a:ext cx="679500" cy="690600"/>
          </a:xfrm>
          <a:prstGeom prst="straightConnector1">
            <a:avLst/>
          </a:prstGeom>
          <a:noFill/>
          <a:ln w="9525" cap="flat" cmpd="sng">
            <a:solidFill>
              <a:schemeClr val="dk2"/>
            </a:solidFill>
            <a:prstDash val="dot"/>
            <a:round/>
            <a:headEnd type="none" w="med" len="med"/>
            <a:tailEnd type="triangle" w="med" len="med"/>
          </a:ln>
        </p:spPr>
      </p:cxnSp>
      <p:cxnSp>
        <p:nvCxnSpPr>
          <p:cNvPr id="4175" name="Google Shape;4175;p155"/>
          <p:cNvCxnSpPr>
            <a:stCxn id="4171" idx="4"/>
            <a:endCxn id="4172" idx="0"/>
          </p:cNvCxnSpPr>
          <p:nvPr/>
        </p:nvCxnSpPr>
        <p:spPr>
          <a:xfrm>
            <a:off x="4687602" y="2298313"/>
            <a:ext cx="114300" cy="730800"/>
          </a:xfrm>
          <a:prstGeom prst="straightConnector1">
            <a:avLst/>
          </a:prstGeom>
          <a:noFill/>
          <a:ln w="9525" cap="flat" cmpd="sng">
            <a:solidFill>
              <a:srgbClr val="9900FF"/>
            </a:solidFill>
            <a:prstDash val="solid"/>
            <a:round/>
            <a:headEnd type="none" w="med" len="med"/>
            <a:tailEnd type="triangle" w="med" len="med"/>
          </a:ln>
        </p:spPr>
      </p:cxnSp>
      <p:sp>
        <p:nvSpPr>
          <p:cNvPr id="4176" name="Google Shape;4176;p155"/>
          <p:cNvSpPr txBox="1"/>
          <p:nvPr/>
        </p:nvSpPr>
        <p:spPr>
          <a:xfrm>
            <a:off x="3424763" y="20446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anterior pituitary</a:t>
            </a:r>
            <a:endParaRPr sz="1000"/>
          </a:p>
        </p:txBody>
      </p:sp>
      <p:sp>
        <p:nvSpPr>
          <p:cNvPr id="4177" name="Google Shape;4177;p155"/>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i="1">
                <a:solidFill>
                  <a:srgbClr val="367CB5"/>
                </a:solidFill>
              </a:rPr>
              <a:t>part_of</a:t>
            </a:r>
            <a:endParaRPr sz="1000" i="1">
              <a:solidFill>
                <a:srgbClr val="367CB5"/>
              </a:solidFill>
            </a:endParaRPr>
          </a:p>
        </p:txBody>
      </p:sp>
      <p:sp>
        <p:nvSpPr>
          <p:cNvPr id="4178" name="Google Shape;4178;p155"/>
          <p:cNvSpPr txBox="1"/>
          <p:nvPr/>
        </p:nvSpPr>
        <p:spPr>
          <a:xfrm>
            <a:off x="3829400" y="3145000"/>
            <a:ext cx="1042500" cy="5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endocrinology</a:t>
            </a:r>
            <a:endParaRPr sz="1000"/>
          </a:p>
        </p:txBody>
      </p:sp>
      <p:sp>
        <p:nvSpPr>
          <p:cNvPr id="4179" name="Google Shape;4179;p155"/>
          <p:cNvSpPr txBox="1"/>
          <p:nvPr/>
        </p:nvSpPr>
        <p:spPr>
          <a:xfrm>
            <a:off x="4698400" y="2448600"/>
            <a:ext cx="6795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i="1"/>
              <a:t>field_of_study</a:t>
            </a:r>
            <a:endParaRPr sz="1000" i="1"/>
          </a:p>
        </p:txBody>
      </p:sp>
      <p:cxnSp>
        <p:nvCxnSpPr>
          <p:cNvPr id="4180" name="Google Shape;4180;p155"/>
          <p:cNvCxnSpPr>
            <a:stCxn id="4164" idx="3"/>
            <a:endCxn id="4138" idx="1"/>
          </p:cNvCxnSpPr>
          <p:nvPr/>
        </p:nvCxnSpPr>
        <p:spPr>
          <a:xfrm>
            <a:off x="3067125" y="1883775"/>
            <a:ext cx="450600" cy="923700"/>
          </a:xfrm>
          <a:prstGeom prst="bentConnector3">
            <a:avLst>
              <a:gd name="adj1" fmla="val 49992"/>
            </a:avLst>
          </a:prstGeom>
          <a:noFill/>
          <a:ln w="9525" cap="flat" cmpd="sng">
            <a:solidFill>
              <a:srgbClr val="000000"/>
            </a:solidFill>
            <a:prstDash val="solid"/>
            <a:round/>
            <a:headEnd type="none" w="med" len="med"/>
            <a:tailEnd type="triangle" w="med" len="med"/>
          </a:ln>
        </p:spPr>
      </p:cxnSp>
      <p:cxnSp>
        <p:nvCxnSpPr>
          <p:cNvPr id="4181" name="Google Shape;4181;p155"/>
          <p:cNvCxnSpPr>
            <a:stCxn id="4166" idx="3"/>
            <a:endCxn id="4138" idx="1"/>
          </p:cNvCxnSpPr>
          <p:nvPr/>
        </p:nvCxnSpPr>
        <p:spPr>
          <a:xfrm rot="10800000" flipH="1">
            <a:off x="3067175" y="2807500"/>
            <a:ext cx="450600" cy="409200"/>
          </a:xfrm>
          <a:prstGeom prst="bentConnector3">
            <a:avLst>
              <a:gd name="adj1" fmla="val 49986"/>
            </a:avLst>
          </a:prstGeom>
          <a:noFill/>
          <a:ln w="9525" cap="flat" cmpd="sng">
            <a:solidFill>
              <a:srgbClr val="000000"/>
            </a:solidFill>
            <a:prstDash val="solid"/>
            <a:round/>
            <a:headEnd type="none" w="med" len="med"/>
            <a:tailEnd type="triangle" w="med" len="med"/>
          </a:ln>
        </p:spPr>
      </p:cxnSp>
      <p:cxnSp>
        <p:nvCxnSpPr>
          <p:cNvPr id="4182" name="Google Shape;4182;p155"/>
          <p:cNvCxnSpPr>
            <a:stCxn id="4168" idx="3"/>
            <a:endCxn id="4138" idx="1"/>
          </p:cNvCxnSpPr>
          <p:nvPr/>
        </p:nvCxnSpPr>
        <p:spPr>
          <a:xfrm rot="10800000" flipH="1">
            <a:off x="3067175" y="2807450"/>
            <a:ext cx="450600" cy="1468500"/>
          </a:xfrm>
          <a:prstGeom prst="bentConnector3">
            <a:avLst>
              <a:gd name="adj1" fmla="val 49986"/>
            </a:avLst>
          </a:prstGeom>
          <a:noFill/>
          <a:ln w="9525" cap="flat" cmpd="sng">
            <a:solidFill>
              <a:srgbClr val="000000"/>
            </a:solidFill>
            <a:prstDash val="solid"/>
            <a:round/>
            <a:headEnd type="none" w="med" len="med"/>
            <a:tailEnd type="triangle" w="med" len="med"/>
          </a:ln>
        </p:spPr>
      </p:cxnSp>
      <p:sp>
        <p:nvSpPr>
          <p:cNvPr id="4183" name="Google Shape;4183;p155"/>
          <p:cNvSpPr txBox="1"/>
          <p:nvPr/>
        </p:nvSpPr>
        <p:spPr>
          <a:xfrm>
            <a:off x="4674963" y="18733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900FF"/>
                </a:solidFill>
              </a:rPr>
              <a:t>endocrine system</a:t>
            </a:r>
            <a:endParaRPr sz="1000">
              <a:solidFill>
                <a:srgbClr val="9900FF"/>
              </a:solidFill>
            </a:endParaRPr>
          </a:p>
        </p:txBody>
      </p:sp>
      <p:sp>
        <p:nvSpPr>
          <p:cNvPr id="4184" name="Google Shape;4184;p155"/>
          <p:cNvSpPr/>
          <p:nvPr/>
        </p:nvSpPr>
        <p:spPr>
          <a:xfrm>
            <a:off x="5923725" y="1772850"/>
            <a:ext cx="1977000" cy="888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Which medical specialty deals with ACTH hypersecretion?</a:t>
            </a:r>
            <a:endParaRPr sz="1200">
              <a:solidFill>
                <a:srgbClr val="FFFFFF"/>
              </a:solidFill>
            </a:endParaRPr>
          </a:p>
        </p:txBody>
      </p:sp>
      <p:sp>
        <p:nvSpPr>
          <p:cNvPr id="4185" name="Google Shape;4185;p155"/>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endocrinology</a:t>
            </a:r>
            <a:endParaRPr sz="1200">
              <a:solidFill>
                <a:srgbClr val="FFFFFF"/>
              </a:solidFill>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Shape 3366"/>
        <p:cNvGrpSpPr/>
        <p:nvPr/>
      </p:nvGrpSpPr>
      <p:grpSpPr>
        <a:xfrm>
          <a:off x="0" y="0"/>
          <a:ext cx="0" cy="0"/>
          <a:chOff x="0" y="0"/>
          <a:chExt cx="0" cy="0"/>
        </a:xfrm>
      </p:grpSpPr>
      <p:sp>
        <p:nvSpPr>
          <p:cNvPr id="3369" name="Google Shape;3369;p1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158</a:t>
            </a:fld>
            <a:endParaRPr/>
          </a:p>
        </p:txBody>
      </p:sp>
      <p:sp>
        <p:nvSpPr>
          <p:cNvPr id="3367" name="Google Shape;3367;p12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Summary: Where models work well today</a:t>
            </a:r>
            <a:endParaRPr dirty="0"/>
          </a:p>
        </p:txBody>
      </p:sp>
      <p:sp>
        <p:nvSpPr>
          <p:cNvPr id="3368" name="Google Shape;3368;p127"/>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Question is answerable</a:t>
            </a:r>
            <a:endParaRPr dirty="0"/>
          </a:p>
          <a:p>
            <a:pPr marL="457200" lvl="0" indent="-342900" algn="l" rtl="0">
              <a:spcBef>
                <a:spcPts val="0"/>
              </a:spcBef>
              <a:spcAft>
                <a:spcPts val="0"/>
              </a:spcAft>
              <a:buSzPts val="1800"/>
              <a:buChar char="●"/>
            </a:pPr>
            <a:r>
              <a:rPr lang="en-GB" dirty="0"/>
              <a:t>Relevant paragraph not too long</a:t>
            </a:r>
            <a:endParaRPr dirty="0"/>
          </a:p>
          <a:p>
            <a:pPr marL="457200" lvl="0" indent="-342900" algn="l" rtl="0">
              <a:spcBef>
                <a:spcPts val="0"/>
              </a:spcBef>
              <a:spcAft>
                <a:spcPts val="0"/>
              </a:spcAft>
              <a:buSzPts val="1800"/>
              <a:buChar char="●"/>
            </a:pPr>
            <a:r>
              <a:rPr lang="en-GB" dirty="0"/>
              <a:t>Inferring answer is not too complex</a:t>
            </a:r>
            <a:endParaRPr dirty="0"/>
          </a:p>
          <a:p>
            <a:pPr marL="457200" lvl="0" indent="-342900" algn="l" rtl="0">
              <a:spcBef>
                <a:spcPts val="0"/>
              </a:spcBef>
              <a:spcAft>
                <a:spcPts val="0"/>
              </a:spcAft>
              <a:buSzPts val="1800"/>
              <a:buChar char="●"/>
            </a:pPr>
            <a:r>
              <a:rPr lang="en-GB" dirty="0"/>
              <a:t>Pattern matching / soft text alignment between question and text</a:t>
            </a:r>
            <a:endParaRPr dirty="0"/>
          </a:p>
          <a:p>
            <a:pPr marL="457200" lvl="0" indent="-342900" algn="l" rtl="0">
              <a:spcBef>
                <a:spcPts val="0"/>
              </a:spcBef>
              <a:spcAft>
                <a:spcPts val="0"/>
              </a:spcAft>
              <a:buSzPts val="1800"/>
              <a:buChar char="●"/>
            </a:pPr>
            <a:r>
              <a:rPr lang="en-GB" dirty="0"/>
              <a:t>Same domain during training and test time</a:t>
            </a:r>
          </a:p>
          <a:p>
            <a:r>
              <a:rPr lang="en-GB" dirty="0"/>
              <a:t>Relevant paragraph / text is given</a:t>
            </a:r>
          </a:p>
          <a:p>
            <a:pPr marL="457200" lvl="0" indent="-342900" algn="l" rtl="0">
              <a:spcBef>
                <a:spcPts val="0"/>
              </a:spcBef>
              <a:spcAft>
                <a:spcPts val="0"/>
              </a:spcAft>
              <a:buSzPts val="1800"/>
              <a:buChar char="●"/>
            </a:pPr>
            <a:endParaRPr dirty="0"/>
          </a:p>
          <a:p>
            <a:pPr marL="0" marR="0" lvl="0" indent="0" algn="l" rtl="0">
              <a:lnSpc>
                <a:spcPct val="115000"/>
              </a:lnSpc>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419"/>
        <p:cNvGrpSpPr/>
        <p:nvPr/>
      </p:nvGrpSpPr>
      <p:grpSpPr>
        <a:xfrm>
          <a:off x="0" y="0"/>
          <a:ext cx="0" cy="0"/>
          <a:chOff x="0" y="0"/>
          <a:chExt cx="0" cy="0"/>
        </a:xfrm>
      </p:grpSpPr>
      <p:sp>
        <p:nvSpPr>
          <p:cNvPr id="3422" name="Google Shape;3422;p1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159</a:t>
            </a:fld>
            <a:endParaRPr/>
          </a:p>
        </p:txBody>
      </p:sp>
      <p:sp>
        <p:nvSpPr>
          <p:cNvPr id="3420" name="Google Shape;3420;p13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 all this model complexity necessary?</a:t>
            </a:r>
            <a:endParaRPr/>
          </a:p>
        </p:txBody>
      </p:sp>
      <p:sp>
        <p:nvSpPr>
          <p:cNvPr id="3421" name="Google Shape;3421;p133"/>
          <p:cNvSpPr txBox="1">
            <a:spLocks noGrp="1"/>
          </p:cNvSpPr>
          <p:nvPr>
            <p:ph type="body" idx="4294967295"/>
          </p:nvPr>
        </p:nvSpPr>
        <p:spPr>
          <a:xfrm>
            <a:off x="-1" y="1152525"/>
            <a:ext cx="9144001" cy="3748088"/>
          </a:xfrm>
          <a:prstGeom prst="rect">
            <a:avLst/>
          </a:prstGeom>
        </p:spPr>
        <p:txBody>
          <a:bodyPr spcFirstLastPara="1" wrap="square" lIns="91425" tIns="91425" rIns="91425" bIns="91425" anchor="t" anchorCtr="0">
            <a:noAutofit/>
          </a:bodyPr>
          <a:lstStyle/>
          <a:p>
            <a:pPr marL="0" marR="0" lvl="0" indent="0" algn="l" rtl="0">
              <a:lnSpc>
                <a:spcPct val="115000"/>
              </a:lnSpc>
              <a:spcBef>
                <a:spcPts val="1600"/>
              </a:spcBef>
              <a:spcAft>
                <a:spcPts val="0"/>
              </a:spcAft>
              <a:buNone/>
            </a:pPr>
            <a:r>
              <a:rPr lang="en-GB" b="1" dirty="0"/>
              <a:t>Should we rather:</a:t>
            </a:r>
            <a:endParaRPr b="1" dirty="0"/>
          </a:p>
          <a:p>
            <a:pPr marL="457200" marR="0" lvl="0" indent="-342900" algn="l" rtl="0">
              <a:lnSpc>
                <a:spcPct val="115000"/>
              </a:lnSpc>
              <a:spcBef>
                <a:spcPts val="1600"/>
              </a:spcBef>
              <a:spcAft>
                <a:spcPts val="0"/>
              </a:spcAft>
              <a:buSzPts val="1800"/>
              <a:buChar char="●"/>
            </a:pPr>
            <a:r>
              <a:rPr lang="en-GB" sz="1600" dirty="0"/>
              <a:t>Build model architectures more carefully?</a:t>
            </a:r>
            <a:endParaRPr sz="1600" dirty="0"/>
          </a:p>
          <a:p>
            <a:pPr marL="457200" marR="0" lvl="0" indent="-342900" algn="l" rtl="0">
              <a:lnSpc>
                <a:spcPct val="115000"/>
              </a:lnSpc>
              <a:spcBef>
                <a:spcPts val="0"/>
              </a:spcBef>
              <a:spcAft>
                <a:spcPts val="0"/>
              </a:spcAft>
              <a:buSzPts val="1800"/>
              <a:buChar char="●"/>
            </a:pPr>
            <a:r>
              <a:rPr lang="en-GB" sz="1600" dirty="0"/>
              <a:t>Think more carefully about our training data?</a:t>
            </a:r>
            <a:endParaRPr sz="1600" dirty="0"/>
          </a:p>
          <a:p>
            <a:pPr marL="0" marR="0" lvl="0" indent="0" algn="l" rtl="0">
              <a:lnSpc>
                <a:spcPct val="115000"/>
              </a:lnSpc>
              <a:spcBef>
                <a:spcPts val="1600"/>
              </a:spcBef>
              <a:spcAft>
                <a:spcPts val="0"/>
              </a:spcAft>
              <a:buNone/>
            </a:pPr>
            <a:endParaRPr lang="en-GB" b="1" dirty="0"/>
          </a:p>
          <a:p>
            <a:pPr marL="0" marR="0" lvl="0" indent="0" algn="l" rtl="0">
              <a:lnSpc>
                <a:spcPct val="115000"/>
              </a:lnSpc>
              <a:spcBef>
                <a:spcPts val="1600"/>
              </a:spcBef>
              <a:spcAft>
                <a:spcPts val="0"/>
              </a:spcAft>
              <a:buNone/>
            </a:pPr>
            <a:r>
              <a:rPr lang="en-GB" b="1" dirty="0"/>
              <a:t>Take home: </a:t>
            </a:r>
            <a:endParaRPr b="1" dirty="0"/>
          </a:p>
          <a:p>
            <a:pPr marL="457200" marR="0" lvl="0" indent="-330200" algn="l" rtl="0">
              <a:lnSpc>
                <a:spcPct val="115000"/>
              </a:lnSpc>
              <a:spcBef>
                <a:spcPts val="1600"/>
              </a:spcBef>
              <a:spcAft>
                <a:spcPts val="0"/>
              </a:spcAft>
              <a:buSzPts val="1600"/>
              <a:buChar char="●"/>
            </a:pPr>
            <a:r>
              <a:rPr lang="en-GB" sz="1600" b="1" dirty="0"/>
              <a:t>Don’t over-engineer</a:t>
            </a:r>
            <a:r>
              <a:rPr lang="en-GB" sz="1600" dirty="0"/>
              <a:t> before establishing a decent baseline </a:t>
            </a:r>
            <a:endParaRPr sz="1600" dirty="0"/>
          </a:p>
          <a:p>
            <a:pPr marL="457200" marR="0" lvl="0" indent="-330200" algn="l" rtl="0">
              <a:lnSpc>
                <a:spcPct val="115000"/>
              </a:lnSpc>
              <a:spcBef>
                <a:spcPts val="0"/>
              </a:spcBef>
              <a:spcAft>
                <a:spcPts val="0"/>
              </a:spcAft>
              <a:buSzPts val="1600"/>
              <a:buChar char="●"/>
            </a:pPr>
            <a:r>
              <a:rPr lang="en-GB" sz="1600" b="1" dirty="0"/>
              <a:t>Look at your datasets</a:t>
            </a:r>
            <a:r>
              <a:rPr lang="en-GB" sz="1600" dirty="0"/>
              <a:t>! Are they challenging enough for the research you want to conduct?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2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2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2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2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4F4C37-CDB9-8C42-B92F-33DDFCB28344}"/>
              </a:ext>
            </a:extLst>
          </p:cNvPr>
          <p:cNvSpPr>
            <a:spLocks noGrp="1"/>
          </p:cNvSpPr>
          <p:nvPr>
            <p:ph type="title"/>
          </p:nvPr>
        </p:nvSpPr>
        <p:spPr/>
        <p:txBody>
          <a:bodyPr/>
          <a:lstStyle/>
          <a:p>
            <a:r>
              <a:rPr lang="en-US" dirty="0"/>
              <a:t>Machine Reading</a:t>
            </a:r>
          </a:p>
        </p:txBody>
      </p:sp>
      <p:sp>
        <p:nvSpPr>
          <p:cNvPr id="4" name="Text Placeholder 3">
            <a:extLst>
              <a:ext uri="{FF2B5EF4-FFF2-40B4-BE49-F238E27FC236}">
                <a16:creationId xmlns:a16="http://schemas.microsoft.com/office/drawing/2014/main" id="{8E48F04F-823B-0C4B-AA3A-A5DA3F731D95}"/>
              </a:ext>
            </a:extLst>
          </p:cNvPr>
          <p:cNvSpPr>
            <a:spLocks noGrp="1"/>
          </p:cNvSpPr>
          <p:nvPr>
            <p:ph type="body" idx="1"/>
          </p:nvPr>
        </p:nvSpPr>
        <p:spPr/>
        <p:txBody>
          <a:bodyPr/>
          <a:lstStyle/>
          <a:p>
            <a:pPr marL="114300" indent="0" algn="just">
              <a:buNone/>
            </a:pPr>
            <a:r>
              <a:rPr lang="en-US" dirty="0">
                <a:solidFill>
                  <a:schemeClr val="tx1"/>
                </a:solidFill>
              </a:rPr>
              <a:t>“</a:t>
            </a:r>
            <a:r>
              <a:rPr lang="en-US" i="1" dirty="0">
                <a:solidFill>
                  <a:schemeClr val="tx1"/>
                </a:solidFill>
              </a:rPr>
              <a:t>A machine comprehends </a:t>
            </a:r>
            <a:r>
              <a:rPr lang="en-US" i="1" dirty="0">
                <a:solidFill>
                  <a:srgbClr val="0070C0"/>
                </a:solidFill>
              </a:rPr>
              <a:t>a passage of text </a:t>
            </a:r>
            <a:r>
              <a:rPr lang="en-US" i="1" dirty="0">
                <a:solidFill>
                  <a:schemeClr val="tx1"/>
                </a:solidFill>
              </a:rPr>
              <a:t>if, for </a:t>
            </a:r>
            <a:r>
              <a:rPr lang="en-US" i="1" dirty="0">
                <a:solidFill>
                  <a:srgbClr val="0070C0"/>
                </a:solidFill>
              </a:rPr>
              <a:t>any question regarding that text that can be answered</a:t>
            </a:r>
            <a:r>
              <a:rPr lang="en-US" i="1" dirty="0">
                <a:solidFill>
                  <a:schemeClr val="tx1"/>
                </a:solidFill>
              </a:rPr>
              <a:t> correctly by a majority of native speakers, that machine can provide a string which those speakers would agree both answers that question, and does not contain information irrelevant to that question</a:t>
            </a:r>
            <a:r>
              <a:rPr lang="en-US" dirty="0">
                <a:solidFill>
                  <a:schemeClr val="tx1"/>
                </a:solidFill>
              </a:rPr>
              <a:t>.”</a:t>
            </a:r>
          </a:p>
        </p:txBody>
      </p:sp>
      <p:sp>
        <p:nvSpPr>
          <p:cNvPr id="2" name="Slide Number Placeholder 1">
            <a:extLst>
              <a:ext uri="{FF2B5EF4-FFF2-40B4-BE49-F238E27FC236}">
                <a16:creationId xmlns:a16="http://schemas.microsoft.com/office/drawing/2014/main" id="{62741C32-4A03-9846-9531-C9CC9C6AE8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pic>
        <p:nvPicPr>
          <p:cNvPr id="7" name="Picture 6">
            <a:extLst>
              <a:ext uri="{FF2B5EF4-FFF2-40B4-BE49-F238E27FC236}">
                <a16:creationId xmlns:a16="http://schemas.microsoft.com/office/drawing/2014/main" id="{8C45CFCD-B41D-7546-8886-6899F33593D5}"/>
              </a:ext>
            </a:extLst>
          </p:cNvPr>
          <p:cNvPicPr>
            <a:picLocks noChangeAspect="1"/>
          </p:cNvPicPr>
          <p:nvPr/>
        </p:nvPicPr>
        <p:blipFill rotWithShape="1">
          <a:blip r:embed="rId3"/>
          <a:srcRect b="26420"/>
          <a:stretch/>
        </p:blipFill>
        <p:spPr>
          <a:xfrm>
            <a:off x="2284105" y="2860675"/>
            <a:ext cx="4206421" cy="1446559"/>
          </a:xfrm>
          <a:prstGeom prst="rect">
            <a:avLst/>
          </a:prstGeom>
        </p:spPr>
      </p:pic>
    </p:spTree>
    <p:extLst>
      <p:ext uri="{BB962C8B-B14F-4D97-AF65-F5344CB8AC3E}">
        <p14:creationId xmlns:p14="http://schemas.microsoft.com/office/powerpoint/2010/main" val="7627699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Dialog</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160</a:t>
            </a:fld>
            <a:endParaRPr lang="en-GB"/>
          </a:p>
        </p:txBody>
      </p:sp>
      <p:sp>
        <p:nvSpPr>
          <p:cNvPr id="4" name="TextBox 3">
            <a:extLst>
              <a:ext uri="{FF2B5EF4-FFF2-40B4-BE49-F238E27FC236}">
                <a16:creationId xmlns:a16="http://schemas.microsoft.com/office/drawing/2014/main" id="{979EAD92-47BF-0646-8738-2B248B553EFA}"/>
              </a:ext>
            </a:extLst>
          </p:cNvPr>
          <p:cNvSpPr txBox="1"/>
          <p:nvPr/>
        </p:nvSpPr>
        <p:spPr>
          <a:xfrm rot="21190534">
            <a:off x="1330212" y="3606982"/>
            <a:ext cx="6443654"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dirty="0"/>
              <a:t>How about language with interactions?</a:t>
            </a:r>
          </a:p>
        </p:txBody>
      </p:sp>
    </p:spTree>
    <p:extLst>
      <p:ext uri="{BB962C8B-B14F-4D97-AF65-F5344CB8AC3E}">
        <p14:creationId xmlns:p14="http://schemas.microsoft.com/office/powerpoint/2010/main" val="409696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27376" b="17361"/>
          <a:stretch/>
        </p:blipFill>
        <p:spPr>
          <a:xfrm>
            <a:off x="7670800" y="427989"/>
            <a:ext cx="808954" cy="920512"/>
          </a:xfrm>
          <a:prstGeom prst="rect">
            <a:avLst/>
          </a:prstGeom>
        </p:spPr>
      </p:pic>
      <p:sp>
        <p:nvSpPr>
          <p:cNvPr id="23554" name="Rectangle 1"/>
          <p:cNvSpPr>
            <a:spLocks noGrp="1" noChangeArrowheads="1"/>
          </p:cNvSpPr>
          <p:nvPr>
            <p:ph type="title"/>
          </p:nvPr>
        </p:nvSpPr>
        <p:spPr>
          <a:xfrm>
            <a:off x="332509" y="0"/>
            <a:ext cx="8366991" cy="1002717"/>
          </a:xfrm>
        </p:spPr>
        <p:txBody>
          <a:bodyPr/>
          <a:lstStyle/>
          <a:p>
            <a:pPr algn="l" eaLnBrk="1" hangingPunct="1"/>
            <a:r>
              <a:rPr lang="en-US" sz="3750" dirty="0">
                <a:solidFill>
                  <a:srgbClr val="2C7C9F"/>
                </a:solidFill>
                <a:latin typeface="FreightSansLFPro" charset="0"/>
                <a:ea typeface="FreightSansLFPro" charset="0"/>
                <a:cs typeface="FreightSansLFPro" charset="0"/>
              </a:rPr>
              <a:t>Bots! Bots! Bots!</a:t>
            </a:r>
            <a:endParaRPr lang="en-US" sz="2625" dirty="0">
              <a:solidFill>
                <a:srgbClr val="2C7C9F"/>
              </a:solidFill>
              <a:latin typeface="FreightSansLFPro" charset="0"/>
              <a:ea typeface="FreightSansLFPro" charset="0"/>
              <a:cs typeface="FreightSansLFPro"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755" y="1002717"/>
            <a:ext cx="6022499" cy="4083050"/>
          </a:xfrm>
          <a:prstGeom prst="rect">
            <a:avLst/>
          </a:prstGeom>
        </p:spPr>
      </p:pic>
      <p:sp>
        <p:nvSpPr>
          <p:cNvPr id="8" name="Rectangle 7"/>
          <p:cNvSpPr/>
          <p:nvPr/>
        </p:nvSpPr>
        <p:spPr>
          <a:xfrm>
            <a:off x="5029200" y="1694284"/>
            <a:ext cx="3670300" cy="622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10" name="Rectangle 9"/>
          <p:cNvSpPr/>
          <p:nvPr/>
        </p:nvSpPr>
        <p:spPr>
          <a:xfrm>
            <a:off x="4714009" y="2421942"/>
            <a:ext cx="3670300" cy="622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11" name="Rectangle 10"/>
          <p:cNvSpPr/>
          <p:nvPr/>
        </p:nvSpPr>
        <p:spPr>
          <a:xfrm>
            <a:off x="615181" y="2756775"/>
            <a:ext cx="3670300" cy="622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12" name="Rectangle 11"/>
          <p:cNvSpPr/>
          <p:nvPr/>
        </p:nvSpPr>
        <p:spPr>
          <a:xfrm>
            <a:off x="5092125" y="3149600"/>
            <a:ext cx="3670300" cy="622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13" name="Rectangle 12"/>
          <p:cNvSpPr/>
          <p:nvPr/>
        </p:nvSpPr>
        <p:spPr>
          <a:xfrm>
            <a:off x="647700" y="3640819"/>
            <a:ext cx="3670300" cy="622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14" name="Rectangle 13"/>
          <p:cNvSpPr/>
          <p:nvPr/>
        </p:nvSpPr>
        <p:spPr>
          <a:xfrm>
            <a:off x="5207574" y="3877258"/>
            <a:ext cx="3670300" cy="6223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15" name="Rectangle 14"/>
          <p:cNvSpPr/>
          <p:nvPr/>
        </p:nvSpPr>
        <p:spPr>
          <a:xfrm>
            <a:off x="1268363" y="4478079"/>
            <a:ext cx="6311901" cy="7768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16" name="Rectangle 15"/>
          <p:cNvSpPr/>
          <p:nvPr/>
        </p:nvSpPr>
        <p:spPr>
          <a:xfrm>
            <a:off x="5457728" y="324206"/>
            <a:ext cx="3670300" cy="108057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pic>
        <p:nvPicPr>
          <p:cNvPr id="18" name="Picture 17"/>
          <p:cNvPicPr>
            <a:picLocks noChangeAspect="1"/>
          </p:cNvPicPr>
          <p:nvPr/>
        </p:nvPicPr>
        <p:blipFill rotWithShape="1">
          <a:blip r:embed="rId5">
            <a:extLst>
              <a:ext uri="{28A0092B-C50C-407E-A947-70E740481C1C}">
                <a14:useLocalDpi xmlns:a14="http://schemas.microsoft.com/office/drawing/2010/main" val="0"/>
              </a:ext>
            </a:extLst>
          </a:blip>
          <a:srcRect l="17607"/>
          <a:stretch/>
        </p:blipFill>
        <p:spPr>
          <a:xfrm>
            <a:off x="7670800" y="3405699"/>
            <a:ext cx="1378530" cy="1764627"/>
          </a:xfrm>
          <a:prstGeom prst="rect">
            <a:avLst/>
          </a:prstGeom>
        </p:spPr>
      </p:pic>
    </p:spTree>
    <p:extLst>
      <p:ext uri="{BB962C8B-B14F-4D97-AF65-F5344CB8AC3E}">
        <p14:creationId xmlns:p14="http://schemas.microsoft.com/office/powerpoint/2010/main" val="3362628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4" grpId="0" animBg="1"/>
      <p:bldP spid="15" grpId="0" animBg="1"/>
      <p:bldP spid="16"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74CE6-823B-F34F-A93B-0992445CD776}"/>
              </a:ext>
            </a:extLst>
          </p:cNvPr>
          <p:cNvSpPr>
            <a:spLocks noGrp="1"/>
          </p:cNvSpPr>
          <p:nvPr>
            <p:ph type="title"/>
          </p:nvPr>
        </p:nvSpPr>
        <p:spPr/>
        <p:txBody>
          <a:bodyPr/>
          <a:lstStyle/>
          <a:p>
            <a:r>
              <a:rPr lang="en-US" dirty="0"/>
              <a:t>Terms</a:t>
            </a:r>
          </a:p>
        </p:txBody>
      </p:sp>
      <p:sp>
        <p:nvSpPr>
          <p:cNvPr id="3" name="Text Placeholder 2">
            <a:extLst>
              <a:ext uri="{FF2B5EF4-FFF2-40B4-BE49-F238E27FC236}">
                <a16:creationId xmlns:a16="http://schemas.microsoft.com/office/drawing/2014/main" id="{5C838E06-C68B-014B-B803-035A189D0169}"/>
              </a:ext>
            </a:extLst>
          </p:cNvPr>
          <p:cNvSpPr>
            <a:spLocks noGrp="1"/>
          </p:cNvSpPr>
          <p:nvPr>
            <p:ph type="body" idx="1"/>
          </p:nvPr>
        </p:nvSpPr>
        <p:spPr/>
        <p:txBody>
          <a:bodyPr/>
          <a:lstStyle/>
          <a:p>
            <a:r>
              <a:rPr lang="en-US" dirty="0">
                <a:solidFill>
                  <a:srgbClr val="0070C0"/>
                </a:solidFill>
              </a:rPr>
              <a:t>Utterance: </a:t>
            </a:r>
            <a:r>
              <a:rPr lang="en-US" dirty="0"/>
              <a:t>single sentence or line produced by a human or a dialog agent. </a:t>
            </a:r>
          </a:p>
          <a:p>
            <a:r>
              <a:rPr lang="en-US" dirty="0">
                <a:solidFill>
                  <a:srgbClr val="0070C0"/>
                </a:solidFill>
              </a:rPr>
              <a:t>Turn: </a:t>
            </a:r>
            <a:r>
              <a:rPr lang="en-US" dirty="0"/>
              <a:t>one utterance in a sequence of consecutive utterances </a:t>
            </a:r>
          </a:p>
          <a:p>
            <a:r>
              <a:rPr lang="en-US" dirty="0">
                <a:solidFill>
                  <a:srgbClr val="0070C0"/>
                </a:solidFill>
              </a:rPr>
              <a:t>Dialog:</a:t>
            </a:r>
          </a:p>
          <a:p>
            <a:pPr lvl="1">
              <a:spcBef>
                <a:spcPts val="500"/>
              </a:spcBef>
            </a:pPr>
            <a:r>
              <a:rPr lang="en-US" dirty="0"/>
              <a:t>A sequence of turns</a:t>
            </a:r>
          </a:p>
          <a:p>
            <a:pPr lvl="1">
              <a:spcBef>
                <a:spcPts val="500"/>
              </a:spcBef>
            </a:pPr>
            <a:r>
              <a:rPr lang="en-US" dirty="0"/>
              <a:t>This can be as few of two turns </a:t>
            </a:r>
          </a:p>
          <a:p>
            <a:r>
              <a:rPr lang="en-US" dirty="0">
                <a:solidFill>
                  <a:srgbClr val="0070C0"/>
                </a:solidFill>
              </a:rPr>
              <a:t>Context</a:t>
            </a:r>
            <a:r>
              <a:rPr lang="en-US">
                <a:solidFill>
                  <a:srgbClr val="0070C0"/>
                </a:solidFill>
              </a:rPr>
              <a:t>: </a:t>
            </a:r>
            <a:r>
              <a:rPr lang="en-US"/>
              <a:t>Either </a:t>
            </a:r>
            <a:r>
              <a:rPr lang="en-US" dirty="0"/>
              <a:t>outside information or previous turns in the dialog </a:t>
            </a:r>
          </a:p>
          <a:p>
            <a:r>
              <a:rPr lang="en-US" dirty="0"/>
              <a:t>These all refer to a dialog with two turns: </a:t>
            </a:r>
          </a:p>
          <a:p>
            <a:pPr lvl="1">
              <a:spcBef>
                <a:spcPts val="500"/>
              </a:spcBef>
            </a:pPr>
            <a:r>
              <a:rPr lang="en-US" dirty="0"/>
              <a:t>Source/target pair</a:t>
            </a:r>
          </a:p>
          <a:p>
            <a:pPr lvl="1">
              <a:spcBef>
                <a:spcPts val="500"/>
              </a:spcBef>
            </a:pPr>
            <a:r>
              <a:rPr lang="en-US" dirty="0"/>
              <a:t>Query/response pair</a:t>
            </a:r>
          </a:p>
          <a:p>
            <a:pPr lvl="1">
              <a:spcBef>
                <a:spcPts val="500"/>
              </a:spcBef>
            </a:pPr>
            <a:r>
              <a:rPr lang="en-US" dirty="0"/>
              <a:t>Message/response pair </a:t>
            </a:r>
          </a:p>
          <a:p>
            <a:endParaRPr lang="en-US" dirty="0"/>
          </a:p>
        </p:txBody>
      </p:sp>
      <p:sp>
        <p:nvSpPr>
          <p:cNvPr id="4" name="Slide Number Placeholder 3">
            <a:extLst>
              <a:ext uri="{FF2B5EF4-FFF2-40B4-BE49-F238E27FC236}">
                <a16:creationId xmlns:a16="http://schemas.microsoft.com/office/drawing/2014/main" id="{D8ADF317-1202-D341-AFE3-A74AAF6852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162</a:t>
            </a:fld>
            <a:endParaRPr lang="en-GB"/>
          </a:p>
        </p:txBody>
      </p:sp>
    </p:spTree>
    <p:extLst>
      <p:ext uri="{BB962C8B-B14F-4D97-AF65-F5344CB8AC3E}">
        <p14:creationId xmlns:p14="http://schemas.microsoft.com/office/powerpoint/2010/main" val="49628248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48499A7-86D3-1844-84FE-2ECC6A13B8C3}"/>
              </a:ext>
            </a:extLst>
          </p:cNvPr>
          <p:cNvSpPr>
            <a:spLocks noGrp="1"/>
          </p:cNvSpPr>
          <p:nvPr>
            <p:ph type="title"/>
          </p:nvPr>
        </p:nvSpPr>
        <p:spPr/>
        <p:txBody>
          <a:bodyPr/>
          <a:lstStyle/>
          <a:p>
            <a:r>
              <a:rPr lang="en-US" dirty="0"/>
              <a:t>Types of Dialog Systems </a:t>
            </a:r>
            <a:br>
              <a:rPr lang="en-US" dirty="0"/>
            </a:br>
            <a:endParaRPr lang="en-US" dirty="0"/>
          </a:p>
        </p:txBody>
      </p:sp>
      <p:sp>
        <p:nvSpPr>
          <p:cNvPr id="6" name="Text Placeholder 5">
            <a:extLst>
              <a:ext uri="{FF2B5EF4-FFF2-40B4-BE49-F238E27FC236}">
                <a16:creationId xmlns:a16="http://schemas.microsoft.com/office/drawing/2014/main" id="{05B27369-41AA-3B47-B5F0-CD7A167E4778}"/>
              </a:ext>
            </a:extLst>
          </p:cNvPr>
          <p:cNvSpPr>
            <a:spLocks noGrp="1"/>
          </p:cNvSpPr>
          <p:nvPr>
            <p:ph type="body" idx="1"/>
          </p:nvPr>
        </p:nvSpPr>
        <p:spPr/>
        <p:txBody>
          <a:bodyPr/>
          <a:lstStyle/>
          <a:p>
            <a:pPr marL="139700" indent="0" algn="ctr">
              <a:spcBef>
                <a:spcPts val="500"/>
              </a:spcBef>
              <a:buNone/>
            </a:pPr>
            <a:r>
              <a:rPr lang="en-US" sz="1800" b="1" dirty="0"/>
              <a:t>Goal-oriented Dialog Agents </a:t>
            </a:r>
            <a:endParaRPr lang="en-US" sz="1800" dirty="0"/>
          </a:p>
          <a:p>
            <a:pPr>
              <a:spcBef>
                <a:spcPts val="500"/>
              </a:spcBef>
            </a:pPr>
            <a:r>
              <a:rPr lang="en-US" sz="1800" dirty="0">
                <a:solidFill>
                  <a:srgbClr val="0070C0"/>
                </a:solidFill>
              </a:rPr>
              <a:t>Goals</a:t>
            </a:r>
            <a:r>
              <a:rPr lang="en-US" dirty="0"/>
              <a:t>: </a:t>
            </a:r>
          </a:p>
          <a:p>
            <a:pPr lvl="1">
              <a:spcBef>
                <a:spcPts val="500"/>
              </a:spcBef>
            </a:pPr>
            <a:r>
              <a:rPr lang="en-US" dirty="0"/>
              <a:t>have short conversations</a:t>
            </a:r>
          </a:p>
          <a:p>
            <a:pPr lvl="1">
              <a:spcBef>
                <a:spcPts val="500"/>
              </a:spcBef>
            </a:pPr>
            <a:r>
              <a:rPr lang="en-US" dirty="0"/>
              <a:t>getting information from the user to help complete a specific task. </a:t>
            </a:r>
          </a:p>
          <a:p>
            <a:pPr marL="609600" lvl="1" indent="0">
              <a:spcBef>
                <a:spcPts val="500"/>
              </a:spcBef>
              <a:buNone/>
            </a:pPr>
            <a:endParaRPr lang="en-US" dirty="0"/>
          </a:p>
          <a:p>
            <a:pPr>
              <a:spcBef>
                <a:spcPts val="500"/>
              </a:spcBef>
            </a:pPr>
            <a:r>
              <a:rPr lang="en-US" sz="1800" dirty="0">
                <a:solidFill>
                  <a:srgbClr val="0070C0"/>
                </a:solidFill>
              </a:rPr>
              <a:t>Implementation</a:t>
            </a:r>
            <a:r>
              <a:rPr lang="en-US" dirty="0"/>
              <a:t>: </a:t>
            </a:r>
          </a:p>
          <a:p>
            <a:pPr lvl="1">
              <a:spcBef>
                <a:spcPts val="500"/>
              </a:spcBef>
            </a:pPr>
            <a:r>
              <a:rPr lang="en-US" dirty="0"/>
              <a:t>Rule-based </a:t>
            </a:r>
          </a:p>
          <a:p>
            <a:pPr lvl="1">
              <a:spcBef>
                <a:spcPts val="500"/>
              </a:spcBef>
            </a:pPr>
            <a:r>
              <a:rPr lang="en-US" dirty="0"/>
              <a:t>End-to-end (a bit)</a:t>
            </a:r>
          </a:p>
          <a:p>
            <a:pPr lvl="1">
              <a:spcBef>
                <a:spcPts val="500"/>
              </a:spcBef>
            </a:pPr>
            <a:endParaRPr lang="en-US" dirty="0"/>
          </a:p>
          <a:p>
            <a:pPr>
              <a:spcBef>
                <a:spcPts val="500"/>
              </a:spcBef>
            </a:pPr>
            <a:endParaRPr lang="en-US" dirty="0"/>
          </a:p>
          <a:p>
            <a:pPr>
              <a:spcBef>
                <a:spcPts val="500"/>
              </a:spcBef>
            </a:pPr>
            <a:r>
              <a:rPr lang="en-US" sz="1800" dirty="0">
                <a:solidFill>
                  <a:srgbClr val="0070C0"/>
                </a:solidFill>
              </a:rPr>
              <a:t>Evaluation: </a:t>
            </a:r>
            <a:r>
              <a:rPr lang="en-US" dirty="0"/>
              <a:t>Goal achieved or not</a:t>
            </a:r>
          </a:p>
          <a:p>
            <a:pPr>
              <a:spcBef>
                <a:spcPts val="500"/>
              </a:spcBef>
            </a:pPr>
            <a:endParaRPr lang="en-US" dirty="0"/>
          </a:p>
        </p:txBody>
      </p:sp>
      <p:sp>
        <p:nvSpPr>
          <p:cNvPr id="7" name="Text Placeholder 6">
            <a:extLst>
              <a:ext uri="{FF2B5EF4-FFF2-40B4-BE49-F238E27FC236}">
                <a16:creationId xmlns:a16="http://schemas.microsoft.com/office/drawing/2014/main" id="{08A683AA-7644-0344-94AC-76E442D48A6D}"/>
              </a:ext>
            </a:extLst>
          </p:cNvPr>
          <p:cNvSpPr>
            <a:spLocks noGrp="1"/>
          </p:cNvSpPr>
          <p:nvPr>
            <p:ph type="body" idx="2"/>
          </p:nvPr>
        </p:nvSpPr>
        <p:spPr>
          <a:xfrm>
            <a:off x="4832400" y="1152474"/>
            <a:ext cx="3999900" cy="3769149"/>
          </a:xfrm>
        </p:spPr>
        <p:txBody>
          <a:bodyPr/>
          <a:lstStyle/>
          <a:p>
            <a:pPr marL="139700" indent="0" algn="ctr">
              <a:spcBef>
                <a:spcPts val="500"/>
              </a:spcBef>
              <a:buNone/>
            </a:pPr>
            <a:r>
              <a:rPr lang="en-US" sz="1800" b="1" dirty="0"/>
              <a:t>Chatbots/chit-chat bots</a:t>
            </a:r>
            <a:r>
              <a:rPr lang="en-US" b="1" dirty="0"/>
              <a:t> </a:t>
            </a:r>
            <a:endParaRPr lang="en-US" dirty="0"/>
          </a:p>
          <a:p>
            <a:pPr>
              <a:spcBef>
                <a:spcPts val="500"/>
              </a:spcBef>
            </a:pPr>
            <a:r>
              <a:rPr lang="en-US" sz="1800" dirty="0">
                <a:solidFill>
                  <a:srgbClr val="0070C0"/>
                </a:solidFill>
              </a:rPr>
              <a:t>Goals</a:t>
            </a:r>
            <a:r>
              <a:rPr lang="en-US" dirty="0"/>
              <a:t>: </a:t>
            </a:r>
          </a:p>
          <a:p>
            <a:pPr lvl="1">
              <a:spcBef>
                <a:spcPts val="500"/>
              </a:spcBef>
            </a:pPr>
            <a:r>
              <a:rPr lang="en-US" dirty="0"/>
              <a:t>mimic the unstructured conversations characteristic of human-human interaction. </a:t>
            </a:r>
          </a:p>
          <a:p>
            <a:pPr lvl="1">
              <a:spcBef>
                <a:spcPts val="500"/>
              </a:spcBef>
            </a:pPr>
            <a:r>
              <a:rPr lang="en-US" dirty="0"/>
              <a:t>engage user as long as possible</a:t>
            </a:r>
          </a:p>
          <a:p>
            <a:pPr lvl="1">
              <a:spcBef>
                <a:spcPts val="500"/>
              </a:spcBef>
            </a:pPr>
            <a:r>
              <a:rPr lang="en-US" dirty="0"/>
              <a:t>Sometimes accomplish an indirect task </a:t>
            </a:r>
          </a:p>
          <a:p>
            <a:pPr>
              <a:spcBef>
                <a:spcPts val="500"/>
              </a:spcBef>
            </a:pPr>
            <a:r>
              <a:rPr lang="en-US" sz="1800" dirty="0">
                <a:solidFill>
                  <a:srgbClr val="0070C0"/>
                </a:solidFill>
              </a:rPr>
              <a:t>Implementation</a:t>
            </a:r>
            <a:r>
              <a:rPr lang="en-US" dirty="0"/>
              <a:t> </a:t>
            </a:r>
          </a:p>
          <a:p>
            <a:pPr lvl="1">
              <a:spcBef>
                <a:spcPts val="500"/>
              </a:spcBef>
            </a:pPr>
            <a:r>
              <a:rPr lang="en-US" dirty="0"/>
              <a:t>Rule-based </a:t>
            </a:r>
          </a:p>
          <a:p>
            <a:pPr lvl="1">
              <a:spcBef>
                <a:spcPts val="500"/>
              </a:spcBef>
            </a:pPr>
            <a:r>
              <a:rPr lang="en-US" dirty="0"/>
              <a:t>Information retrieval </a:t>
            </a:r>
          </a:p>
          <a:p>
            <a:pPr lvl="1">
              <a:spcBef>
                <a:spcPts val="500"/>
              </a:spcBef>
            </a:pPr>
            <a:r>
              <a:rPr lang="en-US" dirty="0"/>
              <a:t>End-to-End</a:t>
            </a:r>
          </a:p>
          <a:p>
            <a:pPr lvl="1">
              <a:spcBef>
                <a:spcPts val="500"/>
              </a:spcBef>
            </a:pPr>
            <a:endParaRPr lang="en-US" dirty="0"/>
          </a:p>
          <a:p>
            <a:pPr>
              <a:spcBef>
                <a:spcPts val="500"/>
              </a:spcBef>
            </a:pPr>
            <a:r>
              <a:rPr lang="en-US" sz="1800" dirty="0">
                <a:solidFill>
                  <a:srgbClr val="0070C0"/>
                </a:solidFill>
              </a:rPr>
              <a:t>Evaluation: </a:t>
            </a:r>
            <a:r>
              <a:rPr lang="en-US" dirty="0"/>
              <a:t>User is having a good time?</a:t>
            </a:r>
          </a:p>
          <a:p>
            <a:pPr>
              <a:spcBef>
                <a:spcPts val="500"/>
              </a:spcBef>
            </a:pPr>
            <a:endParaRPr lang="en-US" dirty="0"/>
          </a:p>
          <a:p>
            <a:pPr>
              <a:spcBef>
                <a:spcPts val="500"/>
              </a:spcBef>
            </a:pPr>
            <a:endParaRPr lang="en-US" dirty="0"/>
          </a:p>
        </p:txBody>
      </p:sp>
      <p:sp>
        <p:nvSpPr>
          <p:cNvPr id="4" name="Slide Number Placeholder 3">
            <a:extLst>
              <a:ext uri="{FF2B5EF4-FFF2-40B4-BE49-F238E27FC236}">
                <a16:creationId xmlns:a16="http://schemas.microsoft.com/office/drawing/2014/main" id="{93C77444-FE67-F24D-BDC4-4FB5B89515D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163</a:t>
            </a:fld>
            <a:endParaRPr lang="en-GB"/>
          </a:p>
        </p:txBody>
      </p:sp>
    </p:spTree>
    <p:extLst>
      <p:ext uri="{BB962C8B-B14F-4D97-AF65-F5344CB8AC3E}">
        <p14:creationId xmlns:p14="http://schemas.microsoft.com/office/powerpoint/2010/main" val="168630423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228601" y="917297"/>
            <a:ext cx="7976679" cy="3785294"/>
          </a:xfrm>
          <a:prstGeom prst="rect">
            <a:avLst/>
          </a:prstGeom>
        </p:spPr>
        <p:txBody>
          <a:bodyPr vert="horz" lIns="34290" tIns="17145" rIns="34290" bIns="17145" rtlCol="0">
            <a:normAutofit/>
          </a:bodyPr>
          <a:lstStyle>
            <a:lvl1pPr marL="698500" indent="-698500" algn="l" defTabSz="1828800" rtl="0" eaLnBrk="1" latinLnBrk="0" hangingPunct="1">
              <a:spcBef>
                <a:spcPts val="4000"/>
              </a:spcBef>
              <a:buClr>
                <a:schemeClr val="accent1">
                  <a:lumMod val="60000"/>
                  <a:lumOff val="40000"/>
                </a:schemeClr>
              </a:buClr>
              <a:buSzPct val="110000"/>
              <a:buFont typeface="Wingdings 2" pitchFamily="18" charset="2"/>
              <a:buChar char=""/>
              <a:defRPr sz="4800" kern="1200">
                <a:solidFill>
                  <a:schemeClr val="tx1">
                    <a:lumMod val="65000"/>
                    <a:lumOff val="35000"/>
                  </a:schemeClr>
                </a:solidFill>
                <a:latin typeface="+mn-lt"/>
                <a:ea typeface="+mn-ea"/>
                <a:cs typeface="+mn-cs"/>
              </a:defRPr>
            </a:lvl1pPr>
            <a:lvl2pPr marL="1371600" indent="-673100" algn="l" defTabSz="1828800" rtl="0" eaLnBrk="1" latinLnBrk="0" hangingPunct="1">
              <a:spcBef>
                <a:spcPts val="1200"/>
              </a:spcBef>
              <a:buClr>
                <a:schemeClr val="accent1">
                  <a:lumMod val="75000"/>
                </a:schemeClr>
              </a:buClr>
              <a:buSzPct val="110000"/>
              <a:buFont typeface="Wingdings 2" pitchFamily="18" charset="2"/>
              <a:buChar char=""/>
              <a:defRPr sz="4400" kern="1200">
                <a:solidFill>
                  <a:schemeClr val="tx1">
                    <a:lumMod val="65000"/>
                    <a:lumOff val="35000"/>
                  </a:schemeClr>
                </a:solidFill>
                <a:latin typeface="+mn-lt"/>
                <a:ea typeface="+mn-ea"/>
                <a:cs typeface="+mn-cs"/>
              </a:defRPr>
            </a:lvl2pPr>
            <a:lvl3pPr marL="1936750" indent="-565150" algn="l" defTabSz="1828800" rtl="0" eaLnBrk="1" latinLnBrk="0" hangingPunct="1">
              <a:spcBef>
                <a:spcPts val="1200"/>
              </a:spcBef>
              <a:buClr>
                <a:schemeClr val="accent1">
                  <a:lumMod val="60000"/>
                  <a:lumOff val="40000"/>
                </a:schemeClr>
              </a:buClr>
              <a:buSzPct val="110000"/>
              <a:buFont typeface="Wingdings 2" pitchFamily="18" charset="2"/>
              <a:buChar char=""/>
              <a:defRPr sz="4000" kern="1200">
                <a:solidFill>
                  <a:schemeClr val="tx1">
                    <a:lumMod val="65000"/>
                    <a:lumOff val="35000"/>
                  </a:schemeClr>
                </a:solidFill>
                <a:latin typeface="+mn-lt"/>
                <a:ea typeface="+mn-ea"/>
                <a:cs typeface="+mn-cs"/>
              </a:defRPr>
            </a:lvl3pPr>
            <a:lvl4pPr marL="2527300" indent="-590550" algn="l" defTabSz="1828800" rtl="0" eaLnBrk="1" latinLnBrk="0" hangingPunct="1">
              <a:spcBef>
                <a:spcPts val="1200"/>
              </a:spcBef>
              <a:buClr>
                <a:schemeClr val="accent1">
                  <a:lumMod val="75000"/>
                </a:schemeClr>
              </a:buClr>
              <a:buSzPct val="110000"/>
              <a:buFont typeface="Wingdings 2" pitchFamily="18" charset="2"/>
              <a:buChar char=""/>
              <a:defRPr sz="3600" kern="1200">
                <a:solidFill>
                  <a:schemeClr val="tx1">
                    <a:lumMod val="65000"/>
                    <a:lumOff val="35000"/>
                  </a:schemeClr>
                </a:solidFill>
                <a:latin typeface="+mn-lt"/>
                <a:ea typeface="+mn-ea"/>
                <a:cs typeface="+mn-cs"/>
              </a:defRPr>
            </a:lvl4pPr>
            <a:lvl5pPr marL="3092450" indent="-565150" algn="l" defTabSz="1828800" rtl="0" eaLnBrk="1" latinLnBrk="0" hangingPunct="1">
              <a:spcBef>
                <a:spcPts val="1200"/>
              </a:spcBef>
              <a:buClr>
                <a:schemeClr val="accent1">
                  <a:lumMod val="60000"/>
                  <a:lumOff val="40000"/>
                </a:schemeClr>
              </a:buClr>
              <a:buSzPct val="110000"/>
              <a:buFont typeface="Wingdings 2" pitchFamily="18" charset="2"/>
              <a:buChar char=""/>
              <a:defRPr sz="3600" kern="1200">
                <a:solidFill>
                  <a:schemeClr val="tx1">
                    <a:lumMod val="65000"/>
                    <a:lumOff val="35000"/>
                  </a:schemeClr>
                </a:solidFill>
                <a:latin typeface="+mn-lt"/>
                <a:ea typeface="+mn-ea"/>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a:lstStyle>
          <a:p>
            <a:pPr>
              <a:lnSpc>
                <a:spcPct val="100000"/>
              </a:lnSpc>
            </a:pPr>
            <a:r>
              <a:rPr lang="en-US" sz="2025" dirty="0">
                <a:solidFill>
                  <a:schemeClr val="tx1"/>
                </a:solidFill>
                <a:latin typeface="FreightSansLFPro" charset="0"/>
                <a:ea typeface="FreightSansLFPro" charset="0"/>
                <a:cs typeface="FreightSansLFPro" charset="0"/>
              </a:rPr>
              <a:t>Human evaluations </a:t>
            </a:r>
            <a:r>
              <a:rPr lang="en-US" sz="1800" dirty="0">
                <a:solidFill>
                  <a:schemeClr val="tx1"/>
                </a:solidFill>
                <a:latin typeface="FreightSansLFPro" charset="0"/>
                <a:ea typeface="FreightSansLFPro" charset="0"/>
                <a:cs typeface="FreightSansLFPro" charset="0"/>
              </a:rPr>
              <a:t>(AMT, etc.):</a:t>
            </a:r>
          </a:p>
          <a:p>
            <a:pPr lvl="1">
              <a:lnSpc>
                <a:spcPct val="100000"/>
              </a:lnSpc>
            </a:pPr>
            <a:r>
              <a:rPr lang="en-US" sz="1650" b="1" dirty="0">
                <a:solidFill>
                  <a:srgbClr val="0070C0"/>
                </a:solidFill>
                <a:latin typeface="FreightSansLFPro" charset="0"/>
                <a:ea typeface="FreightSansLFPro" charset="0"/>
                <a:cs typeface="FreightSansLFPro" charset="0"/>
              </a:rPr>
              <a:t>PROS: </a:t>
            </a:r>
            <a:r>
              <a:rPr lang="en-US" sz="1650" dirty="0">
                <a:solidFill>
                  <a:srgbClr val="0070C0"/>
                </a:solidFill>
                <a:latin typeface="FreightSansLFPro" charset="0"/>
                <a:ea typeface="FreightSansLFPro" charset="0"/>
                <a:cs typeface="FreightSansLFPro" charset="0"/>
              </a:rPr>
              <a:t>test fluency, task completion, actual task</a:t>
            </a:r>
          </a:p>
          <a:p>
            <a:pPr lvl="1">
              <a:lnSpc>
                <a:spcPct val="100000"/>
              </a:lnSpc>
            </a:pPr>
            <a:r>
              <a:rPr lang="en-US" sz="1650" b="1" dirty="0">
                <a:solidFill>
                  <a:schemeClr val="accent5"/>
                </a:solidFill>
                <a:latin typeface="FreightSansLFPro" charset="0"/>
                <a:ea typeface="FreightSansLFPro" charset="0"/>
                <a:cs typeface="FreightSansLFPro" charset="0"/>
              </a:rPr>
              <a:t>CONS:</a:t>
            </a:r>
            <a:r>
              <a:rPr lang="en-US" sz="1650" dirty="0">
                <a:solidFill>
                  <a:schemeClr val="accent5"/>
                </a:solidFill>
                <a:latin typeface="FreightSansLFPro" charset="0"/>
                <a:ea typeface="FreightSansLFPro" charset="0"/>
                <a:cs typeface="FreightSansLFPro" charset="0"/>
              </a:rPr>
              <a:t> costly, non-reproducible</a:t>
            </a:r>
          </a:p>
          <a:p>
            <a:pPr>
              <a:lnSpc>
                <a:spcPct val="100000"/>
              </a:lnSpc>
            </a:pPr>
            <a:r>
              <a:rPr lang="en-US" sz="2025" dirty="0">
                <a:solidFill>
                  <a:schemeClr val="tx1"/>
                </a:solidFill>
                <a:latin typeface="FreightSansLFPro" charset="0"/>
                <a:ea typeface="FreightSansLFPro" charset="0"/>
                <a:cs typeface="FreightSansLFPro" charset="0"/>
              </a:rPr>
              <a:t>Automatic evaluati</a:t>
            </a:r>
            <a:r>
              <a:rPr lang="en-US" sz="1800" dirty="0">
                <a:solidFill>
                  <a:schemeClr val="tx1"/>
                </a:solidFill>
                <a:latin typeface="FreightSansLFPro" charset="0"/>
                <a:ea typeface="FreightSansLFPro" charset="0"/>
                <a:cs typeface="FreightSansLFPro" charset="0"/>
              </a:rPr>
              <a:t>on (BLEU, perplexity, etc.)</a:t>
            </a:r>
          </a:p>
          <a:p>
            <a:pPr lvl="1">
              <a:lnSpc>
                <a:spcPct val="100000"/>
              </a:lnSpc>
            </a:pPr>
            <a:r>
              <a:rPr lang="en-US" sz="1650" b="1" dirty="0">
                <a:solidFill>
                  <a:srgbClr val="0070C0"/>
                </a:solidFill>
                <a:latin typeface="FreightSansLFPro" charset="0"/>
                <a:ea typeface="FreightSansLFPro" charset="0"/>
                <a:cs typeface="FreightSansLFPro" charset="0"/>
              </a:rPr>
              <a:t>PROS: </a:t>
            </a:r>
            <a:r>
              <a:rPr lang="en-US" sz="1650" dirty="0">
                <a:solidFill>
                  <a:srgbClr val="0070C0"/>
                </a:solidFill>
                <a:latin typeface="FreightSansLFPro" charset="0"/>
                <a:ea typeface="FreightSansLFPro" charset="0"/>
                <a:cs typeface="FreightSansLFPro" charset="0"/>
              </a:rPr>
              <a:t>fast, scalable, reproducible, </a:t>
            </a:r>
          </a:p>
          <a:p>
            <a:pPr lvl="1">
              <a:lnSpc>
                <a:spcPct val="100000"/>
              </a:lnSpc>
            </a:pPr>
            <a:r>
              <a:rPr lang="en-US" sz="1650" b="1" dirty="0">
                <a:solidFill>
                  <a:schemeClr val="accent5"/>
                </a:solidFill>
                <a:latin typeface="FreightSansLFPro" charset="0"/>
                <a:ea typeface="FreightSansLFPro" charset="0"/>
                <a:cs typeface="FreightSansLFPro" charset="0"/>
              </a:rPr>
              <a:t>CONS: </a:t>
            </a:r>
            <a:r>
              <a:rPr lang="en-US" sz="1650" dirty="0">
                <a:solidFill>
                  <a:schemeClr val="accent5"/>
                </a:solidFill>
                <a:latin typeface="FreightSansLFPro" charset="0"/>
                <a:ea typeface="FreightSansLFPro" charset="0"/>
                <a:cs typeface="FreightSansLFPro" charset="0"/>
              </a:rPr>
              <a:t>non-correlated with actual human </a:t>
            </a:r>
            <a:r>
              <a:rPr lang="en-US" sz="1650" dirty="0" err="1">
                <a:solidFill>
                  <a:schemeClr val="accent5"/>
                </a:solidFill>
                <a:latin typeface="FreightSansLFPro" charset="0"/>
                <a:ea typeface="FreightSansLFPro" charset="0"/>
                <a:cs typeface="FreightSansLFPro" charset="0"/>
              </a:rPr>
              <a:t>eval</a:t>
            </a:r>
            <a:r>
              <a:rPr lang="en-US" sz="1650" dirty="0">
                <a:solidFill>
                  <a:schemeClr val="accent5"/>
                </a:solidFill>
                <a:latin typeface="FreightSansLFPro" charset="0"/>
                <a:ea typeface="FreightSansLFPro" charset="0"/>
                <a:cs typeface="FreightSansLFPro" charset="0"/>
              </a:rPr>
              <a:t>.</a:t>
            </a:r>
          </a:p>
          <a:p>
            <a:pPr lvl="1">
              <a:lnSpc>
                <a:spcPct val="100000"/>
              </a:lnSpc>
            </a:pPr>
            <a:endParaRPr lang="en-US" sz="1650" dirty="0">
              <a:solidFill>
                <a:srgbClr val="C00000"/>
              </a:solidFill>
              <a:latin typeface="FreightSansLFPro" charset="0"/>
              <a:ea typeface="FreightSansLFPro" charset="0"/>
              <a:cs typeface="FreightSansLFPro" charset="0"/>
            </a:endParaRPr>
          </a:p>
          <a:p>
            <a:pPr>
              <a:lnSpc>
                <a:spcPct val="100000"/>
              </a:lnSpc>
            </a:pPr>
            <a:endParaRPr lang="en-US" sz="1800" dirty="0">
              <a:latin typeface="FreightSansLFPro" charset="0"/>
              <a:ea typeface="FreightSansLFPro" charset="0"/>
              <a:cs typeface="FreightSansLFPro" charset="0"/>
            </a:endParaRPr>
          </a:p>
        </p:txBody>
      </p:sp>
      <p:grpSp>
        <p:nvGrpSpPr>
          <p:cNvPr id="8" name="Group 7"/>
          <p:cNvGrpSpPr/>
          <p:nvPr/>
        </p:nvGrpSpPr>
        <p:grpSpPr>
          <a:xfrm>
            <a:off x="266410" y="2060699"/>
            <a:ext cx="8877590" cy="2961778"/>
            <a:chOff x="850898" y="5485968"/>
            <a:chExt cx="23673573" cy="7898075"/>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91164" y="5485968"/>
              <a:ext cx="10533307" cy="5699416"/>
            </a:xfrm>
            <a:prstGeom prst="rect">
              <a:avLst/>
            </a:prstGeom>
          </p:spPr>
        </p:pic>
        <p:pic>
          <p:nvPicPr>
            <p:cNvPr id="10" name="Picture 9"/>
            <p:cNvPicPr>
              <a:picLocks noChangeAspect="1"/>
            </p:cNvPicPr>
            <p:nvPr/>
          </p:nvPicPr>
          <p:blipFill rotWithShape="1">
            <a:blip r:embed="rId3">
              <a:extLst>
                <a:ext uri="{28A0092B-C50C-407E-A947-70E740481C1C}">
                  <a14:useLocalDpi xmlns:a14="http://schemas.microsoft.com/office/drawing/2010/main" val="0"/>
                </a:ext>
              </a:extLst>
            </a:blip>
            <a:srcRect b="6856"/>
            <a:stretch/>
          </p:blipFill>
          <p:spPr>
            <a:xfrm>
              <a:off x="14224000" y="11423752"/>
              <a:ext cx="10300471" cy="1960291"/>
            </a:xfrm>
            <a:prstGeom prst="rect">
              <a:avLst/>
            </a:prstGeom>
          </p:spPr>
        </p:pic>
        <p:sp>
          <p:nvSpPr>
            <p:cNvPr id="11" name="TextBox 10"/>
            <p:cNvSpPr txBox="1"/>
            <p:nvPr/>
          </p:nvSpPr>
          <p:spPr>
            <a:xfrm>
              <a:off x="850898" y="10679982"/>
              <a:ext cx="13140266" cy="227754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1650" dirty="0">
                  <a:solidFill>
                    <a:schemeClr val="bg1"/>
                  </a:solidFill>
                </a:rPr>
                <a:t>“many metrics commonly used in the literature for evaluating unsupervised dialogue systems do not correlate strongly with human judgement.”</a:t>
              </a:r>
            </a:p>
          </p:txBody>
        </p:sp>
      </p:grpSp>
      <p:sp>
        <p:nvSpPr>
          <p:cNvPr id="4" name="Title 3">
            <a:extLst>
              <a:ext uri="{FF2B5EF4-FFF2-40B4-BE49-F238E27FC236}">
                <a16:creationId xmlns:a16="http://schemas.microsoft.com/office/drawing/2014/main" id="{D742F7DE-12ED-5646-9200-804016F2DC38}"/>
              </a:ext>
            </a:extLst>
          </p:cNvPr>
          <p:cNvSpPr>
            <a:spLocks noGrp="1"/>
          </p:cNvSpPr>
          <p:nvPr>
            <p:ph type="title"/>
          </p:nvPr>
        </p:nvSpPr>
        <p:spPr>
          <a:xfrm>
            <a:off x="266410" y="275913"/>
            <a:ext cx="8520600" cy="572700"/>
          </a:xfrm>
        </p:spPr>
        <p:txBody>
          <a:bodyPr/>
          <a:lstStyle/>
          <a:p>
            <a:r>
              <a:rPr lang="en-US" dirty="0"/>
              <a:t>Dialog evaluation is hard</a:t>
            </a:r>
          </a:p>
        </p:txBody>
      </p:sp>
    </p:spTree>
    <p:extLst>
      <p:ext uri="{BB962C8B-B14F-4D97-AF65-F5344CB8AC3E}">
        <p14:creationId xmlns:p14="http://schemas.microsoft.com/office/powerpoint/2010/main" val="1076744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57B0-8B68-4747-BD81-76C994F6E662}"/>
              </a:ext>
            </a:extLst>
          </p:cNvPr>
          <p:cNvSpPr>
            <a:spLocks noGrp="1"/>
          </p:cNvSpPr>
          <p:nvPr>
            <p:ph type="title"/>
          </p:nvPr>
        </p:nvSpPr>
        <p:spPr/>
        <p:txBody>
          <a:bodyPr/>
          <a:lstStyle/>
          <a:p>
            <a:r>
              <a:rPr lang="en-US" dirty="0"/>
              <a:t>Dialog / Goal-oriented</a:t>
            </a:r>
          </a:p>
        </p:txBody>
      </p:sp>
      <p:sp>
        <p:nvSpPr>
          <p:cNvPr id="3" name="Slide Number Placeholder 2">
            <a:extLst>
              <a:ext uri="{FF2B5EF4-FFF2-40B4-BE49-F238E27FC236}">
                <a16:creationId xmlns:a16="http://schemas.microsoft.com/office/drawing/2014/main" id="{9E1028FE-476E-7543-B197-1CC02192B2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165</a:t>
            </a:fld>
            <a:endParaRPr lang="en-GB"/>
          </a:p>
        </p:txBody>
      </p:sp>
    </p:spTree>
    <p:extLst>
      <p:ext uri="{BB962C8B-B14F-4D97-AF65-F5344CB8AC3E}">
        <p14:creationId xmlns:p14="http://schemas.microsoft.com/office/powerpoint/2010/main" val="10480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7978CFD-6238-8F43-A49B-8E92EF44BFBD}"/>
              </a:ext>
            </a:extLst>
          </p:cNvPr>
          <p:cNvGrpSpPr/>
          <p:nvPr/>
        </p:nvGrpSpPr>
        <p:grpSpPr>
          <a:xfrm>
            <a:off x="3303036" y="1371600"/>
            <a:ext cx="5629409" cy="3392216"/>
            <a:chOff x="99587" y="0"/>
            <a:chExt cx="8944826" cy="4879216"/>
          </a:xfrm>
        </p:grpSpPr>
        <p:pic>
          <p:nvPicPr>
            <p:cNvPr id="7" name="Picture 6">
              <a:extLst>
                <a:ext uri="{FF2B5EF4-FFF2-40B4-BE49-F238E27FC236}">
                  <a16:creationId xmlns:a16="http://schemas.microsoft.com/office/drawing/2014/main" id="{3D836247-4E1E-1847-9088-3FE360F4302E}"/>
                </a:ext>
              </a:extLst>
            </p:cNvPr>
            <p:cNvPicPr>
              <a:picLocks noChangeAspect="1"/>
            </p:cNvPicPr>
            <p:nvPr/>
          </p:nvPicPr>
          <p:blipFill>
            <a:blip r:embed="rId2"/>
            <a:stretch>
              <a:fillRect/>
            </a:stretch>
          </p:blipFill>
          <p:spPr>
            <a:xfrm>
              <a:off x="559190" y="0"/>
              <a:ext cx="8485223" cy="4879216"/>
            </a:xfrm>
            <a:prstGeom prst="rect">
              <a:avLst/>
            </a:prstGeom>
          </p:spPr>
        </p:pic>
        <p:sp>
          <p:nvSpPr>
            <p:cNvPr id="8" name="Rectangle 7">
              <a:extLst>
                <a:ext uri="{FF2B5EF4-FFF2-40B4-BE49-F238E27FC236}">
                  <a16:creationId xmlns:a16="http://schemas.microsoft.com/office/drawing/2014/main" id="{571E7C27-E66A-8545-96AE-EA650ADA20A0}"/>
                </a:ext>
              </a:extLst>
            </p:cNvPr>
            <p:cNvSpPr/>
            <p:nvPr/>
          </p:nvSpPr>
          <p:spPr>
            <a:xfrm>
              <a:off x="99587" y="111967"/>
              <a:ext cx="1614196" cy="320973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4A445988-26D8-194B-83C6-3CF2807B6318}"/>
              </a:ext>
            </a:extLst>
          </p:cNvPr>
          <p:cNvSpPr>
            <a:spLocks noGrp="1"/>
          </p:cNvSpPr>
          <p:nvPr>
            <p:ph type="title"/>
          </p:nvPr>
        </p:nvSpPr>
        <p:spPr/>
        <p:txBody>
          <a:bodyPr/>
          <a:lstStyle/>
          <a:p>
            <a:r>
              <a:rPr lang="en-US" dirty="0"/>
              <a:t>Frame-Based Agents for Goal-oriented Dialog</a:t>
            </a:r>
            <a:br>
              <a:rPr lang="en-US" dirty="0"/>
            </a:br>
            <a:endParaRPr lang="en-US" dirty="0"/>
          </a:p>
        </p:txBody>
      </p:sp>
      <p:sp>
        <p:nvSpPr>
          <p:cNvPr id="3" name="Text Placeholder 2">
            <a:extLst>
              <a:ext uri="{FF2B5EF4-FFF2-40B4-BE49-F238E27FC236}">
                <a16:creationId xmlns:a16="http://schemas.microsoft.com/office/drawing/2014/main" id="{B7974589-5225-AE40-AD9E-5AEE9F3ECFE6}"/>
              </a:ext>
            </a:extLst>
          </p:cNvPr>
          <p:cNvSpPr>
            <a:spLocks noGrp="1"/>
          </p:cNvSpPr>
          <p:nvPr>
            <p:ph type="body" idx="1"/>
          </p:nvPr>
        </p:nvSpPr>
        <p:spPr>
          <a:xfrm>
            <a:off x="311700" y="1152475"/>
            <a:ext cx="3597827" cy="3416400"/>
          </a:xfrm>
        </p:spPr>
        <p:txBody>
          <a:bodyPr/>
          <a:lstStyle/>
          <a:p>
            <a:r>
              <a:rPr lang="en-US" dirty="0"/>
              <a:t>A </a:t>
            </a:r>
            <a:r>
              <a:rPr lang="en-US" b="1" dirty="0"/>
              <a:t>frame </a:t>
            </a:r>
            <a:r>
              <a:rPr lang="en-US" dirty="0"/>
              <a:t>consists of a set of </a:t>
            </a:r>
            <a:r>
              <a:rPr lang="en-US" b="1" dirty="0"/>
              <a:t>slots </a:t>
            </a:r>
            <a:r>
              <a:rPr lang="en-US" dirty="0"/>
              <a:t>the dialog agent is trying to fill in </a:t>
            </a:r>
          </a:p>
          <a:p>
            <a:pPr lvl="1"/>
            <a:r>
              <a:rPr lang="en-US" dirty="0"/>
              <a:t>i.e. Trip Advisor filling in DESTINATION with Paris, France</a:t>
            </a:r>
          </a:p>
          <a:p>
            <a:pPr lvl="1"/>
            <a:r>
              <a:rPr lang="en-US" dirty="0"/>
              <a:t> </a:t>
            </a:r>
          </a:p>
          <a:p>
            <a:r>
              <a:rPr lang="en-US" dirty="0"/>
              <a:t>The agent repeatedly asks questions until all slots in a frame are filled in and an action can be taken. </a:t>
            </a:r>
          </a:p>
          <a:p>
            <a:endParaRPr lang="en-US" dirty="0"/>
          </a:p>
          <a:p>
            <a:r>
              <a:rPr lang="en-US" dirty="0"/>
              <a:t>Questions are chosen through use of an Finite-State Automaton </a:t>
            </a:r>
          </a:p>
          <a:p>
            <a:endParaRPr lang="en-US" dirty="0"/>
          </a:p>
        </p:txBody>
      </p:sp>
      <p:sp>
        <p:nvSpPr>
          <p:cNvPr id="5" name="Slide Number Placeholder 4">
            <a:extLst>
              <a:ext uri="{FF2B5EF4-FFF2-40B4-BE49-F238E27FC236}">
                <a16:creationId xmlns:a16="http://schemas.microsoft.com/office/drawing/2014/main" id="{9E922E91-A810-EF4F-9722-150B35B5AA4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166</a:t>
            </a:fld>
            <a:endParaRPr lang="en-GB"/>
          </a:p>
        </p:txBody>
      </p:sp>
    </p:spTree>
    <p:extLst>
      <p:ext uri="{BB962C8B-B14F-4D97-AF65-F5344CB8AC3E}">
        <p14:creationId xmlns:p14="http://schemas.microsoft.com/office/powerpoint/2010/main" val="4967855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73"/>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p:txBody>
      </p:sp>
      <p:sp>
        <p:nvSpPr>
          <p:cNvPr id="1608" name="Google Shape;1608;p73"/>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617" name="Google Shape;1617;p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167</a:t>
            </a:fld>
            <a:endParaRPr/>
          </a:p>
        </p:txBody>
      </p:sp>
      <p:sp>
        <p:nvSpPr>
          <p:cNvPr id="1609" name="Google Shape;1609;p73"/>
          <p:cNvSpPr txBox="1">
            <a:spLocks noGrp="1"/>
          </p:cNvSpPr>
          <p:nvPr>
            <p:ph type="title" idx="4294967295"/>
          </p:nvPr>
        </p:nvSpPr>
        <p:spPr>
          <a:xfrm>
            <a:off x="220119" y="44565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End-to-end Dialog </a:t>
            </a:r>
            <a:r>
              <a:rPr lang="en-US" dirty="0"/>
              <a:t>Systems</a:t>
            </a:r>
            <a:endParaRPr dirty="0"/>
          </a:p>
          <a:p>
            <a:pPr marL="0" lvl="0" indent="0" algn="l" rtl="0">
              <a:spcBef>
                <a:spcPts val="0"/>
              </a:spcBef>
              <a:spcAft>
                <a:spcPts val="0"/>
              </a:spcAft>
              <a:buNone/>
            </a:pPr>
            <a:endParaRPr dirty="0"/>
          </a:p>
        </p:txBody>
      </p:sp>
      <p:cxnSp>
        <p:nvCxnSpPr>
          <p:cNvPr id="1610" name="Google Shape;1610;p73"/>
          <p:cNvCxnSpPr>
            <a:stCxn id="1611" idx="3"/>
            <a:endCxn id="1608"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613" name="Google Shape;1613;p7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[Response]</a:t>
            </a:r>
            <a:endParaRPr sz="1000" dirty="0"/>
          </a:p>
        </p:txBody>
      </p:sp>
      <p:sp>
        <p:nvSpPr>
          <p:cNvPr id="1614" name="Google Shape;1614;p7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1615" name="Google Shape;1615;p73"/>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616" name="Google Shape;1616;p73"/>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618" name="Google Shape;1618;p73"/>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lt1"/>
                </a:solidFill>
              </a:rPr>
              <a:t>In a moderate price range please?</a:t>
            </a:r>
            <a:endParaRPr sz="1200" dirty="0">
              <a:solidFill>
                <a:srgbClr val="FFFFFF"/>
              </a:solidFill>
            </a:endParaRPr>
          </a:p>
        </p:txBody>
      </p:sp>
      <p:sp>
        <p:nvSpPr>
          <p:cNvPr id="1619" name="Google Shape;1619;p73"/>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lt1"/>
                </a:solidFill>
              </a:rPr>
              <a:t>Ok let me look into some options for you?</a:t>
            </a:r>
            <a:endParaRPr dirty="0">
              <a:solidFill>
                <a:srgbClr val="FFFFFF"/>
              </a:solidFill>
            </a:endParaRPr>
          </a:p>
        </p:txBody>
      </p:sp>
      <p:cxnSp>
        <p:nvCxnSpPr>
          <p:cNvPr id="1620" name="Google Shape;1620;p73"/>
          <p:cNvCxnSpPr/>
          <p:nvPr/>
        </p:nvCxnSpPr>
        <p:spPr>
          <a:xfrm rot="10800000" flipH="1">
            <a:off x="5941225" y="1485875"/>
            <a:ext cx="1959300" cy="2400"/>
          </a:xfrm>
          <a:prstGeom prst="straightConnector1">
            <a:avLst/>
          </a:prstGeom>
          <a:noFill/>
          <a:ln w="9525" cap="flat" cmpd="sng">
            <a:solidFill>
              <a:srgbClr val="000000"/>
            </a:solidFill>
            <a:prstDash val="solid"/>
            <a:round/>
            <a:headEnd type="none" w="med" len="med"/>
            <a:tailEnd type="none" w="med" len="med"/>
          </a:ln>
        </p:spPr>
      </p:cxnSp>
      <p:sp>
        <p:nvSpPr>
          <p:cNvPr id="1621" name="Google Shape;1621;p73"/>
          <p:cNvSpPr txBox="1"/>
          <p:nvPr/>
        </p:nvSpPr>
        <p:spPr>
          <a:xfrm>
            <a:off x="5923725" y="1185625"/>
            <a:ext cx="2070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only input/output given </a:t>
            </a:r>
            <a:endParaRPr sz="1000" b="1" dirty="0"/>
          </a:p>
        </p:txBody>
      </p:sp>
      <p:sp>
        <p:nvSpPr>
          <p:cNvPr id="19" name="Google Shape;186;p22">
            <a:extLst>
              <a:ext uri="{FF2B5EF4-FFF2-40B4-BE49-F238E27FC236}">
                <a16:creationId xmlns:a16="http://schemas.microsoft.com/office/drawing/2014/main" id="{34DFFA08-E7B0-234D-99C0-4F44A84896D7}"/>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[Context]</a:t>
            </a:r>
            <a:endParaRPr sz="1000" dirty="0"/>
          </a:p>
        </p:txBody>
      </p:sp>
      <p:pic>
        <p:nvPicPr>
          <p:cNvPr id="20" name="Picture 19">
            <a:extLst>
              <a:ext uri="{FF2B5EF4-FFF2-40B4-BE49-F238E27FC236}">
                <a16:creationId xmlns:a16="http://schemas.microsoft.com/office/drawing/2014/main" id="{C1010E5B-6C0D-FA47-8B5E-8726EB82C891}"/>
              </a:ext>
            </a:extLst>
          </p:cNvPr>
          <p:cNvPicPr>
            <a:picLocks noChangeAspect="1"/>
          </p:cNvPicPr>
          <p:nvPr/>
        </p:nvPicPr>
        <p:blipFill rotWithShape="1">
          <a:blip r:embed="rId3">
            <a:extLst>
              <a:ext uri="{28A0092B-C50C-407E-A947-70E740481C1C}">
                <a14:useLocalDpi xmlns:a14="http://schemas.microsoft.com/office/drawing/2010/main" val="0"/>
              </a:ext>
            </a:extLst>
          </a:blip>
          <a:srcRect l="23168" t="8331" r="36596" b="33231"/>
          <a:stretch/>
        </p:blipFill>
        <p:spPr>
          <a:xfrm>
            <a:off x="1148026" y="2081246"/>
            <a:ext cx="1808929" cy="1172593"/>
          </a:xfrm>
          <a:prstGeom prst="rect">
            <a:avLst/>
          </a:prstGeom>
        </p:spPr>
      </p:pic>
      <p:grpSp>
        <p:nvGrpSpPr>
          <p:cNvPr id="22" name="Google Shape;369;p33">
            <a:extLst>
              <a:ext uri="{FF2B5EF4-FFF2-40B4-BE49-F238E27FC236}">
                <a16:creationId xmlns:a16="http://schemas.microsoft.com/office/drawing/2014/main" id="{B1B8B3F1-9E56-BA42-919E-EFFBD8EF3836}"/>
              </a:ext>
            </a:extLst>
          </p:cNvPr>
          <p:cNvGrpSpPr/>
          <p:nvPr/>
        </p:nvGrpSpPr>
        <p:grpSpPr>
          <a:xfrm>
            <a:off x="4010705" y="2150398"/>
            <a:ext cx="304800" cy="1314300"/>
            <a:chOff x="3752775" y="2200275"/>
            <a:chExt cx="304800" cy="1314300"/>
          </a:xfrm>
        </p:grpSpPr>
        <p:sp>
          <p:nvSpPr>
            <p:cNvPr id="23" name="Google Shape;370;p33">
              <a:extLst>
                <a:ext uri="{FF2B5EF4-FFF2-40B4-BE49-F238E27FC236}">
                  <a16:creationId xmlns:a16="http://schemas.microsoft.com/office/drawing/2014/main" id="{6717B858-9BBD-FF4B-9162-53F16DA3ABE9}"/>
                </a:ext>
              </a:extLst>
            </p:cNvPr>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1;p33">
              <a:extLst>
                <a:ext uri="{FF2B5EF4-FFF2-40B4-BE49-F238E27FC236}">
                  <a16:creationId xmlns:a16="http://schemas.microsoft.com/office/drawing/2014/main" id="{926622DD-7D31-FF42-BAD1-D7376E2BDE5F}"/>
                </a:ext>
              </a:extLst>
            </p:cNvPr>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72;p33">
              <a:extLst>
                <a:ext uri="{FF2B5EF4-FFF2-40B4-BE49-F238E27FC236}">
                  <a16:creationId xmlns:a16="http://schemas.microsoft.com/office/drawing/2014/main" id="{2E97343E-6843-6742-AD51-88AFCD096DA5}"/>
                </a:ext>
              </a:extLst>
            </p:cNvPr>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73;p33">
              <a:extLst>
                <a:ext uri="{FF2B5EF4-FFF2-40B4-BE49-F238E27FC236}">
                  <a16:creationId xmlns:a16="http://schemas.microsoft.com/office/drawing/2014/main" id="{55202217-E453-3E4A-B8F5-CD184DB49282}"/>
                </a:ext>
              </a:extLst>
            </p:cNvPr>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74;p33">
              <a:extLst>
                <a:ext uri="{FF2B5EF4-FFF2-40B4-BE49-F238E27FC236}">
                  <a16:creationId xmlns:a16="http://schemas.microsoft.com/office/drawing/2014/main" id="{10233E11-BDF0-7B42-B6E0-EFB07A975401}"/>
                </a:ext>
              </a:extLst>
            </p:cNvPr>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8" name="Google Shape;381;p33">
            <a:extLst>
              <a:ext uri="{FF2B5EF4-FFF2-40B4-BE49-F238E27FC236}">
                <a16:creationId xmlns:a16="http://schemas.microsoft.com/office/drawing/2014/main" id="{5081BA69-CD57-3840-B092-D1EDFF6292A7}"/>
              </a:ext>
            </a:extLst>
          </p:cNvPr>
          <p:cNvCxnSpPr>
            <a:cxnSpLocks/>
            <a:stCxn id="27" idx="3"/>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grpSp>
        <p:nvGrpSpPr>
          <p:cNvPr id="29" name="Google Shape;369;p33">
            <a:extLst>
              <a:ext uri="{FF2B5EF4-FFF2-40B4-BE49-F238E27FC236}">
                <a16:creationId xmlns:a16="http://schemas.microsoft.com/office/drawing/2014/main" id="{4D92C937-4D18-8D46-8F74-274C0E334CEB}"/>
              </a:ext>
            </a:extLst>
          </p:cNvPr>
          <p:cNvGrpSpPr/>
          <p:nvPr/>
        </p:nvGrpSpPr>
        <p:grpSpPr>
          <a:xfrm>
            <a:off x="4677605" y="2150250"/>
            <a:ext cx="304800" cy="1314300"/>
            <a:chOff x="3752775" y="2200275"/>
            <a:chExt cx="304800" cy="1314300"/>
          </a:xfrm>
        </p:grpSpPr>
        <p:sp>
          <p:nvSpPr>
            <p:cNvPr id="30" name="Google Shape;370;p33">
              <a:extLst>
                <a:ext uri="{FF2B5EF4-FFF2-40B4-BE49-F238E27FC236}">
                  <a16:creationId xmlns:a16="http://schemas.microsoft.com/office/drawing/2014/main" id="{66E64BE2-8547-DB4E-B216-2C02BFD17825}"/>
                </a:ext>
              </a:extLst>
            </p:cNvPr>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71;p33">
              <a:extLst>
                <a:ext uri="{FF2B5EF4-FFF2-40B4-BE49-F238E27FC236}">
                  <a16:creationId xmlns:a16="http://schemas.microsoft.com/office/drawing/2014/main" id="{263BA698-49B3-4640-9CDB-97F3AE3BE36A}"/>
                </a:ext>
              </a:extLst>
            </p:cNvPr>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72;p33">
              <a:extLst>
                <a:ext uri="{FF2B5EF4-FFF2-40B4-BE49-F238E27FC236}">
                  <a16:creationId xmlns:a16="http://schemas.microsoft.com/office/drawing/2014/main" id="{19E62B9B-412C-A546-9A36-4C4645881836}"/>
                </a:ext>
              </a:extLst>
            </p:cNvPr>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73;p33">
              <a:extLst>
                <a:ext uri="{FF2B5EF4-FFF2-40B4-BE49-F238E27FC236}">
                  <a16:creationId xmlns:a16="http://schemas.microsoft.com/office/drawing/2014/main" id="{1731E945-8FBA-7047-BEF7-FD7B5F6D2177}"/>
                </a:ext>
              </a:extLst>
            </p:cNvPr>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74;p33">
              <a:extLst>
                <a:ext uri="{FF2B5EF4-FFF2-40B4-BE49-F238E27FC236}">
                  <a16:creationId xmlns:a16="http://schemas.microsoft.com/office/drawing/2014/main" id="{E678E4AA-68B2-B343-AC37-DA106920DAE7}"/>
                </a:ext>
              </a:extLst>
            </p:cNvPr>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1613;p73">
            <a:extLst>
              <a:ext uri="{FF2B5EF4-FFF2-40B4-BE49-F238E27FC236}">
                <a16:creationId xmlns:a16="http://schemas.microsoft.com/office/drawing/2014/main" id="{33056C3B-E46F-4549-9002-835E4C732B8F}"/>
              </a:ext>
            </a:extLst>
          </p:cNvPr>
          <p:cNvSpPr txBox="1"/>
          <p:nvPr/>
        </p:nvSpPr>
        <p:spPr>
          <a:xfrm>
            <a:off x="6153060" y="2540677"/>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[Query]</a:t>
            </a:r>
            <a:endParaRPr sz="1000" dirty="0"/>
          </a:p>
        </p:txBody>
      </p:sp>
      <p:sp>
        <p:nvSpPr>
          <p:cNvPr id="36" name="TextBox 35">
            <a:extLst>
              <a:ext uri="{FF2B5EF4-FFF2-40B4-BE49-F238E27FC236}">
                <a16:creationId xmlns:a16="http://schemas.microsoft.com/office/drawing/2014/main" id="{810766F5-8BC4-324E-847C-4F18CE613402}"/>
              </a:ext>
            </a:extLst>
          </p:cNvPr>
          <p:cNvSpPr txBox="1"/>
          <p:nvPr/>
        </p:nvSpPr>
        <p:spPr>
          <a:xfrm>
            <a:off x="261256" y="895739"/>
            <a:ext cx="7576458" cy="307777"/>
          </a:xfrm>
          <a:prstGeom prst="rect">
            <a:avLst/>
          </a:prstGeom>
          <a:noFill/>
        </p:spPr>
        <p:txBody>
          <a:bodyPr wrap="square" rtlCol="0">
            <a:spAutoFit/>
          </a:bodyPr>
          <a:lstStyle/>
          <a:p>
            <a:r>
              <a:rPr lang="nb-NO" dirty="0">
                <a:solidFill>
                  <a:schemeClr val="bg1">
                    <a:lumMod val="50000"/>
                  </a:schemeClr>
                </a:solidFill>
              </a:rPr>
              <a:t>Shang </a:t>
            </a:r>
            <a:r>
              <a:rPr lang="nb-NO" i="1" dirty="0">
                <a:solidFill>
                  <a:schemeClr val="bg1">
                    <a:lumMod val="50000"/>
                  </a:schemeClr>
                </a:solidFill>
              </a:rPr>
              <a:t>et al.</a:t>
            </a:r>
            <a:r>
              <a:rPr lang="nb-NO" dirty="0">
                <a:solidFill>
                  <a:schemeClr val="bg1">
                    <a:lumMod val="50000"/>
                  </a:schemeClr>
                </a:solidFill>
              </a:rPr>
              <a:t>, 15; </a:t>
            </a:r>
            <a:r>
              <a:rPr lang="nb-NO" dirty="0" err="1">
                <a:solidFill>
                  <a:schemeClr val="bg1">
                    <a:lumMod val="50000"/>
                  </a:schemeClr>
                </a:solidFill>
              </a:rPr>
              <a:t>Vinyals</a:t>
            </a:r>
            <a:r>
              <a:rPr lang="nb-NO" dirty="0">
                <a:solidFill>
                  <a:schemeClr val="bg1">
                    <a:lumMod val="50000"/>
                  </a:schemeClr>
                </a:solidFill>
              </a:rPr>
              <a:t> and Le, 15; </a:t>
            </a:r>
            <a:r>
              <a:rPr lang="nb-NO" dirty="0" err="1">
                <a:solidFill>
                  <a:schemeClr val="bg1">
                    <a:lumMod val="50000"/>
                  </a:schemeClr>
                </a:solidFill>
              </a:rPr>
              <a:t>Sordoni</a:t>
            </a:r>
            <a:r>
              <a:rPr lang="nb-NO" dirty="0">
                <a:solidFill>
                  <a:schemeClr val="bg1">
                    <a:lumMod val="50000"/>
                  </a:schemeClr>
                </a:solidFill>
              </a:rPr>
              <a:t> </a:t>
            </a:r>
            <a:r>
              <a:rPr lang="nb-NO" i="1" dirty="0">
                <a:solidFill>
                  <a:schemeClr val="bg1">
                    <a:lumMod val="50000"/>
                  </a:schemeClr>
                </a:solidFill>
              </a:rPr>
              <a:t>et al.</a:t>
            </a:r>
            <a:r>
              <a:rPr lang="nb-NO" dirty="0">
                <a:solidFill>
                  <a:schemeClr val="bg1">
                    <a:lumMod val="50000"/>
                  </a:schemeClr>
                </a:solidFill>
              </a:rPr>
              <a:t>, 15; </a:t>
            </a:r>
            <a:r>
              <a:rPr lang="nb-NO" dirty="0" err="1">
                <a:solidFill>
                  <a:schemeClr val="bg1">
                    <a:lumMod val="50000"/>
                  </a:schemeClr>
                </a:solidFill>
              </a:rPr>
              <a:t>Serban</a:t>
            </a:r>
            <a:r>
              <a:rPr lang="nb-NO" dirty="0">
                <a:solidFill>
                  <a:schemeClr val="bg1">
                    <a:lumMod val="50000"/>
                  </a:schemeClr>
                </a:solidFill>
              </a:rPr>
              <a:t> </a:t>
            </a:r>
            <a:r>
              <a:rPr lang="nb-NO" i="1" dirty="0">
                <a:solidFill>
                  <a:schemeClr val="bg1">
                    <a:lumMod val="50000"/>
                  </a:schemeClr>
                </a:solidFill>
              </a:rPr>
              <a:t>et al.</a:t>
            </a:r>
            <a:r>
              <a:rPr lang="nb-NO" dirty="0">
                <a:solidFill>
                  <a:schemeClr val="bg1">
                    <a:lumMod val="50000"/>
                  </a:schemeClr>
                </a:solidFill>
              </a:rPr>
              <a:t>, 15; Dodge </a:t>
            </a:r>
            <a:r>
              <a:rPr lang="nb-NO" i="1" dirty="0">
                <a:solidFill>
                  <a:schemeClr val="bg1">
                    <a:lumMod val="50000"/>
                  </a:schemeClr>
                </a:solidFill>
              </a:rPr>
              <a:t>et al.</a:t>
            </a:r>
            <a:r>
              <a:rPr lang="nb-NO" dirty="0">
                <a:solidFill>
                  <a:schemeClr val="bg1">
                    <a:lumMod val="50000"/>
                  </a:schemeClr>
                </a:solidFill>
              </a:rPr>
              <a:t>, 16</a:t>
            </a:r>
          </a:p>
        </p:txBody>
      </p:sp>
    </p:spTree>
    <p:extLst>
      <p:ext uri="{BB962C8B-B14F-4D97-AF65-F5344CB8AC3E}">
        <p14:creationId xmlns:p14="http://schemas.microsoft.com/office/powerpoint/2010/main" val="394336416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73"/>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dirty="0"/>
          </a:p>
        </p:txBody>
      </p:sp>
      <p:sp>
        <p:nvSpPr>
          <p:cNvPr id="1608" name="Google Shape;1608;p73"/>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617" name="Google Shape;1617;p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168</a:t>
            </a:fld>
            <a:endParaRPr/>
          </a:p>
        </p:txBody>
      </p:sp>
      <p:sp>
        <p:nvSpPr>
          <p:cNvPr id="1609" name="Google Shape;1609;p73"/>
          <p:cNvSpPr txBox="1">
            <a:spLocks noGrp="1"/>
          </p:cNvSpPr>
          <p:nvPr>
            <p:ph type="title" idx="4294967295"/>
          </p:nvPr>
        </p:nvSpPr>
        <p:spPr>
          <a:xfrm>
            <a:off x="220119" y="44565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End-to-end Dialog </a:t>
            </a:r>
            <a:r>
              <a:rPr lang="en-US" dirty="0"/>
              <a:t>Systems</a:t>
            </a:r>
            <a:endParaRPr dirty="0"/>
          </a:p>
          <a:p>
            <a:pPr marL="0" lvl="0" indent="0" algn="l" rtl="0">
              <a:spcBef>
                <a:spcPts val="0"/>
              </a:spcBef>
              <a:spcAft>
                <a:spcPts val="0"/>
              </a:spcAft>
              <a:buNone/>
            </a:pPr>
            <a:endParaRPr dirty="0"/>
          </a:p>
        </p:txBody>
      </p:sp>
      <p:cxnSp>
        <p:nvCxnSpPr>
          <p:cNvPr id="1610" name="Google Shape;1610;p73"/>
          <p:cNvCxnSpPr>
            <a:stCxn id="1611" idx="3"/>
            <a:endCxn id="1608"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613" name="Google Shape;1613;p7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[Response]</a:t>
            </a:r>
            <a:endParaRPr sz="1000" dirty="0"/>
          </a:p>
        </p:txBody>
      </p:sp>
      <p:sp>
        <p:nvSpPr>
          <p:cNvPr id="1614" name="Google Shape;1614;p7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1615" name="Google Shape;1615;p73"/>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616" name="Google Shape;1616;p73"/>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618" name="Google Shape;1618;p73"/>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lt1"/>
                </a:solidFill>
              </a:rPr>
              <a:t>In a moderate price range please?</a:t>
            </a:r>
            <a:endParaRPr sz="1200" dirty="0">
              <a:solidFill>
                <a:srgbClr val="FFFFFF"/>
              </a:solidFill>
            </a:endParaRPr>
          </a:p>
        </p:txBody>
      </p:sp>
      <p:sp>
        <p:nvSpPr>
          <p:cNvPr id="1619" name="Google Shape;1619;p73"/>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lt1"/>
                </a:solidFill>
              </a:rPr>
              <a:t>Ok let me look into some options for you?</a:t>
            </a:r>
            <a:endParaRPr dirty="0">
              <a:solidFill>
                <a:srgbClr val="FFFFFF"/>
              </a:solidFill>
            </a:endParaRPr>
          </a:p>
        </p:txBody>
      </p:sp>
      <p:cxnSp>
        <p:nvCxnSpPr>
          <p:cNvPr id="1620" name="Google Shape;1620;p73"/>
          <p:cNvCxnSpPr/>
          <p:nvPr/>
        </p:nvCxnSpPr>
        <p:spPr>
          <a:xfrm rot="10800000" flipH="1">
            <a:off x="5941225" y="1485875"/>
            <a:ext cx="1959300" cy="2400"/>
          </a:xfrm>
          <a:prstGeom prst="straightConnector1">
            <a:avLst/>
          </a:prstGeom>
          <a:noFill/>
          <a:ln w="9525" cap="flat" cmpd="sng">
            <a:solidFill>
              <a:srgbClr val="000000"/>
            </a:solidFill>
            <a:prstDash val="solid"/>
            <a:round/>
            <a:headEnd type="none" w="med" len="med"/>
            <a:tailEnd type="none" w="med" len="med"/>
          </a:ln>
        </p:spPr>
      </p:cxnSp>
      <p:sp>
        <p:nvSpPr>
          <p:cNvPr id="1621" name="Google Shape;1621;p73"/>
          <p:cNvSpPr txBox="1"/>
          <p:nvPr/>
        </p:nvSpPr>
        <p:spPr>
          <a:xfrm>
            <a:off x="5923725" y="1185625"/>
            <a:ext cx="2070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only input/output given </a:t>
            </a:r>
            <a:endParaRPr sz="1000" b="1" dirty="0"/>
          </a:p>
        </p:txBody>
      </p:sp>
      <p:sp>
        <p:nvSpPr>
          <p:cNvPr id="19" name="Google Shape;186;p22">
            <a:extLst>
              <a:ext uri="{FF2B5EF4-FFF2-40B4-BE49-F238E27FC236}">
                <a16:creationId xmlns:a16="http://schemas.microsoft.com/office/drawing/2014/main" id="{34DFFA08-E7B0-234D-99C0-4F44A84896D7}"/>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[Context]</a:t>
            </a:r>
            <a:endParaRPr sz="1000" dirty="0"/>
          </a:p>
        </p:txBody>
      </p:sp>
      <p:pic>
        <p:nvPicPr>
          <p:cNvPr id="20" name="Picture 19">
            <a:extLst>
              <a:ext uri="{FF2B5EF4-FFF2-40B4-BE49-F238E27FC236}">
                <a16:creationId xmlns:a16="http://schemas.microsoft.com/office/drawing/2014/main" id="{C1010E5B-6C0D-FA47-8B5E-8726EB82C891}"/>
              </a:ext>
            </a:extLst>
          </p:cNvPr>
          <p:cNvPicPr>
            <a:picLocks noChangeAspect="1"/>
          </p:cNvPicPr>
          <p:nvPr/>
        </p:nvPicPr>
        <p:blipFill rotWithShape="1">
          <a:blip r:embed="rId3">
            <a:extLst>
              <a:ext uri="{28A0092B-C50C-407E-A947-70E740481C1C}">
                <a14:useLocalDpi xmlns:a14="http://schemas.microsoft.com/office/drawing/2010/main" val="0"/>
              </a:ext>
            </a:extLst>
          </a:blip>
          <a:srcRect l="23168" t="8331" r="36596" b="33231"/>
          <a:stretch/>
        </p:blipFill>
        <p:spPr>
          <a:xfrm>
            <a:off x="1148026" y="2081246"/>
            <a:ext cx="1808929" cy="1172593"/>
          </a:xfrm>
          <a:prstGeom prst="rect">
            <a:avLst/>
          </a:prstGeom>
        </p:spPr>
      </p:pic>
      <p:sp>
        <p:nvSpPr>
          <p:cNvPr id="35" name="Google Shape;1613;p73">
            <a:extLst>
              <a:ext uri="{FF2B5EF4-FFF2-40B4-BE49-F238E27FC236}">
                <a16:creationId xmlns:a16="http://schemas.microsoft.com/office/drawing/2014/main" id="{33056C3B-E46F-4549-9002-835E4C732B8F}"/>
              </a:ext>
            </a:extLst>
          </p:cNvPr>
          <p:cNvSpPr txBox="1"/>
          <p:nvPr/>
        </p:nvSpPr>
        <p:spPr>
          <a:xfrm>
            <a:off x="6153060" y="2540677"/>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[Query]</a:t>
            </a:r>
            <a:endParaRPr sz="1000" dirty="0"/>
          </a:p>
        </p:txBody>
      </p:sp>
      <p:sp>
        <p:nvSpPr>
          <p:cNvPr id="36" name="TextBox 35">
            <a:extLst>
              <a:ext uri="{FF2B5EF4-FFF2-40B4-BE49-F238E27FC236}">
                <a16:creationId xmlns:a16="http://schemas.microsoft.com/office/drawing/2014/main" id="{810766F5-8BC4-324E-847C-4F18CE613402}"/>
              </a:ext>
            </a:extLst>
          </p:cNvPr>
          <p:cNvSpPr txBox="1"/>
          <p:nvPr/>
        </p:nvSpPr>
        <p:spPr>
          <a:xfrm>
            <a:off x="261256" y="895739"/>
            <a:ext cx="7576458" cy="307777"/>
          </a:xfrm>
          <a:prstGeom prst="rect">
            <a:avLst/>
          </a:prstGeom>
          <a:noFill/>
        </p:spPr>
        <p:txBody>
          <a:bodyPr wrap="square" rtlCol="0">
            <a:spAutoFit/>
          </a:bodyPr>
          <a:lstStyle/>
          <a:p>
            <a:r>
              <a:rPr lang="nb-NO" dirty="0">
                <a:solidFill>
                  <a:schemeClr val="bg1">
                    <a:lumMod val="50000"/>
                  </a:schemeClr>
                </a:solidFill>
              </a:rPr>
              <a:t>Shang </a:t>
            </a:r>
            <a:r>
              <a:rPr lang="nb-NO" i="1" dirty="0">
                <a:solidFill>
                  <a:schemeClr val="bg1">
                    <a:lumMod val="50000"/>
                  </a:schemeClr>
                </a:solidFill>
              </a:rPr>
              <a:t>et al.</a:t>
            </a:r>
            <a:r>
              <a:rPr lang="nb-NO" dirty="0">
                <a:solidFill>
                  <a:schemeClr val="bg1">
                    <a:lumMod val="50000"/>
                  </a:schemeClr>
                </a:solidFill>
              </a:rPr>
              <a:t>, 15; </a:t>
            </a:r>
            <a:r>
              <a:rPr lang="nb-NO" dirty="0" err="1">
                <a:solidFill>
                  <a:schemeClr val="bg1">
                    <a:lumMod val="50000"/>
                  </a:schemeClr>
                </a:solidFill>
              </a:rPr>
              <a:t>Vinyals</a:t>
            </a:r>
            <a:r>
              <a:rPr lang="nb-NO" dirty="0">
                <a:solidFill>
                  <a:schemeClr val="bg1">
                    <a:lumMod val="50000"/>
                  </a:schemeClr>
                </a:solidFill>
              </a:rPr>
              <a:t> and Le, 15; </a:t>
            </a:r>
            <a:r>
              <a:rPr lang="nb-NO" dirty="0" err="1">
                <a:solidFill>
                  <a:schemeClr val="bg1">
                    <a:lumMod val="50000"/>
                  </a:schemeClr>
                </a:solidFill>
              </a:rPr>
              <a:t>Sordoni</a:t>
            </a:r>
            <a:r>
              <a:rPr lang="nb-NO" dirty="0">
                <a:solidFill>
                  <a:schemeClr val="bg1">
                    <a:lumMod val="50000"/>
                  </a:schemeClr>
                </a:solidFill>
              </a:rPr>
              <a:t> </a:t>
            </a:r>
            <a:r>
              <a:rPr lang="nb-NO" i="1" dirty="0">
                <a:solidFill>
                  <a:schemeClr val="bg1">
                    <a:lumMod val="50000"/>
                  </a:schemeClr>
                </a:solidFill>
              </a:rPr>
              <a:t>et al.</a:t>
            </a:r>
            <a:r>
              <a:rPr lang="nb-NO" dirty="0">
                <a:solidFill>
                  <a:schemeClr val="bg1">
                    <a:lumMod val="50000"/>
                  </a:schemeClr>
                </a:solidFill>
              </a:rPr>
              <a:t>, 15; </a:t>
            </a:r>
            <a:r>
              <a:rPr lang="nb-NO" dirty="0" err="1">
                <a:solidFill>
                  <a:schemeClr val="bg1">
                    <a:lumMod val="50000"/>
                  </a:schemeClr>
                </a:solidFill>
              </a:rPr>
              <a:t>Serban</a:t>
            </a:r>
            <a:r>
              <a:rPr lang="nb-NO" dirty="0">
                <a:solidFill>
                  <a:schemeClr val="bg1">
                    <a:lumMod val="50000"/>
                  </a:schemeClr>
                </a:solidFill>
              </a:rPr>
              <a:t> </a:t>
            </a:r>
            <a:r>
              <a:rPr lang="nb-NO" i="1" dirty="0">
                <a:solidFill>
                  <a:schemeClr val="bg1">
                    <a:lumMod val="50000"/>
                  </a:schemeClr>
                </a:solidFill>
              </a:rPr>
              <a:t>et al.</a:t>
            </a:r>
            <a:r>
              <a:rPr lang="nb-NO" dirty="0">
                <a:solidFill>
                  <a:schemeClr val="bg1">
                    <a:lumMod val="50000"/>
                  </a:schemeClr>
                </a:solidFill>
              </a:rPr>
              <a:t>, 15; Dodge </a:t>
            </a:r>
            <a:r>
              <a:rPr lang="nb-NO" i="1" dirty="0">
                <a:solidFill>
                  <a:schemeClr val="bg1">
                    <a:lumMod val="50000"/>
                  </a:schemeClr>
                </a:solidFill>
              </a:rPr>
              <a:t>et al.</a:t>
            </a:r>
            <a:r>
              <a:rPr lang="nb-NO" dirty="0">
                <a:solidFill>
                  <a:schemeClr val="bg1">
                    <a:lumMod val="50000"/>
                  </a:schemeClr>
                </a:solidFill>
              </a:rPr>
              <a:t>, 16</a:t>
            </a:r>
          </a:p>
        </p:txBody>
      </p:sp>
      <p:pic>
        <p:nvPicPr>
          <p:cNvPr id="37" name="Picture 36">
            <a:extLst>
              <a:ext uri="{FF2B5EF4-FFF2-40B4-BE49-F238E27FC236}">
                <a16:creationId xmlns:a16="http://schemas.microsoft.com/office/drawing/2014/main" id="{E2D881AF-7FAC-5A46-A7FE-E24E428569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1519" y="1487176"/>
            <a:ext cx="5325064" cy="2630160"/>
          </a:xfrm>
          <a:prstGeom prst="rect">
            <a:avLst/>
          </a:prstGeom>
        </p:spPr>
      </p:pic>
      <p:sp>
        <p:nvSpPr>
          <p:cNvPr id="38" name="Rectangle 2">
            <a:extLst>
              <a:ext uri="{FF2B5EF4-FFF2-40B4-BE49-F238E27FC236}">
                <a16:creationId xmlns:a16="http://schemas.microsoft.com/office/drawing/2014/main" id="{D35966A3-23DE-D848-B74C-DB83156C2FAA}"/>
              </a:ext>
            </a:extLst>
          </p:cNvPr>
          <p:cNvSpPr txBox="1">
            <a:spLocks noChangeArrowheads="1"/>
          </p:cNvSpPr>
          <p:nvPr/>
        </p:nvSpPr>
        <p:spPr>
          <a:xfrm>
            <a:off x="336472" y="4487986"/>
            <a:ext cx="8498074" cy="363891"/>
          </a:xfrm>
          <a:prstGeom prst="rect">
            <a:avLst/>
          </a:prstGeom>
        </p:spPr>
        <p:txBody>
          <a:bodyPr vert="horz" lIns="34290" tIns="17145" rIns="34290" bIns="17145" rtlCol="0">
            <a:normAutofit/>
          </a:bodyPr>
          <a:lstStyle>
            <a:lvl1pPr marL="698500" indent="-698500" algn="l" defTabSz="1828800" rtl="0" eaLnBrk="1" latinLnBrk="0" hangingPunct="1">
              <a:spcBef>
                <a:spcPts val="4000"/>
              </a:spcBef>
              <a:buClr>
                <a:schemeClr val="accent1">
                  <a:lumMod val="60000"/>
                  <a:lumOff val="40000"/>
                </a:schemeClr>
              </a:buClr>
              <a:buSzPct val="110000"/>
              <a:buFont typeface="Wingdings 2" pitchFamily="18" charset="2"/>
              <a:buChar char=""/>
              <a:defRPr sz="4800" kern="1200">
                <a:solidFill>
                  <a:schemeClr val="tx1">
                    <a:lumMod val="65000"/>
                    <a:lumOff val="35000"/>
                  </a:schemeClr>
                </a:solidFill>
                <a:latin typeface="+mn-lt"/>
                <a:ea typeface="+mn-ea"/>
                <a:cs typeface="+mn-cs"/>
              </a:defRPr>
            </a:lvl1pPr>
            <a:lvl2pPr marL="1371600" indent="-673100" algn="l" defTabSz="1828800" rtl="0" eaLnBrk="1" latinLnBrk="0" hangingPunct="1">
              <a:spcBef>
                <a:spcPts val="1200"/>
              </a:spcBef>
              <a:buClr>
                <a:schemeClr val="accent1">
                  <a:lumMod val="75000"/>
                </a:schemeClr>
              </a:buClr>
              <a:buSzPct val="110000"/>
              <a:buFont typeface="Wingdings 2" pitchFamily="18" charset="2"/>
              <a:buChar char=""/>
              <a:defRPr sz="4400" kern="1200">
                <a:solidFill>
                  <a:schemeClr val="tx1">
                    <a:lumMod val="65000"/>
                    <a:lumOff val="35000"/>
                  </a:schemeClr>
                </a:solidFill>
                <a:latin typeface="+mn-lt"/>
                <a:ea typeface="+mn-ea"/>
                <a:cs typeface="+mn-cs"/>
              </a:defRPr>
            </a:lvl2pPr>
            <a:lvl3pPr marL="1936750" indent="-565150" algn="l" defTabSz="1828800" rtl="0" eaLnBrk="1" latinLnBrk="0" hangingPunct="1">
              <a:spcBef>
                <a:spcPts val="1200"/>
              </a:spcBef>
              <a:buClr>
                <a:schemeClr val="accent1">
                  <a:lumMod val="60000"/>
                  <a:lumOff val="40000"/>
                </a:schemeClr>
              </a:buClr>
              <a:buSzPct val="110000"/>
              <a:buFont typeface="Wingdings 2" pitchFamily="18" charset="2"/>
              <a:buChar char=""/>
              <a:defRPr sz="4000" kern="1200">
                <a:solidFill>
                  <a:schemeClr val="tx1">
                    <a:lumMod val="65000"/>
                    <a:lumOff val="35000"/>
                  </a:schemeClr>
                </a:solidFill>
                <a:latin typeface="+mn-lt"/>
                <a:ea typeface="+mn-ea"/>
                <a:cs typeface="+mn-cs"/>
              </a:defRPr>
            </a:lvl3pPr>
            <a:lvl4pPr marL="2527300" indent="-590550" algn="l" defTabSz="1828800" rtl="0" eaLnBrk="1" latinLnBrk="0" hangingPunct="1">
              <a:spcBef>
                <a:spcPts val="1200"/>
              </a:spcBef>
              <a:buClr>
                <a:schemeClr val="accent1">
                  <a:lumMod val="75000"/>
                </a:schemeClr>
              </a:buClr>
              <a:buSzPct val="110000"/>
              <a:buFont typeface="Wingdings 2" pitchFamily="18" charset="2"/>
              <a:buChar char=""/>
              <a:defRPr sz="3600" kern="1200">
                <a:solidFill>
                  <a:schemeClr val="tx1">
                    <a:lumMod val="65000"/>
                    <a:lumOff val="35000"/>
                  </a:schemeClr>
                </a:solidFill>
                <a:latin typeface="+mn-lt"/>
                <a:ea typeface="+mn-ea"/>
                <a:cs typeface="+mn-cs"/>
              </a:defRPr>
            </a:lvl4pPr>
            <a:lvl5pPr marL="3092450" indent="-565150" algn="l" defTabSz="1828800" rtl="0" eaLnBrk="1" latinLnBrk="0" hangingPunct="1">
              <a:spcBef>
                <a:spcPts val="1200"/>
              </a:spcBef>
              <a:buClr>
                <a:schemeClr val="accent1">
                  <a:lumMod val="60000"/>
                  <a:lumOff val="40000"/>
                </a:schemeClr>
              </a:buClr>
              <a:buSzPct val="110000"/>
              <a:buFont typeface="Wingdings 2" pitchFamily="18" charset="2"/>
              <a:buChar char=""/>
              <a:defRPr sz="3600" kern="1200">
                <a:solidFill>
                  <a:schemeClr val="tx1">
                    <a:lumMod val="65000"/>
                    <a:lumOff val="35000"/>
                  </a:schemeClr>
                </a:solidFill>
                <a:latin typeface="+mn-lt"/>
                <a:ea typeface="+mn-ea"/>
                <a:cs typeface="+mn-cs"/>
              </a:defRPr>
            </a:lvl5pPr>
            <a:lvl6pPr marL="3657600"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6pPr>
            <a:lvl7pPr marL="4235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7pPr>
            <a:lvl8pPr marL="4797426" indent="-565150" algn="l" defTabSz="1828800" rtl="0" eaLnBrk="1" latinLnBrk="0" hangingPunct="1">
              <a:spcBef>
                <a:spcPct val="20000"/>
              </a:spcBef>
              <a:buClr>
                <a:schemeClr val="accent2"/>
              </a:buClr>
              <a:buSzPct val="110000"/>
              <a:buFont typeface="Wingdings 2" pitchFamily="18" charset="2"/>
              <a:buChar char=""/>
              <a:defRPr lang="en-US" sz="3600" kern="1200" dirty="0" smtClean="0">
                <a:solidFill>
                  <a:schemeClr val="tx1">
                    <a:lumMod val="65000"/>
                    <a:lumOff val="35000"/>
                  </a:schemeClr>
                </a:solidFill>
                <a:latin typeface="+mn-lt"/>
                <a:ea typeface="+mn-ea"/>
                <a:cs typeface="+mn-cs"/>
              </a:defRPr>
            </a:lvl8pPr>
            <a:lvl9pPr marL="5378450" indent="-565150" algn="l" defTabSz="1828800" rtl="0" eaLnBrk="1" latinLnBrk="0" hangingPunct="1">
              <a:spcBef>
                <a:spcPct val="20000"/>
              </a:spcBef>
              <a:buClr>
                <a:schemeClr val="accent1">
                  <a:lumMod val="60000"/>
                  <a:lumOff val="40000"/>
                </a:schemeClr>
              </a:buClr>
              <a:buSzPct val="110000"/>
              <a:buFont typeface="Wingdings 2" pitchFamily="18" charset="2"/>
              <a:buChar char=""/>
              <a:defRPr lang="en-US" sz="3600" kern="1200" dirty="0">
                <a:solidFill>
                  <a:schemeClr val="tx1">
                    <a:lumMod val="65000"/>
                    <a:lumOff val="35000"/>
                  </a:schemeClr>
                </a:solidFill>
                <a:latin typeface="+mn-lt"/>
                <a:ea typeface="+mn-ea"/>
                <a:cs typeface="+mn-cs"/>
              </a:defRPr>
            </a:lvl9pPr>
          </a:lstStyle>
          <a:p>
            <a:pPr marL="0" indent="0">
              <a:buNone/>
            </a:pPr>
            <a:r>
              <a:rPr lang="en-US" sz="2025" dirty="0">
                <a:solidFill>
                  <a:srgbClr val="C00000"/>
                </a:solidFill>
                <a:ea typeface="FreightSansLFPro" charset="0"/>
                <a:cs typeface="FreightSansLFPro" charset="0"/>
              </a:rPr>
              <a:t>No intermediate task or state that can be used for training and evaluation! </a:t>
            </a:r>
          </a:p>
        </p:txBody>
      </p:sp>
    </p:spTree>
    <p:extLst>
      <p:ext uri="{BB962C8B-B14F-4D97-AF65-F5344CB8AC3E}">
        <p14:creationId xmlns:p14="http://schemas.microsoft.com/office/powerpoint/2010/main" val="231658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523084" y="1092106"/>
            <a:ext cx="8405016" cy="3785294"/>
          </a:xfrm>
        </p:spPr>
        <p:txBody>
          <a:bodyPr>
            <a:normAutofit/>
          </a:bodyPr>
          <a:lstStyle/>
          <a:p>
            <a:r>
              <a:rPr lang="en-US" dirty="0"/>
              <a:t>Based on a </a:t>
            </a:r>
            <a:r>
              <a:rPr lang="en-US" dirty="0">
                <a:solidFill>
                  <a:srgbClr val="2C7C9F"/>
                </a:solidFill>
              </a:rPr>
              <a:t>simulation like </a:t>
            </a:r>
            <a:r>
              <a:rPr lang="en-US" dirty="0" err="1">
                <a:solidFill>
                  <a:srgbClr val="2C7C9F"/>
                </a:solidFill>
              </a:rPr>
              <a:t>bAbI</a:t>
            </a:r>
            <a:r>
              <a:rPr lang="en-US" dirty="0"/>
              <a:t>:</a:t>
            </a:r>
          </a:p>
          <a:p>
            <a:pPr lvl="1"/>
            <a:r>
              <a:rPr lang="en-US" dirty="0">
                <a:solidFill>
                  <a:srgbClr val="2C7C9F"/>
                </a:solidFill>
              </a:rPr>
              <a:t>A KB made of restaurants and their properties</a:t>
            </a:r>
            <a:r>
              <a:rPr lang="en-US" dirty="0"/>
              <a:t>: type of cuisine, location, price, rating, party size, address and phone number.</a:t>
            </a:r>
          </a:p>
          <a:p>
            <a:pPr lvl="1"/>
            <a:r>
              <a:rPr lang="en-US" dirty="0"/>
              <a:t>KB can be queried using API calls containing 4fields: location, type of cuisine, price range and party size. </a:t>
            </a:r>
          </a:p>
          <a:p>
            <a:pPr lvl="1"/>
            <a:r>
              <a:rPr lang="en-US" dirty="0"/>
              <a:t>Dialogs are generated after creating a user request by sampling an API call.</a:t>
            </a:r>
          </a:p>
          <a:p>
            <a:pPr lvl="1"/>
            <a:endParaRPr lang="en-US" dirty="0"/>
          </a:p>
          <a:p>
            <a:r>
              <a:rPr lang="en-US" dirty="0"/>
              <a:t>Each example is </a:t>
            </a:r>
            <a:r>
              <a:rPr lang="en-US" dirty="0">
                <a:solidFill>
                  <a:srgbClr val="2C7C9F"/>
                </a:solidFill>
              </a:rPr>
              <a:t>a dialog between a user and a bot</a:t>
            </a:r>
            <a:r>
              <a:rPr lang="en-US" dirty="0"/>
              <a:t>, as well as API calls and the resulting facts. </a:t>
            </a:r>
          </a:p>
          <a:p>
            <a:r>
              <a:rPr lang="en-US" dirty="0">
                <a:solidFill>
                  <a:srgbClr val="2C7C9F"/>
                </a:solidFill>
              </a:rPr>
              <a:t>NL patterns </a:t>
            </a:r>
            <a:r>
              <a:rPr lang="en-US" dirty="0"/>
              <a:t>are used to create user and bot utterances.</a:t>
            </a:r>
            <a:endParaRPr lang="en-US" u="sng" dirty="0">
              <a:solidFill>
                <a:schemeClr val="accent2"/>
              </a:solidFill>
              <a:latin typeface="FreightSansLFPro" charset="0"/>
              <a:ea typeface="FreightSansLFPro" charset="0"/>
              <a:cs typeface="FreightSansLFPro" charset="0"/>
              <a:sym typeface="Wingdings"/>
            </a:endParaRPr>
          </a:p>
          <a:p>
            <a:pPr eaLnBrk="1" hangingPunct="1"/>
            <a:endParaRPr lang="en-US" dirty="0">
              <a:latin typeface="FreightSansLFPro" charset="0"/>
              <a:ea typeface="FreightSansLFPro" charset="0"/>
              <a:cs typeface="FreightSansLFPro" charset="0"/>
            </a:endParaRPr>
          </a:p>
        </p:txBody>
      </p:sp>
      <p:sp>
        <p:nvSpPr>
          <p:cNvPr id="4" name="Title 1">
            <a:extLst>
              <a:ext uri="{FF2B5EF4-FFF2-40B4-BE49-F238E27FC236}">
                <a16:creationId xmlns:a16="http://schemas.microsoft.com/office/drawing/2014/main" id="{DDD49EBB-3AAF-5740-AD39-6CF1BC9C7FD6}"/>
              </a:ext>
            </a:extLst>
          </p:cNvPr>
          <p:cNvSpPr txBox="1">
            <a:spLocks/>
          </p:cNvSpPr>
          <p:nvPr/>
        </p:nvSpPr>
        <p:spPr>
          <a:xfrm>
            <a:off x="311700" y="445025"/>
            <a:ext cx="8520600" cy="572700"/>
          </a:xfrm>
          <a:prstGeom prst="rect">
            <a:avLst/>
          </a:prstGeom>
          <a:noFill/>
          <a:ln>
            <a:noFill/>
          </a:ln>
        </p:spPr>
        <p:txBody>
          <a:bodyPr spcFirstLastPara="1" wrap="square" lIns="91425" tIns="91425" rIns="91425" bIns="91425" anchor="t"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US" dirty="0"/>
              <a:t>A dataset for end-to-end goal oriented dialog</a:t>
            </a:r>
          </a:p>
        </p:txBody>
      </p:sp>
    </p:spTree>
    <p:extLst>
      <p:ext uri="{BB962C8B-B14F-4D97-AF65-F5344CB8AC3E}">
        <p14:creationId xmlns:p14="http://schemas.microsoft.com/office/powerpoint/2010/main" val="2046616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Google Shape;16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158" name="Google Shape;158;p2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Machine Reading</a:t>
            </a:r>
            <a:endParaRPr dirty="0"/>
          </a:p>
        </p:txBody>
      </p:sp>
      <p:sp>
        <p:nvSpPr>
          <p:cNvPr id="159" name="Google Shape;159;p20"/>
          <p:cNvSpPr/>
          <p:nvPr/>
        </p:nvSpPr>
        <p:spPr>
          <a:xfrm>
            <a:off x="3298550" y="1083950"/>
            <a:ext cx="4841700"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t>A </a:t>
            </a:r>
            <a:r>
              <a:rPr lang="en-GB" sz="2400" b="1" dirty="0"/>
              <a:t>machine</a:t>
            </a:r>
            <a:r>
              <a:rPr lang="en-GB" sz="2400" dirty="0"/>
              <a:t> processes a </a:t>
            </a:r>
            <a:r>
              <a:rPr lang="en-GB" sz="2400" b="1" dirty="0"/>
              <a:t>passage of text</a:t>
            </a:r>
            <a:r>
              <a:rPr lang="en-GB" sz="2400" dirty="0"/>
              <a:t> to satisfy an </a:t>
            </a:r>
            <a:r>
              <a:rPr lang="en-GB" sz="2400" b="1" dirty="0"/>
              <a:t>information need </a:t>
            </a:r>
            <a:r>
              <a:rPr lang="en-GB" sz="2400" dirty="0"/>
              <a:t>(usually answer a question on it) </a:t>
            </a:r>
            <a:endParaRPr sz="2400"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77262"/>
          <a:stretch/>
        </p:blipFill>
        <p:spPr>
          <a:xfrm>
            <a:off x="3877176" y="111418"/>
            <a:ext cx="4592003" cy="1070249"/>
          </a:xfrm>
        </p:spPr>
      </p:pic>
      <p:pic>
        <p:nvPicPr>
          <p:cNvPr id="11"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19929" b="64748"/>
          <a:stretch/>
        </p:blipFill>
        <p:spPr>
          <a:xfrm>
            <a:off x="3877176" y="1059313"/>
            <a:ext cx="4592003" cy="721234"/>
          </a:xfrm>
          <a:prstGeom prst="rect">
            <a:avLst/>
          </a:prstGeom>
        </p:spPr>
      </p:pic>
      <p:sp>
        <p:nvSpPr>
          <p:cNvPr id="2" name="Title 1"/>
          <p:cNvSpPr>
            <a:spLocks noGrp="1"/>
          </p:cNvSpPr>
          <p:nvPr>
            <p:ph type="title"/>
          </p:nvPr>
        </p:nvSpPr>
        <p:spPr>
          <a:xfrm>
            <a:off x="262102" y="108787"/>
            <a:ext cx="3344261" cy="1665315"/>
          </a:xfrm>
        </p:spPr>
        <p:txBody>
          <a:bodyPr>
            <a:normAutofit/>
          </a:bodyPr>
          <a:lstStyle/>
          <a:p>
            <a:r>
              <a:rPr lang="en-US" dirty="0">
                <a:solidFill>
                  <a:schemeClr val="tx1"/>
                </a:solidFill>
                <a:latin typeface="Arial" panose="020B0604020202020204" pitchFamily="34" charset="0"/>
                <a:ea typeface="FreightSansLFPro" charset="0"/>
                <a:cs typeface="Arial" panose="020B0604020202020204" pitchFamily="34" charset="0"/>
              </a:rPr>
              <a:t>Slicing a booking</a:t>
            </a:r>
            <a:br>
              <a:rPr lang="en-US" dirty="0">
                <a:solidFill>
                  <a:schemeClr val="tx1"/>
                </a:solidFill>
                <a:latin typeface="Arial" panose="020B0604020202020204" pitchFamily="34" charset="0"/>
                <a:ea typeface="FreightSansLFPro" charset="0"/>
                <a:cs typeface="Arial" panose="020B0604020202020204" pitchFamily="34" charset="0"/>
              </a:rPr>
            </a:br>
            <a:r>
              <a:rPr lang="en-US" dirty="0">
                <a:solidFill>
                  <a:schemeClr val="tx1"/>
                </a:solidFill>
                <a:latin typeface="Arial" panose="020B0604020202020204" pitchFamily="34" charset="0"/>
                <a:ea typeface="FreightSansLFPro" charset="0"/>
                <a:cs typeface="Arial" panose="020B0604020202020204" pitchFamily="34" charset="0"/>
              </a:rPr>
              <a:t>in five tasks</a:t>
            </a:r>
          </a:p>
        </p:txBody>
      </p:sp>
      <p:pic>
        <p:nvPicPr>
          <p:cNvPr id="13"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35591" b="22766"/>
          <a:stretch/>
        </p:blipFill>
        <p:spPr>
          <a:xfrm>
            <a:off x="3877176" y="1774103"/>
            <a:ext cx="4592003" cy="1960083"/>
          </a:xfrm>
          <a:prstGeom prst="rect">
            <a:avLst/>
          </a:prstGeom>
        </p:spPr>
      </p:pic>
      <p:pic>
        <p:nvPicPr>
          <p:cNvPr id="12"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77270" b="6161"/>
          <a:stretch/>
        </p:blipFill>
        <p:spPr>
          <a:xfrm>
            <a:off x="3877176" y="3725204"/>
            <a:ext cx="4592003" cy="779882"/>
          </a:xfrm>
          <a:prstGeom prst="rect">
            <a:avLst/>
          </a:prstGeom>
        </p:spPr>
      </p:pic>
      <p:pic>
        <p:nvPicPr>
          <p:cNvPr id="14"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93839"/>
          <a:stretch/>
        </p:blipFill>
        <p:spPr>
          <a:xfrm>
            <a:off x="3877176" y="4495247"/>
            <a:ext cx="4592003" cy="289991"/>
          </a:xfrm>
          <a:prstGeom prst="rect">
            <a:avLst/>
          </a:prstGeom>
        </p:spPr>
      </p:pic>
      <p:sp>
        <p:nvSpPr>
          <p:cNvPr id="16" name="Down Arrow 15"/>
          <p:cNvSpPr/>
          <p:nvPr/>
        </p:nvSpPr>
        <p:spPr>
          <a:xfrm>
            <a:off x="3479363" y="108787"/>
            <a:ext cx="355600" cy="470185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3" name="TextBox 2"/>
          <p:cNvSpPr txBox="1"/>
          <p:nvPr/>
        </p:nvSpPr>
        <p:spPr>
          <a:xfrm>
            <a:off x="397764" y="2167128"/>
            <a:ext cx="2688336" cy="1323439"/>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000" dirty="0"/>
              <a:t>Task completed</a:t>
            </a:r>
          </a:p>
          <a:p>
            <a:pPr algn="ctr"/>
            <a:r>
              <a:rPr lang="en-US" sz="2000" dirty="0"/>
              <a:t>=</a:t>
            </a:r>
          </a:p>
          <a:p>
            <a:pPr algn="ctr"/>
            <a:r>
              <a:rPr lang="en-US" sz="2000" dirty="0"/>
              <a:t>All utterances correctly predicted</a:t>
            </a:r>
          </a:p>
        </p:txBody>
      </p:sp>
    </p:spTree>
    <p:extLst>
      <p:ext uri="{BB962C8B-B14F-4D97-AF65-F5344CB8AC3E}">
        <p14:creationId xmlns:p14="http://schemas.microsoft.com/office/powerpoint/2010/main" val="339250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4"/>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13"/>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523085" y="1092106"/>
            <a:ext cx="7976679" cy="3785294"/>
          </a:xfrm>
        </p:spPr>
        <p:txBody>
          <a:bodyPr>
            <a:normAutofit/>
          </a:bodyPr>
          <a:lstStyle/>
          <a:p>
            <a:pPr lvl="1" eaLnBrk="1" hangingPunct="1"/>
            <a:endParaRPr lang="en-US" u="sng" dirty="0">
              <a:solidFill>
                <a:schemeClr val="accent2"/>
              </a:solidFill>
              <a:latin typeface="FreightSansLFPro" charset="0"/>
              <a:ea typeface="FreightSansLFPro" charset="0"/>
              <a:cs typeface="FreightSansLFPro" charset="0"/>
              <a:sym typeface="Wingdings"/>
            </a:endParaRPr>
          </a:p>
          <a:p>
            <a:pPr eaLnBrk="1" hangingPunct="1"/>
            <a:endParaRPr lang="en-US" dirty="0">
              <a:latin typeface="FreightSansLFPro" charset="0"/>
              <a:ea typeface="FreightSansLFPro" charset="0"/>
              <a:cs typeface="FreightSansLFPro"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t="1348"/>
          <a:stretch/>
        </p:blipFill>
        <p:spPr>
          <a:xfrm>
            <a:off x="0" y="1365502"/>
            <a:ext cx="9061717" cy="2431798"/>
          </a:xfrm>
          <a:prstGeom prst="rect">
            <a:avLst/>
          </a:prstGeom>
        </p:spPr>
      </p:pic>
      <p:sp>
        <p:nvSpPr>
          <p:cNvPr id="3" name="Rounded Rectangle 2"/>
          <p:cNvSpPr/>
          <p:nvPr/>
        </p:nvSpPr>
        <p:spPr>
          <a:xfrm>
            <a:off x="1990996" y="2476500"/>
            <a:ext cx="6667500" cy="469900"/>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6" name="Rounded Rectangle 5"/>
          <p:cNvSpPr/>
          <p:nvPr/>
        </p:nvSpPr>
        <p:spPr>
          <a:xfrm>
            <a:off x="1990996" y="1578101"/>
            <a:ext cx="6667500" cy="250699"/>
          </a:xfrm>
          <a:prstGeom prst="round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7" name="Google Shape;1609;p73">
            <a:extLst>
              <a:ext uri="{FF2B5EF4-FFF2-40B4-BE49-F238E27FC236}">
                <a16:creationId xmlns:a16="http://schemas.microsoft.com/office/drawing/2014/main" id="{BE4EC118-B658-6748-9C11-29F0BE8F69F0}"/>
              </a:ext>
            </a:extLst>
          </p:cNvPr>
          <p:cNvSpPr txBox="1">
            <a:spLocks/>
          </p:cNvSpPr>
          <p:nvPr/>
        </p:nvSpPr>
        <p:spPr>
          <a:xfrm>
            <a:off x="220119" y="44565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Stats</a:t>
            </a:r>
          </a:p>
          <a:p>
            <a:endParaRPr lang="en-GB" dirty="0"/>
          </a:p>
        </p:txBody>
      </p:sp>
      <p:sp>
        <p:nvSpPr>
          <p:cNvPr id="5" name="Title 4">
            <a:extLst>
              <a:ext uri="{FF2B5EF4-FFF2-40B4-BE49-F238E27FC236}">
                <a16:creationId xmlns:a16="http://schemas.microsoft.com/office/drawing/2014/main" id="{4337508B-C186-574C-BB5F-7401A496D50A}"/>
              </a:ext>
            </a:extLst>
          </p:cNvPr>
          <p:cNvSpPr>
            <a:spLocks noGrp="1"/>
          </p:cNvSpPr>
          <p:nvPr>
            <p:ph type="title"/>
          </p:nvPr>
        </p:nvSpPr>
        <p:spPr/>
        <p:txBody>
          <a:bodyPr/>
          <a:lstStyle/>
          <a:p>
            <a:endParaRPr lang="en-US" dirty="0"/>
          </a:p>
        </p:txBody>
      </p:sp>
    </p:spTree>
    <p:extLst>
      <p:ext uri="{BB962C8B-B14F-4D97-AF65-F5344CB8AC3E}">
        <p14:creationId xmlns:p14="http://schemas.microsoft.com/office/powerpoint/2010/main" val="2954401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6" grpId="1" animBg="1"/>
    </p:bld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580659"/>
            <a:ext cx="7886700" cy="2672715"/>
          </a:xfrm>
        </p:spPr>
      </p:pic>
      <p:sp>
        <p:nvSpPr>
          <p:cNvPr id="5" name="Rectangle 4"/>
          <p:cNvSpPr/>
          <p:nvPr/>
        </p:nvSpPr>
        <p:spPr>
          <a:xfrm>
            <a:off x="2382253" y="3513043"/>
            <a:ext cx="782053" cy="30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6" name="Rectangle 5"/>
          <p:cNvSpPr/>
          <p:nvPr/>
        </p:nvSpPr>
        <p:spPr>
          <a:xfrm>
            <a:off x="3789948" y="1973001"/>
            <a:ext cx="1925053" cy="1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7" name="Rectangle 6"/>
          <p:cNvSpPr/>
          <p:nvPr/>
        </p:nvSpPr>
        <p:spPr>
          <a:xfrm>
            <a:off x="3368842" y="3212254"/>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42" name="Group 41"/>
          <p:cNvGrpSpPr/>
          <p:nvPr/>
        </p:nvGrpSpPr>
        <p:grpSpPr>
          <a:xfrm>
            <a:off x="3257550" y="3206236"/>
            <a:ext cx="3106271" cy="1047139"/>
            <a:chOff x="4343400" y="4274981"/>
            <a:chExt cx="4141694" cy="1396185"/>
          </a:xfrm>
        </p:grpSpPr>
        <p:sp>
          <p:nvSpPr>
            <p:cNvPr id="43" name="Rectangle 42"/>
            <p:cNvSpPr/>
            <p:nvPr/>
          </p:nvSpPr>
          <p:spPr>
            <a:xfrm>
              <a:off x="5622757" y="5434810"/>
              <a:ext cx="1458763" cy="236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grpSp>
          <p:nvGrpSpPr>
            <p:cNvPr id="44" name="Group 43"/>
            <p:cNvGrpSpPr/>
            <p:nvPr/>
          </p:nvGrpSpPr>
          <p:grpSpPr>
            <a:xfrm>
              <a:off x="4343400" y="4274981"/>
              <a:ext cx="4141694" cy="1093925"/>
              <a:chOff x="4343400" y="4274981"/>
              <a:chExt cx="4141694" cy="1093925"/>
            </a:xfrm>
          </p:grpSpPr>
          <p:sp>
            <p:nvSpPr>
              <p:cNvPr id="45" name="Rectangle 44"/>
              <p:cNvSpPr/>
              <p:nvPr/>
            </p:nvSpPr>
            <p:spPr>
              <a:xfrm>
                <a:off x="4491789" y="4283004"/>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6" name="Rectangle 45"/>
              <p:cNvSpPr/>
              <p:nvPr/>
            </p:nvSpPr>
            <p:spPr>
              <a:xfrm>
                <a:off x="7299157" y="4274981"/>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7" name="Rounded Rectangle 46"/>
              <p:cNvSpPr/>
              <p:nvPr/>
            </p:nvSpPr>
            <p:spPr>
              <a:xfrm>
                <a:off x="4343400" y="4988443"/>
                <a:ext cx="4141694" cy="3804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grpSp>
      </p:grpSp>
      <p:sp>
        <p:nvSpPr>
          <p:cNvPr id="8" name="Rectangle 7"/>
          <p:cNvSpPr/>
          <p:nvPr/>
        </p:nvSpPr>
        <p:spPr>
          <a:xfrm>
            <a:off x="5474368" y="3206236"/>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9" name="Rectangle 8"/>
          <p:cNvSpPr/>
          <p:nvPr/>
        </p:nvSpPr>
        <p:spPr>
          <a:xfrm>
            <a:off x="1564105" y="2420520"/>
            <a:ext cx="493296" cy="22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0" name="Rectangle 9"/>
          <p:cNvSpPr/>
          <p:nvPr/>
        </p:nvSpPr>
        <p:spPr>
          <a:xfrm>
            <a:off x="7273089" y="2420520"/>
            <a:ext cx="487280" cy="21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1" name="Rectangle 10"/>
          <p:cNvSpPr/>
          <p:nvPr/>
        </p:nvSpPr>
        <p:spPr>
          <a:xfrm>
            <a:off x="3789948" y="3506864"/>
            <a:ext cx="602880" cy="193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19" name="Group 18"/>
          <p:cNvGrpSpPr/>
          <p:nvPr/>
        </p:nvGrpSpPr>
        <p:grpSpPr>
          <a:xfrm>
            <a:off x="5018470" y="3463615"/>
            <a:ext cx="757338" cy="237071"/>
            <a:chOff x="6691293" y="4201296"/>
            <a:chExt cx="1009784" cy="316094"/>
          </a:xfrm>
        </p:grpSpPr>
        <p:sp>
          <p:nvSpPr>
            <p:cNvPr id="12" name="Rectangle 11"/>
            <p:cNvSpPr/>
            <p:nvPr/>
          </p:nvSpPr>
          <p:spPr>
            <a:xfrm>
              <a:off x="6897237" y="4258962"/>
              <a:ext cx="803840" cy="258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4" name="Right Triangle 13"/>
            <p:cNvSpPr/>
            <p:nvPr/>
          </p:nvSpPr>
          <p:spPr>
            <a:xfrm flipH="1">
              <a:off x="6691293" y="4201296"/>
              <a:ext cx="269679" cy="25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6" name="Rectangle 15"/>
          <p:cNvSpPr/>
          <p:nvPr/>
        </p:nvSpPr>
        <p:spPr>
          <a:xfrm>
            <a:off x="4217068" y="4076108"/>
            <a:ext cx="1094072" cy="17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sp>
        <p:nvSpPr>
          <p:cNvPr id="18" name="Rounded Rectangle 17"/>
          <p:cNvSpPr/>
          <p:nvPr/>
        </p:nvSpPr>
        <p:spPr>
          <a:xfrm>
            <a:off x="3257550" y="3741333"/>
            <a:ext cx="3106271" cy="2853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sp>
        <p:nvSpPr>
          <p:cNvPr id="28" name="TextBox 27"/>
          <p:cNvSpPr txBox="1"/>
          <p:nvPr/>
        </p:nvSpPr>
        <p:spPr>
          <a:xfrm rot="1769720">
            <a:off x="4869487" y="4079775"/>
            <a:ext cx="1472983" cy="184666"/>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200" kern="1200" dirty="0">
                <a:solidFill>
                  <a:srgbClr val="70AD47">
                    <a:lumMod val="75000"/>
                  </a:srgbClr>
                </a:solidFill>
                <a:ea typeface="Times New Roman" charset="0"/>
                <a:cs typeface="Times New Roman" charset="0"/>
              </a:rPr>
              <a:t>m4: B: Sure thing</a:t>
            </a:r>
          </a:p>
        </p:txBody>
      </p:sp>
      <p:sp>
        <p:nvSpPr>
          <p:cNvPr id="29" name="TextBox 28"/>
          <p:cNvSpPr txBox="1"/>
          <p:nvPr/>
        </p:nvSpPr>
        <p:spPr>
          <a:xfrm rot="1769720">
            <a:off x="4261587" y="4346413"/>
            <a:ext cx="2678794" cy="184666"/>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200" kern="1200" dirty="0">
                <a:solidFill>
                  <a:srgbClr val="70AD47">
                    <a:lumMod val="75000"/>
                  </a:srgbClr>
                </a:solidFill>
                <a:ea typeface="Times New Roman" charset="0"/>
                <a:cs typeface="Times New Roman" charset="0"/>
              </a:rPr>
              <a:t>m3: U: I would like a table for two</a:t>
            </a:r>
          </a:p>
        </p:txBody>
      </p:sp>
      <p:sp>
        <p:nvSpPr>
          <p:cNvPr id="30" name="TextBox 29"/>
          <p:cNvSpPr txBox="1"/>
          <p:nvPr/>
        </p:nvSpPr>
        <p:spPr>
          <a:xfrm rot="1769720">
            <a:off x="3787508" y="3969800"/>
            <a:ext cx="1065666" cy="184666"/>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200" kern="1200" dirty="0">
                <a:solidFill>
                  <a:srgbClr val="70AD47">
                    <a:lumMod val="75000"/>
                  </a:srgbClr>
                </a:solidFill>
                <a:ea typeface="Times New Roman" charset="0"/>
                <a:cs typeface="Times New Roman" charset="0"/>
              </a:rPr>
              <a:t>m2: B: Hello</a:t>
            </a:r>
          </a:p>
        </p:txBody>
      </p:sp>
      <p:sp>
        <p:nvSpPr>
          <p:cNvPr id="31" name="TextBox 30"/>
          <p:cNvSpPr txBox="1"/>
          <p:nvPr/>
        </p:nvSpPr>
        <p:spPr>
          <a:xfrm rot="1769720">
            <a:off x="3227343" y="3934485"/>
            <a:ext cx="925613" cy="184666"/>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200" kern="1200" dirty="0">
                <a:solidFill>
                  <a:srgbClr val="70AD47">
                    <a:lumMod val="75000"/>
                  </a:srgbClr>
                </a:solidFill>
                <a:ea typeface="Times New Roman" charset="0"/>
                <a:cs typeface="Times New Roman" charset="0"/>
              </a:rPr>
              <a:t>m1: U: Hi</a:t>
            </a:r>
          </a:p>
        </p:txBody>
      </p:sp>
      <p:sp>
        <p:nvSpPr>
          <p:cNvPr id="32" name="TextBox 31"/>
          <p:cNvSpPr txBox="1"/>
          <p:nvPr/>
        </p:nvSpPr>
        <p:spPr>
          <a:xfrm>
            <a:off x="7493417" y="3386819"/>
            <a:ext cx="1468551" cy="461665"/>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200" kern="1200" dirty="0">
                <a:solidFill>
                  <a:srgbClr val="C00000"/>
                </a:solidFill>
              </a:rPr>
              <a:t>How many people in your party ?</a:t>
            </a:r>
          </a:p>
        </p:txBody>
      </p:sp>
      <p:sp>
        <p:nvSpPr>
          <p:cNvPr id="33" name="TextBox 32"/>
          <p:cNvSpPr txBox="1"/>
          <p:nvPr/>
        </p:nvSpPr>
        <p:spPr>
          <a:xfrm>
            <a:off x="15398174" y="3962886"/>
            <a:ext cx="476105"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350" kern="1200">
                <a:solidFill>
                  <a:prstClr val="black"/>
                </a:solidFill>
              </a:rPr>
              <a:t>John</a:t>
            </a:r>
            <a:endParaRPr lang="en-US" sz="1350" kern="1200" dirty="0">
              <a:solidFill>
                <a:prstClr val="black"/>
              </a:solidFill>
            </a:endParaRPr>
          </a:p>
        </p:txBody>
      </p:sp>
      <p:sp>
        <p:nvSpPr>
          <p:cNvPr id="34" name="TextBox 33"/>
          <p:cNvSpPr txBox="1"/>
          <p:nvPr/>
        </p:nvSpPr>
        <p:spPr>
          <a:xfrm>
            <a:off x="7745261" y="3918644"/>
            <a:ext cx="841965" cy="276999"/>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200" kern="1200" dirty="0">
                <a:solidFill>
                  <a:srgbClr val="C00000"/>
                </a:solidFill>
              </a:rPr>
              <a:t>I’m on it</a:t>
            </a:r>
          </a:p>
        </p:txBody>
      </p:sp>
      <p:sp>
        <p:nvSpPr>
          <p:cNvPr id="35" name="TextBox 34"/>
          <p:cNvSpPr txBox="1"/>
          <p:nvPr/>
        </p:nvSpPr>
        <p:spPr>
          <a:xfrm>
            <a:off x="7965002" y="4271163"/>
            <a:ext cx="367445" cy="276999"/>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200" kern="1200">
                <a:solidFill>
                  <a:srgbClr val="C00000"/>
                </a:solidFill>
              </a:rPr>
              <a:t>Hi</a:t>
            </a:r>
            <a:endParaRPr lang="en-US" sz="1200" kern="1200" dirty="0">
              <a:solidFill>
                <a:srgbClr val="C00000"/>
              </a:solidFill>
            </a:endParaRPr>
          </a:p>
        </p:txBody>
      </p:sp>
      <p:sp>
        <p:nvSpPr>
          <p:cNvPr id="37" name="TextBox 36"/>
          <p:cNvSpPr txBox="1"/>
          <p:nvPr/>
        </p:nvSpPr>
        <p:spPr>
          <a:xfrm>
            <a:off x="8015789" y="4625134"/>
            <a:ext cx="265872" cy="276999"/>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200" kern="1200">
                <a:solidFill>
                  <a:srgbClr val="C00000"/>
                </a:solidFill>
              </a:rPr>
              <a:t>…</a:t>
            </a:r>
            <a:endParaRPr lang="en-US" sz="1200" kern="1200" dirty="0">
              <a:solidFill>
                <a:srgbClr val="C00000"/>
              </a:solidFill>
            </a:endParaRPr>
          </a:p>
        </p:txBody>
      </p:sp>
      <p:sp>
        <p:nvSpPr>
          <p:cNvPr id="38" name="TextBox 37"/>
          <p:cNvSpPr txBox="1"/>
          <p:nvPr/>
        </p:nvSpPr>
        <p:spPr>
          <a:xfrm>
            <a:off x="6616392" y="3056474"/>
            <a:ext cx="888487" cy="461665"/>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685800"/>
            <a:r>
              <a:rPr lang="en-US" sz="1200" kern="1200" dirty="0">
                <a:solidFill>
                  <a:prstClr val="white"/>
                </a:solidFill>
              </a:rPr>
              <a:t>How many </a:t>
            </a:r>
            <a:r>
              <a:rPr lang="mr-IN" sz="1200" kern="1200" dirty="0">
                <a:solidFill>
                  <a:prstClr val="white"/>
                </a:solidFill>
              </a:rPr>
              <a:t>…</a:t>
            </a:r>
            <a:endParaRPr lang="en-US" sz="1200" kern="1200" dirty="0">
              <a:solidFill>
                <a:prstClr val="white"/>
              </a:solidFill>
            </a:endParaRPr>
          </a:p>
        </p:txBody>
      </p:sp>
      <p:sp>
        <p:nvSpPr>
          <p:cNvPr id="39" name="TextBox 38"/>
          <p:cNvSpPr txBox="1"/>
          <p:nvPr/>
        </p:nvSpPr>
        <p:spPr>
          <a:xfrm rot="1769720">
            <a:off x="5317991" y="4215819"/>
            <a:ext cx="2277555" cy="184666"/>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200" kern="1200" dirty="0">
                <a:solidFill>
                  <a:srgbClr val="70AD47">
                    <a:lumMod val="75000"/>
                  </a:srgbClr>
                </a:solidFill>
                <a:ea typeface="Times New Roman" charset="0"/>
                <a:cs typeface="Times New Roman" charset="0"/>
              </a:rPr>
              <a:t>m5: B: Where would that be?</a:t>
            </a:r>
          </a:p>
        </p:txBody>
      </p:sp>
      <p:sp>
        <p:nvSpPr>
          <p:cNvPr id="40" name="TextBox 39"/>
          <p:cNvSpPr txBox="1"/>
          <p:nvPr/>
        </p:nvSpPr>
        <p:spPr>
          <a:xfrm>
            <a:off x="129773" y="4114376"/>
            <a:ext cx="2241471" cy="923330"/>
          </a:xfrm>
          <a:prstGeom prst="rect">
            <a:avLst/>
          </a:prstGeom>
          <a:ln/>
        </p:spPr>
        <p:style>
          <a:lnRef idx="2">
            <a:schemeClr val="accent1"/>
          </a:lnRef>
          <a:fillRef idx="1">
            <a:schemeClr val="lt1"/>
          </a:fillRef>
          <a:effectRef idx="0">
            <a:schemeClr val="accent1"/>
          </a:effectRef>
          <a:fontRef idx="minor">
            <a:schemeClr val="dk1"/>
          </a:fontRef>
        </p:style>
        <p:txBody>
          <a:bodyPr wrap="square" lIns="90567" tIns="0" rIns="90567" bIns="0" rtlCol="0">
            <a:spAutoFit/>
          </a:bodyPr>
          <a:lstStyle/>
          <a:p>
            <a:pPr defTabSz="685800"/>
            <a:r>
              <a:rPr lang="en-US" sz="1200" kern="1200" dirty="0">
                <a:solidFill>
                  <a:prstClr val="black"/>
                </a:solidFill>
                <a:ea typeface="Times New Roman" charset="0"/>
                <a:cs typeface="Times New Roman" charset="0"/>
              </a:rPr>
              <a:t>U: Hi</a:t>
            </a:r>
          </a:p>
          <a:p>
            <a:pPr defTabSz="685800"/>
            <a:r>
              <a:rPr lang="en-US" sz="1200" kern="1200" dirty="0">
                <a:solidFill>
                  <a:prstClr val="black"/>
                </a:solidFill>
                <a:ea typeface="Times New Roman" charset="0"/>
                <a:cs typeface="Times New Roman" charset="0"/>
              </a:rPr>
              <a:t>B: Hello</a:t>
            </a:r>
          </a:p>
          <a:p>
            <a:pPr defTabSz="685800"/>
            <a:r>
              <a:rPr lang="en-US" sz="1200" kern="1200" dirty="0">
                <a:solidFill>
                  <a:prstClr val="black"/>
                </a:solidFill>
                <a:ea typeface="Times New Roman" charset="0"/>
                <a:cs typeface="Times New Roman" charset="0"/>
              </a:rPr>
              <a:t>U: I would like a table for two</a:t>
            </a:r>
          </a:p>
          <a:p>
            <a:pPr defTabSz="685800"/>
            <a:r>
              <a:rPr lang="en-US" sz="1200" kern="1200" dirty="0">
                <a:solidFill>
                  <a:prstClr val="black"/>
                </a:solidFill>
                <a:ea typeface="Times New Roman" charset="0"/>
                <a:cs typeface="Times New Roman" charset="0"/>
              </a:rPr>
              <a:t>B: Sure thing</a:t>
            </a:r>
          </a:p>
          <a:p>
            <a:pPr defTabSz="685800"/>
            <a:r>
              <a:rPr lang="en-US" sz="1200" kern="1200" dirty="0">
                <a:solidFill>
                  <a:prstClr val="black"/>
                </a:solidFill>
                <a:ea typeface="Times New Roman" charset="0"/>
                <a:cs typeface="Times New Roman" charset="0"/>
              </a:rPr>
              <a:t>B: Where would that be ?</a:t>
            </a:r>
          </a:p>
        </p:txBody>
      </p:sp>
      <p:grpSp>
        <p:nvGrpSpPr>
          <p:cNvPr id="13" name="Group 12"/>
          <p:cNvGrpSpPr/>
          <p:nvPr/>
        </p:nvGrpSpPr>
        <p:grpSpPr>
          <a:xfrm>
            <a:off x="1139639" y="2800743"/>
            <a:ext cx="1849192" cy="1083263"/>
            <a:chOff x="1519518" y="3734323"/>
            <a:chExt cx="2465589" cy="1444351"/>
          </a:xfrm>
        </p:grpSpPr>
        <p:sp>
          <p:nvSpPr>
            <p:cNvPr id="3" name="Rectangle 2"/>
            <p:cNvSpPr/>
            <p:nvPr/>
          </p:nvSpPr>
          <p:spPr>
            <a:xfrm>
              <a:off x="1519518" y="3734323"/>
              <a:ext cx="1223683" cy="11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1" name="Rectangle 40"/>
            <p:cNvSpPr/>
            <p:nvPr/>
          </p:nvSpPr>
          <p:spPr>
            <a:xfrm>
              <a:off x="2288359" y="4791112"/>
              <a:ext cx="1696748" cy="387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7" name="TextBox 16"/>
          <p:cNvSpPr txBox="1"/>
          <p:nvPr/>
        </p:nvSpPr>
        <p:spPr>
          <a:xfrm>
            <a:off x="461800" y="2830998"/>
            <a:ext cx="1454405" cy="30008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350" kern="1200" dirty="0">
                <a:solidFill>
                  <a:prstClr val="black"/>
                </a:solidFill>
              </a:rPr>
              <a:t>In Barcelona</a:t>
            </a:r>
          </a:p>
        </p:txBody>
      </p:sp>
      <p:sp>
        <p:nvSpPr>
          <p:cNvPr id="15" name="Rectangle 14"/>
          <p:cNvSpPr/>
          <p:nvPr/>
        </p:nvSpPr>
        <p:spPr>
          <a:xfrm>
            <a:off x="1925388" y="1988467"/>
            <a:ext cx="2839424"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20" name="Group 19"/>
          <p:cNvGrpSpPr/>
          <p:nvPr/>
        </p:nvGrpSpPr>
        <p:grpSpPr>
          <a:xfrm>
            <a:off x="2609902" y="1005916"/>
            <a:ext cx="3817636" cy="2682961"/>
            <a:chOff x="3479869" y="1341221"/>
            <a:chExt cx="5090181" cy="3577281"/>
          </a:xfrm>
          <a:solidFill>
            <a:schemeClr val="bg1"/>
          </a:solidFill>
        </p:grpSpPr>
        <p:sp>
          <p:nvSpPr>
            <p:cNvPr id="48" name="Rectangle 47"/>
            <p:cNvSpPr/>
            <p:nvPr/>
          </p:nvSpPr>
          <p:spPr>
            <a:xfrm>
              <a:off x="6306810" y="2630667"/>
              <a:ext cx="2263240" cy="22878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9" name="Rectangle 48"/>
            <p:cNvSpPr/>
            <p:nvPr/>
          </p:nvSpPr>
          <p:spPr>
            <a:xfrm>
              <a:off x="3479869" y="1875354"/>
              <a:ext cx="566752" cy="1448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0" name="Rectangle 49"/>
            <p:cNvSpPr/>
            <p:nvPr/>
          </p:nvSpPr>
          <p:spPr>
            <a:xfrm>
              <a:off x="3599450" y="1341221"/>
              <a:ext cx="4970600" cy="1448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51" name="Rectangle 50"/>
          <p:cNvSpPr/>
          <p:nvPr/>
        </p:nvSpPr>
        <p:spPr>
          <a:xfrm>
            <a:off x="6425434" y="1542557"/>
            <a:ext cx="2240658" cy="20847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2" name="Google Shape;1609;p73">
            <a:extLst>
              <a:ext uri="{FF2B5EF4-FFF2-40B4-BE49-F238E27FC236}">
                <a16:creationId xmlns:a16="http://schemas.microsoft.com/office/drawing/2014/main" id="{218739FE-6DFC-AB40-BA5A-B32D9B6356C9}"/>
              </a:ext>
            </a:extLst>
          </p:cNvPr>
          <p:cNvSpPr txBox="1">
            <a:spLocks/>
          </p:cNvSpPr>
          <p:nvPr/>
        </p:nvSpPr>
        <p:spPr>
          <a:xfrm>
            <a:off x="220119" y="44565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End-to-end Model: Memory Networks</a:t>
            </a:r>
          </a:p>
          <a:p>
            <a:endParaRPr lang="en-GB" dirty="0"/>
          </a:p>
        </p:txBody>
      </p:sp>
      <p:sp>
        <p:nvSpPr>
          <p:cNvPr id="22" name="Title 21">
            <a:extLst>
              <a:ext uri="{FF2B5EF4-FFF2-40B4-BE49-F238E27FC236}">
                <a16:creationId xmlns:a16="http://schemas.microsoft.com/office/drawing/2014/main" id="{060DD135-91F9-B243-B6E1-11DD323778A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706816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0"/>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8" grpId="0" animBg="1"/>
      <p:bldP spid="29" grpId="0" animBg="1"/>
      <p:bldP spid="30" grpId="0" animBg="1"/>
      <p:bldP spid="31" grpId="0" animBg="1"/>
      <p:bldP spid="32" grpId="0" animBg="1"/>
      <p:bldP spid="34" grpId="0" animBg="1"/>
      <p:bldP spid="35" grpId="0" animBg="1"/>
      <p:bldP spid="37" grpId="0" animBg="1"/>
      <p:bldP spid="38" grpId="0" animBg="1"/>
      <p:bldP spid="39" grpId="0" animBg="1"/>
      <p:bldP spid="40" grpId="0" animBg="1"/>
      <p:bldP spid="17" grpId="0" animBg="1"/>
      <p:bldP spid="15" grpId="0" animBg="1"/>
      <p:bldP spid="51"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1"/>
          <p:cNvSpPr>
            <a:spLocks noGrp="1" noChangeArrowheads="1"/>
          </p:cNvSpPr>
          <p:nvPr>
            <p:ph type="title"/>
          </p:nvPr>
        </p:nvSpPr>
        <p:spPr>
          <a:xfrm>
            <a:off x="332509" y="0"/>
            <a:ext cx="7523018" cy="1002717"/>
          </a:xfrm>
        </p:spPr>
        <p:txBody>
          <a:bodyPr/>
          <a:lstStyle/>
          <a:p>
            <a:pPr algn="l" eaLnBrk="1" hangingPunct="1"/>
            <a:r>
              <a:rPr lang="en-US" sz="3750" dirty="0">
                <a:solidFill>
                  <a:srgbClr val="2C7C9F"/>
                </a:solidFill>
                <a:latin typeface="FreightSansLFPro" charset="0"/>
                <a:ea typeface="FreightSansLFPro" charset="0"/>
                <a:cs typeface="FreightSansLFPro" charset="0"/>
              </a:rPr>
              <a:t>Dashboard</a:t>
            </a:r>
          </a:p>
        </p:txBody>
      </p:sp>
      <p:graphicFrame>
        <p:nvGraphicFramePr>
          <p:cNvPr id="4" name="Table 3"/>
          <p:cNvGraphicFramePr>
            <a:graphicFrameLocks noGrp="1"/>
          </p:cNvGraphicFramePr>
          <p:nvPr>
            <p:extLst>
              <p:ext uri="{D42A27DB-BD31-4B8C-83A1-F6EECF244321}">
                <p14:modId xmlns:p14="http://schemas.microsoft.com/office/powerpoint/2010/main" val="891154280"/>
              </p:ext>
            </p:extLst>
          </p:nvPr>
        </p:nvGraphicFramePr>
        <p:xfrm>
          <a:off x="2689552" y="518415"/>
          <a:ext cx="6095999" cy="1752600"/>
        </p:xfrm>
        <a:graphic>
          <a:graphicData uri="http://schemas.openxmlformats.org/drawingml/2006/table">
            <a:tbl>
              <a:tblPr firstRow="1" bandRow="1"/>
              <a:tblGrid>
                <a:gridCol w="1466812">
                  <a:extLst>
                    <a:ext uri="{9D8B030D-6E8A-4147-A177-3AD203B41FA5}">
                      <a16:colId xmlns:a16="http://schemas.microsoft.com/office/drawing/2014/main" val="20000"/>
                    </a:ext>
                  </a:extLst>
                </a:gridCol>
                <a:gridCol w="966354">
                  <a:extLst>
                    <a:ext uri="{9D8B030D-6E8A-4147-A177-3AD203B41FA5}">
                      <a16:colId xmlns:a16="http://schemas.microsoft.com/office/drawing/2014/main" val="20001"/>
                    </a:ext>
                  </a:extLst>
                </a:gridCol>
                <a:gridCol w="614833">
                  <a:extLst>
                    <a:ext uri="{9D8B030D-6E8A-4147-A177-3AD203B41FA5}">
                      <a16:colId xmlns:a16="http://schemas.microsoft.com/office/drawing/2014/main" val="20002"/>
                    </a:ext>
                  </a:extLst>
                </a:gridCol>
                <a:gridCol w="1120449">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898851">
                  <a:extLst>
                    <a:ext uri="{9D8B030D-6E8A-4147-A177-3AD203B41FA5}">
                      <a16:colId xmlns:a16="http://schemas.microsoft.com/office/drawing/2014/main" val="20005"/>
                    </a:ext>
                  </a:extLst>
                </a:gridCol>
              </a:tblGrid>
              <a:tr h="194310">
                <a:tc>
                  <a:txBody>
                    <a:bodyPr/>
                    <a:lstStyle/>
                    <a:p>
                      <a:endParaRPr lang="en-US" sz="500" dirty="0">
                        <a:solidFill>
                          <a:schemeClr val="tx1"/>
                        </a:solidFill>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IR </a:t>
                      </a:r>
                    </a:p>
                    <a:p>
                      <a:pPr algn="ctr"/>
                      <a:r>
                        <a:rPr lang="en-US" sz="1000" dirty="0">
                          <a:solidFill>
                            <a:schemeClr val="tx1"/>
                          </a:solidFill>
                          <a:latin typeface="+mj-lt"/>
                          <a:ea typeface="Helvetica Neue eText Pro" charset="0"/>
                          <a:cs typeface="Helvetica Neue eText Pro" charset="0"/>
                        </a:rPr>
                        <a:t>(TF-IDF)</a:t>
                      </a:r>
                    </a:p>
                  </a:txBody>
                  <a:tcPr marL="34290" marR="34290" marT="17145" marB="17145"/>
                </a:tc>
                <a:tc>
                  <a:txBody>
                    <a:bodyPr/>
                    <a:lstStyle/>
                    <a:p>
                      <a:r>
                        <a:rPr lang="en-US" sz="1000" dirty="0">
                          <a:solidFill>
                            <a:schemeClr val="tx1"/>
                          </a:solidFill>
                          <a:latin typeface="+mj-lt"/>
                          <a:ea typeface="Helvetica Neue eText Pro" charset="0"/>
                          <a:cs typeface="Helvetica Neue eText Pro" charset="0"/>
                        </a:rPr>
                        <a:t>LSTMs</a:t>
                      </a:r>
                    </a:p>
                  </a:txBody>
                  <a:tcPr marL="34290" marR="34290" marT="17145" marB="17145"/>
                </a:tc>
                <a:tc>
                  <a:txBody>
                    <a:bodyPr/>
                    <a:lstStyle/>
                    <a:p>
                      <a:r>
                        <a:rPr lang="en-US" sz="1000" dirty="0" err="1">
                          <a:solidFill>
                            <a:schemeClr val="tx1"/>
                          </a:solidFill>
                          <a:latin typeface="+mj-lt"/>
                          <a:ea typeface="Helvetica Neue eText Pro" charset="0"/>
                          <a:cs typeface="Helvetica Neue eText Pro" charset="0"/>
                        </a:rPr>
                        <a:t>Embeddings</a:t>
                      </a:r>
                      <a:endParaRPr lang="en-US" sz="1000" dirty="0">
                        <a:solidFill>
                          <a:schemeClr val="tx1"/>
                        </a:solidFill>
                        <a:latin typeface="+mj-lt"/>
                        <a:ea typeface="Helvetica Neue eText Pro" charset="0"/>
                        <a:cs typeface="Helvetica Neue eText Pro" charset="0"/>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Memory Networks</a:t>
                      </a:r>
                    </a:p>
                  </a:txBody>
                  <a:tcPr marL="34290" marR="34290" marT="17145" marB="17145"/>
                </a:tc>
                <a:tc>
                  <a:txBody>
                    <a:bodyPr/>
                    <a:lstStyle/>
                    <a:p>
                      <a:pPr algn="ctr"/>
                      <a:r>
                        <a:rPr lang="en-US" sz="1000" dirty="0">
                          <a:solidFill>
                            <a:schemeClr val="tx1"/>
                          </a:solidFill>
                        </a:rPr>
                        <a:t>Top perf</a:t>
                      </a:r>
                    </a:p>
                  </a:txBody>
                  <a:tcPr marL="34290" marR="34290" marT="17145" marB="17145"/>
                </a:tc>
                <a:extLst>
                  <a:ext uri="{0D108BD9-81ED-4DB2-BD59-A6C34878D82A}">
                    <a16:rowId xmlns:a16="http://schemas.microsoft.com/office/drawing/2014/main" val="10000"/>
                  </a:ext>
                </a:extLst>
              </a:tr>
              <a:tr h="194310">
                <a:tc>
                  <a:txBody>
                    <a:bodyPr/>
                    <a:lstStyle/>
                    <a:p>
                      <a:r>
                        <a:rPr lang="en-US" sz="1100" dirty="0">
                          <a:solidFill>
                            <a:schemeClr val="bg1"/>
                          </a:solidFill>
                        </a:rPr>
                        <a:t>T1 </a:t>
                      </a:r>
                      <a:r>
                        <a:rPr lang="mr-IN" sz="1100" dirty="0">
                          <a:solidFill>
                            <a:schemeClr val="bg1"/>
                          </a:solidFill>
                        </a:rPr>
                        <a:t>–</a:t>
                      </a:r>
                      <a:r>
                        <a:rPr lang="en-US" sz="1100" dirty="0">
                          <a:solidFill>
                            <a:schemeClr val="bg1"/>
                          </a:solidFill>
                        </a:rPr>
                        <a:t> API calls</a:t>
                      </a:r>
                    </a:p>
                  </a:txBody>
                  <a:tcPr marL="34290" marR="34290" marT="17145" marB="17145">
                    <a:solidFill>
                      <a:schemeClr val="accent1"/>
                    </a:solidFill>
                  </a:tcPr>
                </a:tc>
                <a:tc>
                  <a:txBody>
                    <a:bodyPr/>
                    <a:lstStyle/>
                    <a:p>
                      <a:pPr algn="ctr"/>
                      <a:r>
                        <a:rPr lang="en-US" sz="1000" dirty="0"/>
                        <a:t>5.6</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b="1" dirty="0">
                          <a:solidFill>
                            <a:schemeClr val="bg1"/>
                          </a:solidFill>
                        </a:rPr>
                        <a:t>100</a:t>
                      </a:r>
                    </a:p>
                  </a:txBody>
                  <a:tcPr marL="34290" marR="34290" marT="17145" marB="17145">
                    <a:solidFill>
                      <a:schemeClr val="accent2">
                        <a:lumMod val="60000"/>
                        <a:lumOff val="40000"/>
                      </a:schemeClr>
                    </a:solidFill>
                  </a:tcPr>
                </a:tc>
                <a:tc>
                  <a:txBody>
                    <a:bodyPr/>
                    <a:lstStyle/>
                    <a:p>
                      <a:pPr algn="ctr"/>
                      <a:r>
                        <a:rPr lang="en-US" sz="1000" b="1" dirty="0">
                          <a:solidFill>
                            <a:schemeClr val="bg1"/>
                          </a:solidFill>
                        </a:rPr>
                        <a:t>99.9</a:t>
                      </a:r>
                    </a:p>
                  </a:txBody>
                  <a:tcPr marL="34290" marR="34290" marT="17145" marB="17145">
                    <a:solidFill>
                      <a:schemeClr val="accent2">
                        <a:lumMod val="60000"/>
                        <a:lumOff val="4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1"/>
                  </a:ext>
                </a:extLst>
              </a:tr>
              <a:tr h="194310">
                <a:tc>
                  <a:txBody>
                    <a:bodyPr/>
                    <a:lstStyle/>
                    <a:p>
                      <a:r>
                        <a:rPr lang="en-US" sz="1100" dirty="0">
                          <a:solidFill>
                            <a:schemeClr val="bg1"/>
                          </a:solidFill>
                        </a:rPr>
                        <a:t>T2</a:t>
                      </a:r>
                      <a:r>
                        <a:rPr lang="en-US" sz="1100" baseline="0" dirty="0">
                          <a:solidFill>
                            <a:schemeClr val="bg1"/>
                          </a:solidFill>
                        </a:rPr>
                        <a:t> </a:t>
                      </a:r>
                      <a:r>
                        <a:rPr lang="mr-IN" sz="1100" dirty="0">
                          <a:solidFill>
                            <a:schemeClr val="bg1"/>
                          </a:solidFill>
                        </a:rPr>
                        <a:t>–</a:t>
                      </a:r>
                      <a:r>
                        <a:rPr lang="en-US" sz="1100" dirty="0">
                          <a:solidFill>
                            <a:schemeClr val="bg1"/>
                          </a:solidFill>
                        </a:rPr>
                        <a:t> Update API calls</a:t>
                      </a:r>
                      <a:r>
                        <a:rPr lang="en-US" sz="1100" baseline="0" dirty="0">
                          <a:solidFill>
                            <a:schemeClr val="bg1"/>
                          </a:solidFill>
                        </a:rPr>
                        <a:t> </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t>3.4</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68.4</a:t>
                      </a:r>
                    </a:p>
                  </a:txBody>
                  <a:tcPr marL="34290" marR="34290" marT="17145" marB="17145">
                    <a:solidFill>
                      <a:schemeClr val="accent1">
                        <a:lumMod val="20000"/>
                        <a:lumOff val="80000"/>
                      </a:schemeClr>
                    </a:solidFill>
                  </a:tcPr>
                </a:tc>
                <a:tc>
                  <a:txBody>
                    <a:bodyPr/>
                    <a:lstStyle/>
                    <a:p>
                      <a:pPr algn="ctr"/>
                      <a:r>
                        <a:rPr lang="en-US" sz="1000" b="1" dirty="0">
                          <a:solidFill>
                            <a:schemeClr val="bg1"/>
                          </a:solidFill>
                        </a:rPr>
                        <a:t>100</a:t>
                      </a:r>
                    </a:p>
                  </a:txBody>
                  <a:tcPr marL="34290" marR="34290" marT="17145" marB="17145">
                    <a:solidFill>
                      <a:schemeClr val="accent2">
                        <a:lumMod val="60000"/>
                        <a:lumOff val="4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2"/>
                  </a:ext>
                </a:extLst>
              </a:tr>
              <a:tr h="194310">
                <a:tc>
                  <a:txBody>
                    <a:bodyPr/>
                    <a:lstStyle/>
                    <a:p>
                      <a:r>
                        <a:rPr lang="en-US" sz="1100" dirty="0">
                          <a:solidFill>
                            <a:schemeClr val="bg1"/>
                          </a:solidFill>
                        </a:rPr>
                        <a:t>T3</a:t>
                      </a:r>
                      <a:r>
                        <a:rPr lang="en-US" sz="1100" baseline="0" dirty="0">
                          <a:solidFill>
                            <a:schemeClr val="bg1"/>
                          </a:solidFill>
                        </a:rPr>
                        <a:t> </a:t>
                      </a:r>
                      <a:r>
                        <a:rPr lang="mr-IN" sz="1100" dirty="0">
                          <a:solidFill>
                            <a:schemeClr val="bg1"/>
                          </a:solidFill>
                        </a:rPr>
                        <a:t>–</a:t>
                      </a:r>
                      <a:r>
                        <a:rPr lang="en-US" sz="1100" dirty="0">
                          <a:solidFill>
                            <a:schemeClr val="bg1"/>
                          </a:solidFill>
                        </a:rPr>
                        <a:t> Show options</a:t>
                      </a:r>
                    </a:p>
                  </a:txBody>
                  <a:tcPr marL="34290" marR="34290" marT="17145" marB="17145">
                    <a:solidFill>
                      <a:schemeClr val="accent1"/>
                    </a:solidFill>
                  </a:tcPr>
                </a:tc>
                <a:tc>
                  <a:txBody>
                    <a:bodyPr/>
                    <a:lstStyle/>
                    <a:p>
                      <a:pPr algn="ctr"/>
                      <a:r>
                        <a:rPr lang="en-US" sz="1000" dirty="0"/>
                        <a:t>8.0</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64.9</a:t>
                      </a:r>
                    </a:p>
                  </a:txBody>
                  <a:tcPr marL="34290" marR="34290" marT="17145" marB="17145">
                    <a:solidFill>
                      <a:schemeClr val="accent1">
                        <a:lumMod val="20000"/>
                        <a:lumOff val="80000"/>
                      </a:schemeClr>
                    </a:solidFill>
                  </a:tcPr>
                </a:tc>
                <a:tc>
                  <a:txBody>
                    <a:bodyPr/>
                    <a:lstStyle/>
                    <a:p>
                      <a:pPr algn="ctr"/>
                      <a:r>
                        <a:rPr lang="en-US" sz="1000" b="1" dirty="0"/>
                        <a:t>74.9</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3"/>
                  </a:ext>
                </a:extLst>
              </a:tr>
              <a:tr h="194310">
                <a:tc>
                  <a:txBody>
                    <a:bodyPr/>
                    <a:lstStyle/>
                    <a:p>
                      <a:r>
                        <a:rPr lang="en-US" sz="1100" dirty="0">
                          <a:solidFill>
                            <a:schemeClr val="bg1"/>
                          </a:solidFill>
                        </a:rPr>
                        <a:t>T4</a:t>
                      </a:r>
                      <a:r>
                        <a:rPr lang="en-US" sz="1100" baseline="0" dirty="0">
                          <a:solidFill>
                            <a:schemeClr val="bg1"/>
                          </a:solidFill>
                        </a:rPr>
                        <a:t> </a:t>
                      </a:r>
                      <a:r>
                        <a:rPr lang="mr-IN" sz="1100" dirty="0">
                          <a:solidFill>
                            <a:schemeClr val="bg1"/>
                          </a:solidFill>
                        </a:rPr>
                        <a:t>–</a:t>
                      </a:r>
                      <a:r>
                        <a:rPr lang="en-US" sz="1100" dirty="0">
                          <a:solidFill>
                            <a:schemeClr val="bg1"/>
                          </a:solidFill>
                        </a:rPr>
                        <a:t> Extra information</a:t>
                      </a:r>
                    </a:p>
                  </a:txBody>
                  <a:tcPr marL="34290" marR="34290" marT="17145" marB="17145">
                    <a:solidFill>
                      <a:schemeClr val="accent1"/>
                    </a:solidFill>
                  </a:tcPr>
                </a:tc>
                <a:tc>
                  <a:txBody>
                    <a:bodyPr/>
                    <a:lstStyle/>
                    <a:p>
                      <a:pPr algn="ctr"/>
                      <a:r>
                        <a:rPr lang="en-US" sz="1000" dirty="0"/>
                        <a:t>9.5</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57.2</a:t>
                      </a:r>
                    </a:p>
                  </a:txBody>
                  <a:tcPr marL="34290" marR="34290" marT="17145" marB="17145">
                    <a:solidFill>
                      <a:schemeClr val="accent1">
                        <a:lumMod val="20000"/>
                        <a:lumOff val="80000"/>
                      </a:schemeClr>
                    </a:solidFill>
                  </a:tcPr>
                </a:tc>
                <a:tc>
                  <a:txBody>
                    <a:bodyPr/>
                    <a:lstStyle/>
                    <a:p>
                      <a:pPr algn="ctr"/>
                      <a:r>
                        <a:rPr lang="en-US" sz="1000" b="1" dirty="0"/>
                        <a:t>59.5</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4"/>
                  </a:ext>
                </a:extLst>
              </a:tr>
              <a:tr h="194310">
                <a:tc>
                  <a:txBody>
                    <a:bodyPr/>
                    <a:lstStyle/>
                    <a:p>
                      <a:r>
                        <a:rPr lang="en-US" sz="1100" dirty="0">
                          <a:solidFill>
                            <a:schemeClr val="bg1"/>
                          </a:solidFill>
                        </a:rPr>
                        <a:t>T5</a:t>
                      </a:r>
                      <a:r>
                        <a:rPr lang="en-US" sz="1100" baseline="0" dirty="0">
                          <a:solidFill>
                            <a:schemeClr val="bg1"/>
                          </a:solidFill>
                        </a:rPr>
                        <a:t> </a:t>
                      </a:r>
                      <a:r>
                        <a:rPr lang="mr-IN" sz="1100" dirty="0">
                          <a:solidFill>
                            <a:schemeClr val="bg1"/>
                          </a:solidFill>
                        </a:rPr>
                        <a:t>–</a:t>
                      </a:r>
                      <a:r>
                        <a:rPr lang="en-US" sz="1100" dirty="0">
                          <a:solidFill>
                            <a:schemeClr val="bg1"/>
                          </a:solidFill>
                        </a:rPr>
                        <a:t> </a:t>
                      </a:r>
                      <a:r>
                        <a:rPr lang="en-US" sz="1100" baseline="0" dirty="0">
                          <a:solidFill>
                            <a:schemeClr val="bg1"/>
                          </a:solidFill>
                        </a:rPr>
                        <a:t> Full dialogs</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t>4.6</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75.4</a:t>
                      </a:r>
                    </a:p>
                  </a:txBody>
                  <a:tcPr marL="34290" marR="34290" marT="17145" marB="17145">
                    <a:solidFill>
                      <a:schemeClr val="accent1">
                        <a:lumMod val="20000"/>
                        <a:lumOff val="80000"/>
                      </a:schemeClr>
                    </a:solidFill>
                  </a:tcPr>
                </a:tc>
                <a:tc>
                  <a:txBody>
                    <a:bodyPr/>
                    <a:lstStyle/>
                    <a:p>
                      <a:pPr algn="ctr"/>
                      <a:r>
                        <a:rPr lang="en-US" sz="1000" b="1" dirty="0">
                          <a:solidFill>
                            <a:schemeClr val="bg1"/>
                          </a:solidFill>
                        </a:rPr>
                        <a:t>96.1</a:t>
                      </a:r>
                    </a:p>
                  </a:txBody>
                  <a:tcPr marL="34290" marR="34290" marT="17145" marB="17145">
                    <a:solidFill>
                      <a:schemeClr val="accent2">
                        <a:lumMod val="60000"/>
                        <a:lumOff val="4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5"/>
                  </a:ext>
                </a:extLst>
              </a:tr>
              <a:tr h="194310">
                <a:tc>
                  <a:txBody>
                    <a:bodyPr/>
                    <a:lstStyle/>
                    <a:p>
                      <a:r>
                        <a:rPr lang="en-US" sz="1100" dirty="0">
                          <a:solidFill>
                            <a:sysClr val="windowText" lastClr="000000"/>
                          </a:solidFill>
                        </a:rPr>
                        <a:t>T6 </a:t>
                      </a:r>
                      <a:r>
                        <a:rPr lang="mr-IN" sz="1100" dirty="0">
                          <a:solidFill>
                            <a:sysClr val="windowText" lastClr="000000"/>
                          </a:solidFill>
                        </a:rPr>
                        <a:t>–</a:t>
                      </a:r>
                      <a:r>
                        <a:rPr lang="en-US" sz="1100" dirty="0">
                          <a:solidFill>
                            <a:sysClr val="windowText" lastClr="000000"/>
                          </a:solidFill>
                        </a:rPr>
                        <a:t> DSTC2</a:t>
                      </a:r>
                    </a:p>
                  </a:txBody>
                  <a:tcPr marL="34290" marR="34290" marT="17145" marB="17145">
                    <a:solidFill>
                      <a:schemeClr val="tx2">
                        <a:lumMod val="25000"/>
                        <a:lumOff val="75000"/>
                      </a:schemeClr>
                    </a:solidFill>
                  </a:tcPr>
                </a:tc>
                <a:tc>
                  <a:txBody>
                    <a:bodyPr/>
                    <a:lstStyle/>
                    <a:p>
                      <a:pPr algn="ctr"/>
                      <a:r>
                        <a:rPr lang="en-US" sz="1000" dirty="0"/>
                        <a:t>1.6</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t>22.6</a:t>
                      </a:r>
                    </a:p>
                  </a:txBody>
                  <a:tcPr marL="34290" marR="34290" marT="17145" marB="17145">
                    <a:solidFill>
                      <a:schemeClr val="tx2">
                        <a:lumMod val="10000"/>
                        <a:lumOff val="90000"/>
                      </a:schemeClr>
                    </a:solidFill>
                  </a:tcPr>
                </a:tc>
                <a:tc>
                  <a:txBody>
                    <a:bodyPr/>
                    <a:lstStyle/>
                    <a:p>
                      <a:pPr algn="ctr"/>
                      <a:r>
                        <a:rPr lang="en-US" sz="1000" b="1" dirty="0"/>
                        <a:t>41.1</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6"/>
                  </a:ext>
                </a:extLst>
              </a:tr>
              <a:tr h="194310">
                <a:tc>
                  <a:txBody>
                    <a:bodyPr/>
                    <a:lstStyle/>
                    <a:p>
                      <a:r>
                        <a:rPr lang="en-US" sz="1100" dirty="0">
                          <a:solidFill>
                            <a:sysClr val="windowText" lastClr="000000"/>
                          </a:solidFill>
                        </a:rPr>
                        <a:t>T7</a:t>
                      </a:r>
                      <a:r>
                        <a:rPr lang="en-US" sz="1100" baseline="0" dirty="0">
                          <a:solidFill>
                            <a:sysClr val="windowText" lastClr="000000"/>
                          </a:solidFill>
                        </a:rPr>
                        <a:t> </a:t>
                      </a:r>
                      <a:r>
                        <a:rPr lang="mr-IN" sz="1100" dirty="0">
                          <a:solidFill>
                            <a:sysClr val="windowText" lastClr="000000"/>
                          </a:solidFill>
                        </a:rPr>
                        <a:t>–</a:t>
                      </a:r>
                      <a:r>
                        <a:rPr lang="en-US" sz="1100" dirty="0">
                          <a:solidFill>
                            <a:sysClr val="windowText" lastClr="000000"/>
                          </a:solidFill>
                        </a:rPr>
                        <a:t> Concierge</a:t>
                      </a:r>
                    </a:p>
                  </a:txBody>
                  <a:tcPr marL="34290" marR="34290" marT="17145" marB="17145">
                    <a:solidFill>
                      <a:schemeClr val="tx2">
                        <a:lumMod val="25000"/>
                        <a:lumOff val="75000"/>
                      </a:schemeClr>
                    </a:solidFill>
                  </a:tcPr>
                </a:tc>
                <a:tc>
                  <a:txBody>
                    <a:bodyPr/>
                    <a:lstStyle/>
                    <a:p>
                      <a:pPr algn="ctr"/>
                      <a:r>
                        <a:rPr lang="en-US" sz="1000" dirty="0"/>
                        <a:t>1.1</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t>14.6</a:t>
                      </a:r>
                    </a:p>
                  </a:txBody>
                  <a:tcPr marL="34290" marR="34290" marT="17145" marB="17145">
                    <a:solidFill>
                      <a:schemeClr val="tx2">
                        <a:lumMod val="10000"/>
                        <a:lumOff val="90000"/>
                      </a:schemeClr>
                    </a:solidFill>
                  </a:tcPr>
                </a:tc>
                <a:tc>
                  <a:txBody>
                    <a:bodyPr/>
                    <a:lstStyle/>
                    <a:p>
                      <a:pPr algn="ctr"/>
                      <a:r>
                        <a:rPr lang="en-US" sz="1000" b="1" dirty="0"/>
                        <a:t>16.7</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7"/>
                  </a:ext>
                </a:extLst>
              </a:tr>
            </a:tbl>
          </a:graphicData>
        </a:graphic>
      </p:graphicFrame>
      <p:grpSp>
        <p:nvGrpSpPr>
          <p:cNvPr id="12" name="Group 11"/>
          <p:cNvGrpSpPr/>
          <p:nvPr/>
        </p:nvGrpSpPr>
        <p:grpSpPr>
          <a:xfrm>
            <a:off x="771897" y="1608263"/>
            <a:ext cx="7143440" cy="1969814"/>
            <a:chOff x="12346363" y="4391199"/>
            <a:chExt cx="19049173" cy="5252837"/>
          </a:xfrm>
        </p:grpSpPr>
        <p:sp>
          <p:nvSpPr>
            <p:cNvPr id="9" name="Rounded Rectangle 8"/>
            <p:cNvSpPr/>
            <p:nvPr/>
          </p:nvSpPr>
          <p:spPr>
            <a:xfrm>
              <a:off x="21284799" y="4391199"/>
              <a:ext cx="10110737" cy="1887535"/>
            </a:xfrm>
            <a:prstGeom prst="roundRect">
              <a:avLst/>
            </a:prstGeom>
            <a:noFill/>
            <a:ln w="127000">
              <a:solidFill>
                <a:schemeClr val="accent5"/>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5" name="TextBox 4"/>
            <p:cNvSpPr txBox="1"/>
            <p:nvPr/>
          </p:nvSpPr>
          <p:spPr>
            <a:xfrm>
              <a:off x="12346363" y="8628375"/>
              <a:ext cx="6975883" cy="1015661"/>
            </a:xfrm>
            <a:prstGeom prst="rect">
              <a:avLst/>
            </a:prstGeom>
            <a:solidFill>
              <a:schemeClr val="accent5">
                <a:lumMod val="20000"/>
                <a:lumOff val="80000"/>
              </a:schemeClr>
            </a:solidFill>
            <a:ln w="127000">
              <a:solidFill>
                <a:schemeClr val="accent5"/>
              </a:solidFill>
            </a:ln>
          </p:spPr>
          <p:txBody>
            <a:bodyPr wrap="square" rtlCol="0">
              <a:spAutoFit/>
            </a:bodyPr>
            <a:lstStyle/>
            <a:p>
              <a:pPr algn="ctr"/>
              <a:r>
                <a:rPr lang="en-US" sz="1875" dirty="0">
                  <a:solidFill>
                    <a:schemeClr val="tx1"/>
                  </a:solidFill>
                </a:rPr>
                <a:t>All datasets agree</a:t>
              </a:r>
            </a:p>
          </p:txBody>
        </p:sp>
        <p:cxnSp>
          <p:nvCxnSpPr>
            <p:cNvPr id="11" name="Straight Arrow Connector 10"/>
            <p:cNvCxnSpPr>
              <a:cxnSpLocks/>
              <a:stCxn id="5" idx="0"/>
            </p:cNvCxnSpPr>
            <p:nvPr/>
          </p:nvCxnSpPr>
          <p:spPr>
            <a:xfrm flipV="1">
              <a:off x="15834304" y="6243906"/>
              <a:ext cx="5450496" cy="2384469"/>
            </a:xfrm>
            <a:prstGeom prst="straightConnector1">
              <a:avLst/>
            </a:prstGeom>
            <a:solidFill>
              <a:schemeClr val="accent5">
                <a:lumMod val="20000"/>
                <a:lumOff val="80000"/>
              </a:schemeClr>
            </a:solidFill>
            <a:ln w="127000" cmpd="sng">
              <a:solidFill>
                <a:schemeClr val="accent5"/>
              </a:solidFill>
              <a:tailEnd type="triangle"/>
            </a:ln>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5101710" y="1136575"/>
            <a:ext cx="2813627" cy="2736704"/>
            <a:chOff x="13445067" y="3623734"/>
            <a:chExt cx="7503004" cy="7297878"/>
          </a:xfrm>
        </p:grpSpPr>
        <p:sp>
          <p:nvSpPr>
            <p:cNvPr id="13" name="Rounded Rectangle 12"/>
            <p:cNvSpPr/>
            <p:nvPr/>
          </p:nvSpPr>
          <p:spPr>
            <a:xfrm>
              <a:off x="18084800" y="3623734"/>
              <a:ext cx="2863271" cy="1557866"/>
            </a:xfrm>
            <a:prstGeom prst="roundRect">
              <a:avLst/>
            </a:prstGeom>
            <a:noFill/>
            <a:ln w="1270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525"/>
            </a:p>
          </p:txBody>
        </p:sp>
        <p:sp>
          <p:nvSpPr>
            <p:cNvPr id="14" name="TextBox 13"/>
            <p:cNvSpPr txBox="1"/>
            <p:nvPr/>
          </p:nvSpPr>
          <p:spPr>
            <a:xfrm>
              <a:off x="13445067" y="9136508"/>
              <a:ext cx="7247465" cy="1785104"/>
            </a:xfrm>
            <a:prstGeom prst="rect">
              <a:avLst/>
            </a:prstGeom>
            <a:solidFill>
              <a:schemeClr val="accent6">
                <a:lumMod val="20000"/>
                <a:lumOff val="80000"/>
              </a:schemeClr>
            </a:solidFill>
            <a:ln w="127000">
              <a:solidFill>
                <a:srgbClr val="FF0000"/>
              </a:solidFill>
            </a:ln>
          </p:spPr>
          <p:txBody>
            <a:bodyPr wrap="square" rtlCol="0">
              <a:spAutoFit/>
            </a:bodyPr>
            <a:lstStyle/>
            <a:p>
              <a:r>
                <a:rPr lang="en-US" sz="1875" dirty="0">
                  <a:solidFill>
                    <a:schemeClr val="tx1"/>
                  </a:solidFill>
                </a:rPr>
                <a:t>Memory Networks can not learn to use the KB</a:t>
              </a:r>
            </a:p>
          </p:txBody>
        </p:sp>
        <p:cxnSp>
          <p:nvCxnSpPr>
            <p:cNvPr id="15" name="Straight Arrow Connector 14"/>
            <p:cNvCxnSpPr/>
            <p:nvPr/>
          </p:nvCxnSpPr>
          <p:spPr>
            <a:xfrm flipV="1">
              <a:off x="16797867" y="5757333"/>
              <a:ext cx="2235200" cy="3379174"/>
            </a:xfrm>
            <a:prstGeom prst="straightConnector1">
              <a:avLst/>
            </a:prstGeom>
            <a:ln w="127000" cmpd="sng">
              <a:solidFill>
                <a:srgbClr val="FF0000"/>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91782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523085" y="1092106"/>
            <a:ext cx="7976679" cy="3785294"/>
          </a:xfrm>
        </p:spPr>
        <p:txBody>
          <a:bodyPr>
            <a:normAutofit/>
          </a:bodyPr>
          <a:lstStyle/>
          <a:p>
            <a:pPr lvl="1" eaLnBrk="1" hangingPunct="1"/>
            <a:endParaRPr lang="en-US" u="sng" dirty="0">
              <a:solidFill>
                <a:schemeClr val="accent2"/>
              </a:solidFill>
              <a:latin typeface="FreightSansLFPro" charset="0"/>
              <a:ea typeface="FreightSansLFPro" charset="0"/>
              <a:cs typeface="FreightSansLFPro" charset="0"/>
              <a:sym typeface="Wingdings"/>
            </a:endParaRPr>
          </a:p>
          <a:p>
            <a:pPr eaLnBrk="1" hangingPunct="1"/>
            <a:endParaRPr lang="en-US" dirty="0">
              <a:latin typeface="FreightSansLFPro" charset="0"/>
              <a:ea typeface="FreightSansLFPro" charset="0"/>
              <a:cs typeface="FreightSansLFPro"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494614743"/>
              </p:ext>
            </p:extLst>
          </p:nvPr>
        </p:nvGraphicFramePr>
        <p:xfrm>
          <a:off x="2689552" y="518415"/>
          <a:ext cx="6095999" cy="1752600"/>
        </p:xfrm>
        <a:graphic>
          <a:graphicData uri="http://schemas.openxmlformats.org/drawingml/2006/table">
            <a:tbl>
              <a:tblPr firstRow="1" bandRow="1"/>
              <a:tblGrid>
                <a:gridCol w="1466812">
                  <a:extLst>
                    <a:ext uri="{9D8B030D-6E8A-4147-A177-3AD203B41FA5}">
                      <a16:colId xmlns:a16="http://schemas.microsoft.com/office/drawing/2014/main" val="20000"/>
                    </a:ext>
                  </a:extLst>
                </a:gridCol>
                <a:gridCol w="966354">
                  <a:extLst>
                    <a:ext uri="{9D8B030D-6E8A-4147-A177-3AD203B41FA5}">
                      <a16:colId xmlns:a16="http://schemas.microsoft.com/office/drawing/2014/main" val="20001"/>
                    </a:ext>
                  </a:extLst>
                </a:gridCol>
                <a:gridCol w="614833">
                  <a:extLst>
                    <a:ext uri="{9D8B030D-6E8A-4147-A177-3AD203B41FA5}">
                      <a16:colId xmlns:a16="http://schemas.microsoft.com/office/drawing/2014/main" val="20002"/>
                    </a:ext>
                  </a:extLst>
                </a:gridCol>
                <a:gridCol w="1120449">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898851">
                  <a:extLst>
                    <a:ext uri="{9D8B030D-6E8A-4147-A177-3AD203B41FA5}">
                      <a16:colId xmlns:a16="http://schemas.microsoft.com/office/drawing/2014/main" val="20005"/>
                    </a:ext>
                  </a:extLst>
                </a:gridCol>
              </a:tblGrid>
              <a:tr h="194310">
                <a:tc>
                  <a:txBody>
                    <a:bodyPr/>
                    <a:lstStyle/>
                    <a:p>
                      <a:endParaRPr lang="en-US" sz="500" dirty="0">
                        <a:solidFill>
                          <a:schemeClr val="tx1"/>
                        </a:solidFill>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IR </a:t>
                      </a:r>
                    </a:p>
                    <a:p>
                      <a:pPr algn="ctr"/>
                      <a:r>
                        <a:rPr lang="en-US" sz="1000" dirty="0">
                          <a:solidFill>
                            <a:schemeClr val="tx1"/>
                          </a:solidFill>
                          <a:latin typeface="+mj-lt"/>
                          <a:ea typeface="Helvetica Neue eText Pro" charset="0"/>
                          <a:cs typeface="Helvetica Neue eText Pro" charset="0"/>
                        </a:rPr>
                        <a:t>(TF-IDF)</a:t>
                      </a:r>
                    </a:p>
                  </a:txBody>
                  <a:tcPr marL="34290" marR="34290" marT="17145" marB="17145"/>
                </a:tc>
                <a:tc>
                  <a:txBody>
                    <a:bodyPr/>
                    <a:lstStyle/>
                    <a:p>
                      <a:r>
                        <a:rPr lang="en-US" sz="1000" dirty="0">
                          <a:solidFill>
                            <a:schemeClr val="tx1"/>
                          </a:solidFill>
                          <a:latin typeface="+mj-lt"/>
                          <a:ea typeface="Helvetica Neue eText Pro" charset="0"/>
                          <a:cs typeface="Helvetica Neue eText Pro" charset="0"/>
                        </a:rPr>
                        <a:t>LSTMs</a:t>
                      </a:r>
                    </a:p>
                  </a:txBody>
                  <a:tcPr marL="34290" marR="34290" marT="17145" marB="17145"/>
                </a:tc>
                <a:tc>
                  <a:txBody>
                    <a:bodyPr/>
                    <a:lstStyle/>
                    <a:p>
                      <a:r>
                        <a:rPr lang="en-US" sz="1000" dirty="0" err="1">
                          <a:solidFill>
                            <a:schemeClr val="tx1"/>
                          </a:solidFill>
                          <a:latin typeface="+mj-lt"/>
                          <a:ea typeface="Helvetica Neue eText Pro" charset="0"/>
                          <a:cs typeface="Helvetica Neue eText Pro" charset="0"/>
                        </a:rPr>
                        <a:t>Embeddings</a:t>
                      </a:r>
                      <a:endParaRPr lang="en-US" sz="1000" dirty="0">
                        <a:solidFill>
                          <a:schemeClr val="tx1"/>
                        </a:solidFill>
                        <a:latin typeface="+mj-lt"/>
                        <a:ea typeface="Helvetica Neue eText Pro" charset="0"/>
                        <a:cs typeface="Helvetica Neue eText Pro" charset="0"/>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Memory Networks</a:t>
                      </a:r>
                    </a:p>
                  </a:txBody>
                  <a:tcPr marL="34290" marR="34290" marT="17145" marB="17145"/>
                </a:tc>
                <a:tc>
                  <a:txBody>
                    <a:bodyPr/>
                    <a:lstStyle/>
                    <a:p>
                      <a:pPr algn="ctr"/>
                      <a:r>
                        <a:rPr lang="en-US" sz="1000" dirty="0">
                          <a:solidFill>
                            <a:schemeClr val="tx1"/>
                          </a:solidFill>
                        </a:rPr>
                        <a:t>Top perf</a:t>
                      </a:r>
                    </a:p>
                  </a:txBody>
                  <a:tcPr marL="34290" marR="34290" marT="17145" marB="17145"/>
                </a:tc>
                <a:extLst>
                  <a:ext uri="{0D108BD9-81ED-4DB2-BD59-A6C34878D82A}">
                    <a16:rowId xmlns:a16="http://schemas.microsoft.com/office/drawing/2014/main" val="10000"/>
                  </a:ext>
                </a:extLst>
              </a:tr>
              <a:tr h="194310">
                <a:tc>
                  <a:txBody>
                    <a:bodyPr/>
                    <a:lstStyle/>
                    <a:p>
                      <a:r>
                        <a:rPr lang="en-US" sz="1100" dirty="0">
                          <a:solidFill>
                            <a:schemeClr val="bg1"/>
                          </a:solidFill>
                        </a:rPr>
                        <a:t>T1 </a:t>
                      </a:r>
                      <a:r>
                        <a:rPr lang="mr-IN" sz="1100" dirty="0">
                          <a:solidFill>
                            <a:schemeClr val="bg1"/>
                          </a:solidFill>
                        </a:rPr>
                        <a:t>–</a:t>
                      </a:r>
                      <a:r>
                        <a:rPr lang="en-US" sz="1100" dirty="0">
                          <a:solidFill>
                            <a:schemeClr val="bg1"/>
                          </a:solidFill>
                        </a:rPr>
                        <a:t> API calls</a:t>
                      </a:r>
                    </a:p>
                  </a:txBody>
                  <a:tcPr marL="34290" marR="34290" marT="17145" marB="17145">
                    <a:solidFill>
                      <a:schemeClr val="accent1"/>
                    </a:solidFill>
                  </a:tcPr>
                </a:tc>
                <a:tc>
                  <a:txBody>
                    <a:bodyPr/>
                    <a:lstStyle/>
                    <a:p>
                      <a:pPr algn="ctr"/>
                      <a:r>
                        <a:rPr lang="en-US" sz="1000" dirty="0">
                          <a:solidFill>
                            <a:srgbClr val="FF0000"/>
                          </a:solidFill>
                        </a:rPr>
                        <a:t>0</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b="1" dirty="0">
                          <a:solidFill>
                            <a:schemeClr val="bg1"/>
                          </a:solidFill>
                        </a:rPr>
                        <a:t>100</a:t>
                      </a:r>
                    </a:p>
                  </a:txBody>
                  <a:tcPr marL="34290" marR="34290" marT="17145" marB="17145">
                    <a:solidFill>
                      <a:schemeClr val="accent2">
                        <a:lumMod val="60000"/>
                        <a:lumOff val="40000"/>
                      </a:schemeClr>
                    </a:solidFill>
                  </a:tcPr>
                </a:tc>
                <a:tc>
                  <a:txBody>
                    <a:bodyPr/>
                    <a:lstStyle/>
                    <a:p>
                      <a:pPr algn="ctr"/>
                      <a:r>
                        <a:rPr lang="en-US" sz="1000" b="1" dirty="0">
                          <a:solidFill>
                            <a:schemeClr val="bg1"/>
                          </a:solidFill>
                        </a:rPr>
                        <a:t>99.6</a:t>
                      </a:r>
                    </a:p>
                  </a:txBody>
                  <a:tcPr marL="34290" marR="34290" marT="17145" marB="17145">
                    <a:solidFill>
                      <a:schemeClr val="accent2">
                        <a:lumMod val="60000"/>
                        <a:lumOff val="4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1"/>
                  </a:ext>
                </a:extLst>
              </a:tr>
              <a:tr h="194310">
                <a:tc>
                  <a:txBody>
                    <a:bodyPr/>
                    <a:lstStyle/>
                    <a:p>
                      <a:r>
                        <a:rPr lang="en-US" sz="1100" dirty="0">
                          <a:solidFill>
                            <a:schemeClr val="bg1"/>
                          </a:solidFill>
                        </a:rPr>
                        <a:t>T2</a:t>
                      </a:r>
                      <a:r>
                        <a:rPr lang="en-US" sz="1100" baseline="0" dirty="0">
                          <a:solidFill>
                            <a:schemeClr val="bg1"/>
                          </a:solidFill>
                        </a:rPr>
                        <a:t> </a:t>
                      </a:r>
                      <a:r>
                        <a:rPr lang="mr-IN" sz="1100" dirty="0">
                          <a:solidFill>
                            <a:schemeClr val="bg1"/>
                          </a:solidFill>
                        </a:rPr>
                        <a:t>–</a:t>
                      </a:r>
                      <a:r>
                        <a:rPr lang="en-US" sz="1100" dirty="0">
                          <a:solidFill>
                            <a:schemeClr val="bg1"/>
                          </a:solidFill>
                        </a:rPr>
                        <a:t> Update API calls</a:t>
                      </a:r>
                      <a:r>
                        <a:rPr lang="en-US" sz="1100" baseline="0" dirty="0">
                          <a:solidFill>
                            <a:schemeClr val="bg1"/>
                          </a:solidFill>
                        </a:rPr>
                        <a:t> </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solidFill>
                            <a:srgbClr val="FF0000"/>
                          </a:solidFill>
                        </a:rPr>
                        <a:t>0</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solidFill>
                            <a:srgbClr val="FF0000"/>
                          </a:solidFill>
                        </a:rPr>
                        <a:t>0</a:t>
                      </a:r>
                    </a:p>
                  </a:txBody>
                  <a:tcPr marL="34290" marR="34290" marT="17145" marB="17145">
                    <a:solidFill>
                      <a:schemeClr val="accent1">
                        <a:lumMod val="20000"/>
                        <a:lumOff val="80000"/>
                      </a:schemeClr>
                    </a:solidFill>
                  </a:tcPr>
                </a:tc>
                <a:tc>
                  <a:txBody>
                    <a:bodyPr/>
                    <a:lstStyle/>
                    <a:p>
                      <a:pPr algn="ctr"/>
                      <a:r>
                        <a:rPr lang="en-US" sz="1000" b="1" dirty="0">
                          <a:solidFill>
                            <a:schemeClr val="bg1"/>
                          </a:solidFill>
                        </a:rPr>
                        <a:t>100</a:t>
                      </a:r>
                    </a:p>
                  </a:txBody>
                  <a:tcPr marL="34290" marR="34290" marT="17145" marB="17145">
                    <a:solidFill>
                      <a:schemeClr val="accent2">
                        <a:lumMod val="60000"/>
                        <a:lumOff val="4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2"/>
                  </a:ext>
                </a:extLst>
              </a:tr>
              <a:tr h="194310">
                <a:tc>
                  <a:txBody>
                    <a:bodyPr/>
                    <a:lstStyle/>
                    <a:p>
                      <a:r>
                        <a:rPr lang="en-US" sz="1100" dirty="0">
                          <a:solidFill>
                            <a:schemeClr val="bg1"/>
                          </a:solidFill>
                        </a:rPr>
                        <a:t>T3</a:t>
                      </a:r>
                      <a:r>
                        <a:rPr lang="en-US" sz="1100" baseline="0" dirty="0">
                          <a:solidFill>
                            <a:schemeClr val="bg1"/>
                          </a:solidFill>
                        </a:rPr>
                        <a:t> </a:t>
                      </a:r>
                      <a:r>
                        <a:rPr lang="mr-IN" sz="1100" dirty="0">
                          <a:solidFill>
                            <a:schemeClr val="bg1"/>
                          </a:solidFill>
                        </a:rPr>
                        <a:t>–</a:t>
                      </a:r>
                      <a:r>
                        <a:rPr lang="en-US" sz="1100" dirty="0">
                          <a:solidFill>
                            <a:schemeClr val="bg1"/>
                          </a:solidFill>
                        </a:rPr>
                        <a:t> Show options</a:t>
                      </a:r>
                    </a:p>
                  </a:txBody>
                  <a:tcPr marL="34290" marR="34290" marT="17145" marB="17145">
                    <a:solidFill>
                      <a:schemeClr val="accent1"/>
                    </a:solidFill>
                  </a:tcPr>
                </a:tc>
                <a:tc>
                  <a:txBody>
                    <a:bodyPr/>
                    <a:lstStyle/>
                    <a:p>
                      <a:pPr algn="ctr"/>
                      <a:r>
                        <a:rPr lang="en-US" sz="1000" dirty="0">
                          <a:solidFill>
                            <a:srgbClr val="FF0000"/>
                          </a:solidFill>
                        </a:rPr>
                        <a:t>0</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solidFill>
                            <a:srgbClr val="FF0000"/>
                          </a:solidFill>
                        </a:rPr>
                        <a:t>0</a:t>
                      </a:r>
                    </a:p>
                  </a:txBody>
                  <a:tcPr marL="34290" marR="34290" marT="17145" marB="17145">
                    <a:solidFill>
                      <a:schemeClr val="accent1">
                        <a:lumMod val="20000"/>
                        <a:lumOff val="80000"/>
                      </a:schemeClr>
                    </a:solidFill>
                  </a:tcPr>
                </a:tc>
                <a:tc>
                  <a:txBody>
                    <a:bodyPr/>
                    <a:lstStyle/>
                    <a:p>
                      <a:pPr algn="ctr"/>
                      <a:r>
                        <a:rPr lang="en-US" sz="1000" b="0" dirty="0">
                          <a:solidFill>
                            <a:srgbClr val="FF0000"/>
                          </a:solidFill>
                        </a:rPr>
                        <a:t>2.0</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3"/>
                  </a:ext>
                </a:extLst>
              </a:tr>
              <a:tr h="194310">
                <a:tc>
                  <a:txBody>
                    <a:bodyPr/>
                    <a:lstStyle/>
                    <a:p>
                      <a:r>
                        <a:rPr lang="en-US" sz="1100" dirty="0">
                          <a:solidFill>
                            <a:schemeClr val="bg1"/>
                          </a:solidFill>
                        </a:rPr>
                        <a:t>T4</a:t>
                      </a:r>
                      <a:r>
                        <a:rPr lang="en-US" sz="1100" baseline="0" dirty="0">
                          <a:solidFill>
                            <a:schemeClr val="bg1"/>
                          </a:solidFill>
                        </a:rPr>
                        <a:t> </a:t>
                      </a:r>
                      <a:r>
                        <a:rPr lang="mr-IN" sz="1100" dirty="0">
                          <a:solidFill>
                            <a:schemeClr val="bg1"/>
                          </a:solidFill>
                        </a:rPr>
                        <a:t>–</a:t>
                      </a:r>
                      <a:r>
                        <a:rPr lang="en-US" sz="1100" dirty="0">
                          <a:solidFill>
                            <a:schemeClr val="bg1"/>
                          </a:solidFill>
                        </a:rPr>
                        <a:t> Extra information</a:t>
                      </a:r>
                    </a:p>
                  </a:txBody>
                  <a:tcPr marL="34290" marR="34290" marT="17145" marB="17145">
                    <a:solidFill>
                      <a:schemeClr val="accent1"/>
                    </a:solidFill>
                  </a:tcPr>
                </a:tc>
                <a:tc>
                  <a:txBody>
                    <a:bodyPr/>
                    <a:lstStyle/>
                    <a:p>
                      <a:pPr algn="ctr"/>
                      <a:r>
                        <a:rPr lang="en-US" sz="1000" dirty="0">
                          <a:solidFill>
                            <a:srgbClr val="FF0000"/>
                          </a:solidFill>
                        </a:rPr>
                        <a:t>0</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solidFill>
                            <a:srgbClr val="FF0000"/>
                          </a:solidFill>
                        </a:rPr>
                        <a:t>0</a:t>
                      </a:r>
                    </a:p>
                  </a:txBody>
                  <a:tcPr marL="34290" marR="34290" marT="17145" marB="17145">
                    <a:solidFill>
                      <a:schemeClr val="accent1">
                        <a:lumMod val="20000"/>
                        <a:lumOff val="80000"/>
                      </a:schemeClr>
                    </a:solidFill>
                  </a:tcPr>
                </a:tc>
                <a:tc>
                  <a:txBody>
                    <a:bodyPr/>
                    <a:lstStyle/>
                    <a:p>
                      <a:pPr algn="ctr"/>
                      <a:r>
                        <a:rPr lang="en-US" sz="1000" b="0" dirty="0">
                          <a:solidFill>
                            <a:srgbClr val="FF0000"/>
                          </a:solidFill>
                        </a:rPr>
                        <a:t>3.0</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4"/>
                  </a:ext>
                </a:extLst>
              </a:tr>
              <a:tr h="194310">
                <a:tc>
                  <a:txBody>
                    <a:bodyPr/>
                    <a:lstStyle/>
                    <a:p>
                      <a:r>
                        <a:rPr lang="en-US" sz="1100" dirty="0">
                          <a:solidFill>
                            <a:schemeClr val="bg1"/>
                          </a:solidFill>
                        </a:rPr>
                        <a:t>T5</a:t>
                      </a:r>
                      <a:r>
                        <a:rPr lang="en-US" sz="1100" baseline="0" dirty="0">
                          <a:solidFill>
                            <a:schemeClr val="bg1"/>
                          </a:solidFill>
                        </a:rPr>
                        <a:t> </a:t>
                      </a:r>
                      <a:r>
                        <a:rPr lang="mr-IN" sz="1100" dirty="0">
                          <a:solidFill>
                            <a:schemeClr val="bg1"/>
                          </a:solidFill>
                        </a:rPr>
                        <a:t>–</a:t>
                      </a:r>
                      <a:r>
                        <a:rPr lang="en-US" sz="1100" dirty="0">
                          <a:solidFill>
                            <a:schemeClr val="bg1"/>
                          </a:solidFill>
                        </a:rPr>
                        <a:t> </a:t>
                      </a:r>
                      <a:r>
                        <a:rPr lang="en-US" sz="1100" baseline="0" dirty="0">
                          <a:solidFill>
                            <a:schemeClr val="bg1"/>
                          </a:solidFill>
                        </a:rPr>
                        <a:t> Full dialogs</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solidFill>
                            <a:srgbClr val="FF0000"/>
                          </a:solidFill>
                        </a:rPr>
                        <a:t>0</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solidFill>
                            <a:srgbClr val="FF0000"/>
                          </a:solidFill>
                        </a:rPr>
                        <a:t>0</a:t>
                      </a:r>
                    </a:p>
                  </a:txBody>
                  <a:tcPr marL="34290" marR="34290" marT="17145" marB="17145">
                    <a:solidFill>
                      <a:schemeClr val="accent1">
                        <a:lumMod val="20000"/>
                        <a:lumOff val="80000"/>
                      </a:schemeClr>
                    </a:solidFill>
                  </a:tcPr>
                </a:tc>
                <a:tc>
                  <a:txBody>
                    <a:bodyPr/>
                    <a:lstStyle/>
                    <a:p>
                      <a:pPr algn="ctr"/>
                      <a:r>
                        <a:rPr lang="en-US" sz="1000" b="1" dirty="0">
                          <a:solidFill>
                            <a:srgbClr val="FF0000"/>
                          </a:solidFill>
                        </a:rPr>
                        <a:t>49.4</a:t>
                      </a:r>
                    </a:p>
                  </a:txBody>
                  <a:tcPr marL="34290" marR="34290" marT="17145" marB="17145">
                    <a:solidFill>
                      <a:schemeClr val="accent2">
                        <a:lumMod val="60000"/>
                        <a:lumOff val="4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5"/>
                  </a:ext>
                </a:extLst>
              </a:tr>
              <a:tr h="194310">
                <a:tc>
                  <a:txBody>
                    <a:bodyPr/>
                    <a:lstStyle/>
                    <a:p>
                      <a:r>
                        <a:rPr lang="en-US" sz="1100" dirty="0">
                          <a:solidFill>
                            <a:schemeClr val="tx1"/>
                          </a:solidFill>
                        </a:rPr>
                        <a:t>T6 </a:t>
                      </a:r>
                      <a:r>
                        <a:rPr lang="mr-IN" sz="1100" dirty="0">
                          <a:solidFill>
                            <a:schemeClr val="tx1"/>
                          </a:solidFill>
                        </a:rPr>
                        <a:t>–</a:t>
                      </a:r>
                      <a:r>
                        <a:rPr lang="en-US" sz="1100" dirty="0">
                          <a:solidFill>
                            <a:schemeClr val="tx1"/>
                          </a:solidFill>
                        </a:rPr>
                        <a:t> DSTC2</a:t>
                      </a:r>
                    </a:p>
                  </a:txBody>
                  <a:tcPr marL="34290" marR="34290" marT="17145" marB="17145">
                    <a:solidFill>
                      <a:schemeClr val="tx2">
                        <a:lumMod val="25000"/>
                        <a:lumOff val="75000"/>
                      </a:schemeClr>
                    </a:solidFill>
                  </a:tcPr>
                </a:tc>
                <a:tc>
                  <a:txBody>
                    <a:bodyPr/>
                    <a:lstStyle/>
                    <a:p>
                      <a:pPr algn="ctr"/>
                      <a:r>
                        <a:rPr lang="en-US" sz="1000" dirty="0">
                          <a:solidFill>
                            <a:srgbClr val="FF0000"/>
                          </a:solidFill>
                        </a:rPr>
                        <a:t>0</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solidFill>
                            <a:srgbClr val="FF0000"/>
                          </a:solidFill>
                        </a:rPr>
                        <a:t>0</a:t>
                      </a:r>
                    </a:p>
                  </a:txBody>
                  <a:tcPr marL="34290" marR="34290" marT="17145" marB="17145">
                    <a:solidFill>
                      <a:schemeClr val="tx2">
                        <a:lumMod val="10000"/>
                        <a:lumOff val="90000"/>
                      </a:schemeClr>
                    </a:solidFill>
                  </a:tcPr>
                </a:tc>
                <a:tc>
                  <a:txBody>
                    <a:bodyPr/>
                    <a:lstStyle/>
                    <a:p>
                      <a:pPr algn="ctr"/>
                      <a:r>
                        <a:rPr lang="en-US" sz="1000" b="1" dirty="0">
                          <a:solidFill>
                            <a:srgbClr val="FF0000"/>
                          </a:solidFill>
                        </a:rPr>
                        <a:t>0</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6"/>
                  </a:ext>
                </a:extLst>
              </a:tr>
              <a:tr h="194310">
                <a:tc>
                  <a:txBody>
                    <a:bodyPr/>
                    <a:lstStyle/>
                    <a:p>
                      <a:r>
                        <a:rPr lang="en-US" sz="1100" dirty="0">
                          <a:solidFill>
                            <a:schemeClr val="tx1"/>
                          </a:solidFill>
                        </a:rPr>
                        <a:t>T7</a:t>
                      </a:r>
                      <a:r>
                        <a:rPr lang="en-US" sz="1100" baseline="0" dirty="0">
                          <a:solidFill>
                            <a:schemeClr val="tx1"/>
                          </a:solidFill>
                        </a:rPr>
                        <a:t> </a:t>
                      </a:r>
                      <a:r>
                        <a:rPr lang="mr-IN" sz="1100" dirty="0">
                          <a:solidFill>
                            <a:schemeClr val="tx1"/>
                          </a:solidFill>
                        </a:rPr>
                        <a:t>–</a:t>
                      </a:r>
                      <a:r>
                        <a:rPr lang="en-US" sz="1100" dirty="0">
                          <a:solidFill>
                            <a:schemeClr val="tx1"/>
                          </a:solidFill>
                        </a:rPr>
                        <a:t> Concierge</a:t>
                      </a:r>
                    </a:p>
                  </a:txBody>
                  <a:tcPr marL="34290" marR="34290" marT="17145" marB="17145">
                    <a:solidFill>
                      <a:schemeClr val="tx2">
                        <a:lumMod val="25000"/>
                        <a:lumOff val="75000"/>
                      </a:schemeClr>
                    </a:solidFill>
                  </a:tcPr>
                </a:tc>
                <a:tc>
                  <a:txBody>
                    <a:bodyPr/>
                    <a:lstStyle/>
                    <a:p>
                      <a:pPr algn="ctr"/>
                      <a:r>
                        <a:rPr lang="en-US" sz="1000" dirty="0">
                          <a:solidFill>
                            <a:srgbClr val="FF0000"/>
                          </a:solidFill>
                        </a:rPr>
                        <a:t>0.2</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solidFill>
                            <a:srgbClr val="FF0000"/>
                          </a:solidFill>
                        </a:rPr>
                        <a:t>0.5</a:t>
                      </a:r>
                    </a:p>
                  </a:txBody>
                  <a:tcPr marL="34290" marR="34290" marT="17145" marB="17145">
                    <a:solidFill>
                      <a:schemeClr val="tx2">
                        <a:lumMod val="10000"/>
                        <a:lumOff val="90000"/>
                      </a:schemeClr>
                    </a:solidFill>
                  </a:tcPr>
                </a:tc>
                <a:tc>
                  <a:txBody>
                    <a:bodyPr/>
                    <a:lstStyle/>
                    <a:p>
                      <a:pPr algn="ctr"/>
                      <a:r>
                        <a:rPr lang="en-US" sz="1000" b="1" dirty="0">
                          <a:solidFill>
                            <a:srgbClr val="FF0000"/>
                          </a:solidFill>
                        </a:rPr>
                        <a:t>1.2</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7"/>
                  </a:ext>
                </a:extLst>
              </a:tr>
            </a:tbl>
          </a:graphicData>
        </a:graphic>
      </p:graphicFrame>
      <p:sp>
        <p:nvSpPr>
          <p:cNvPr id="6" name="TextBox 5"/>
          <p:cNvSpPr txBox="1"/>
          <p:nvPr/>
        </p:nvSpPr>
        <p:spPr>
          <a:xfrm rot="21212671">
            <a:off x="3740518" y="2956607"/>
            <a:ext cx="2437028" cy="66941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875" dirty="0"/>
              <a:t>Task completion is a much </a:t>
            </a:r>
            <a:r>
              <a:rPr lang="en-US" sz="1875"/>
              <a:t>harder metric!</a:t>
            </a:r>
            <a:endParaRPr lang="en-US" sz="1875" dirty="0"/>
          </a:p>
        </p:txBody>
      </p:sp>
      <p:sp>
        <p:nvSpPr>
          <p:cNvPr id="3" name="Title 2">
            <a:extLst>
              <a:ext uri="{FF2B5EF4-FFF2-40B4-BE49-F238E27FC236}">
                <a16:creationId xmlns:a16="http://schemas.microsoft.com/office/drawing/2014/main" id="{471B57DF-A7CE-6742-BA80-3BF87D931B3A}"/>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160072406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523085" y="1092106"/>
            <a:ext cx="7976679" cy="3785294"/>
          </a:xfrm>
        </p:spPr>
        <p:txBody>
          <a:bodyPr>
            <a:normAutofit/>
          </a:bodyPr>
          <a:lstStyle/>
          <a:p>
            <a:pPr lvl="1" eaLnBrk="1" hangingPunct="1"/>
            <a:endParaRPr lang="en-US" u="sng" dirty="0">
              <a:solidFill>
                <a:schemeClr val="accent2"/>
              </a:solidFill>
              <a:latin typeface="FreightSansLFPro" charset="0"/>
              <a:ea typeface="FreightSansLFPro" charset="0"/>
              <a:cs typeface="FreightSansLFPro" charset="0"/>
              <a:sym typeface="Wingdings"/>
            </a:endParaRPr>
          </a:p>
          <a:p>
            <a:pPr eaLnBrk="1" hangingPunct="1"/>
            <a:endParaRPr lang="en-US" dirty="0">
              <a:latin typeface="FreightSansLFPro" charset="0"/>
              <a:ea typeface="FreightSansLFPro" charset="0"/>
              <a:cs typeface="FreightSansLFPro"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9841127"/>
              </p:ext>
            </p:extLst>
          </p:nvPr>
        </p:nvGraphicFramePr>
        <p:xfrm>
          <a:off x="2689552" y="518415"/>
          <a:ext cx="6095999" cy="1752600"/>
        </p:xfrm>
        <a:graphic>
          <a:graphicData uri="http://schemas.openxmlformats.org/drawingml/2006/table">
            <a:tbl>
              <a:tblPr firstRow="1" bandRow="1"/>
              <a:tblGrid>
                <a:gridCol w="1466812">
                  <a:extLst>
                    <a:ext uri="{9D8B030D-6E8A-4147-A177-3AD203B41FA5}">
                      <a16:colId xmlns:a16="http://schemas.microsoft.com/office/drawing/2014/main" val="20000"/>
                    </a:ext>
                  </a:extLst>
                </a:gridCol>
                <a:gridCol w="966354">
                  <a:extLst>
                    <a:ext uri="{9D8B030D-6E8A-4147-A177-3AD203B41FA5}">
                      <a16:colId xmlns:a16="http://schemas.microsoft.com/office/drawing/2014/main" val="20001"/>
                    </a:ext>
                  </a:extLst>
                </a:gridCol>
                <a:gridCol w="614833">
                  <a:extLst>
                    <a:ext uri="{9D8B030D-6E8A-4147-A177-3AD203B41FA5}">
                      <a16:colId xmlns:a16="http://schemas.microsoft.com/office/drawing/2014/main" val="20002"/>
                    </a:ext>
                  </a:extLst>
                </a:gridCol>
                <a:gridCol w="1120449">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898851">
                  <a:extLst>
                    <a:ext uri="{9D8B030D-6E8A-4147-A177-3AD203B41FA5}">
                      <a16:colId xmlns:a16="http://schemas.microsoft.com/office/drawing/2014/main" val="20005"/>
                    </a:ext>
                  </a:extLst>
                </a:gridCol>
              </a:tblGrid>
              <a:tr h="194310">
                <a:tc>
                  <a:txBody>
                    <a:bodyPr/>
                    <a:lstStyle/>
                    <a:p>
                      <a:endParaRPr lang="en-US" sz="500" dirty="0">
                        <a:solidFill>
                          <a:schemeClr val="tx1"/>
                        </a:solidFill>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IR </a:t>
                      </a:r>
                    </a:p>
                    <a:p>
                      <a:pPr algn="ctr"/>
                      <a:r>
                        <a:rPr lang="en-US" sz="1000" dirty="0">
                          <a:solidFill>
                            <a:schemeClr val="tx1"/>
                          </a:solidFill>
                          <a:latin typeface="+mj-lt"/>
                          <a:ea typeface="Helvetica Neue eText Pro" charset="0"/>
                          <a:cs typeface="Helvetica Neue eText Pro" charset="0"/>
                        </a:rPr>
                        <a:t>(TF-IDF)</a:t>
                      </a:r>
                    </a:p>
                  </a:txBody>
                  <a:tcPr marL="34290" marR="34290" marT="17145" marB="17145"/>
                </a:tc>
                <a:tc>
                  <a:txBody>
                    <a:bodyPr/>
                    <a:lstStyle/>
                    <a:p>
                      <a:r>
                        <a:rPr lang="en-US" sz="1000" dirty="0">
                          <a:solidFill>
                            <a:schemeClr val="tx1"/>
                          </a:solidFill>
                          <a:latin typeface="+mj-lt"/>
                          <a:ea typeface="Helvetica Neue eText Pro" charset="0"/>
                          <a:cs typeface="Helvetica Neue eText Pro" charset="0"/>
                        </a:rPr>
                        <a:t>LSTMs</a:t>
                      </a:r>
                    </a:p>
                  </a:txBody>
                  <a:tcPr marL="34290" marR="34290" marT="17145" marB="17145"/>
                </a:tc>
                <a:tc>
                  <a:txBody>
                    <a:bodyPr/>
                    <a:lstStyle/>
                    <a:p>
                      <a:r>
                        <a:rPr lang="en-US" sz="1000" dirty="0" err="1">
                          <a:solidFill>
                            <a:schemeClr val="tx1"/>
                          </a:solidFill>
                          <a:latin typeface="+mj-lt"/>
                          <a:ea typeface="Helvetica Neue eText Pro" charset="0"/>
                          <a:cs typeface="Helvetica Neue eText Pro" charset="0"/>
                        </a:rPr>
                        <a:t>Embeddings</a:t>
                      </a:r>
                      <a:endParaRPr lang="en-US" sz="1000" dirty="0">
                        <a:solidFill>
                          <a:schemeClr val="tx1"/>
                        </a:solidFill>
                        <a:latin typeface="+mj-lt"/>
                        <a:ea typeface="Helvetica Neue eText Pro" charset="0"/>
                        <a:cs typeface="Helvetica Neue eText Pro" charset="0"/>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Memory Networks</a:t>
                      </a:r>
                    </a:p>
                  </a:txBody>
                  <a:tcPr marL="34290" marR="34290" marT="17145" marB="17145"/>
                </a:tc>
                <a:tc>
                  <a:txBody>
                    <a:bodyPr/>
                    <a:lstStyle/>
                    <a:p>
                      <a:pPr algn="ctr"/>
                      <a:r>
                        <a:rPr lang="en-US" sz="1000" dirty="0">
                          <a:solidFill>
                            <a:schemeClr val="tx1"/>
                          </a:solidFill>
                        </a:rPr>
                        <a:t>Top perf</a:t>
                      </a:r>
                    </a:p>
                  </a:txBody>
                  <a:tcPr marL="34290" marR="34290" marT="17145" marB="17145"/>
                </a:tc>
                <a:extLst>
                  <a:ext uri="{0D108BD9-81ED-4DB2-BD59-A6C34878D82A}">
                    <a16:rowId xmlns:a16="http://schemas.microsoft.com/office/drawing/2014/main" val="10000"/>
                  </a:ext>
                </a:extLst>
              </a:tr>
              <a:tr h="194310">
                <a:tc>
                  <a:txBody>
                    <a:bodyPr/>
                    <a:lstStyle/>
                    <a:p>
                      <a:r>
                        <a:rPr lang="en-US" sz="1100" dirty="0">
                          <a:solidFill>
                            <a:schemeClr val="bg1"/>
                          </a:solidFill>
                        </a:rPr>
                        <a:t>T1 </a:t>
                      </a:r>
                      <a:r>
                        <a:rPr lang="mr-IN" sz="1100" dirty="0">
                          <a:solidFill>
                            <a:schemeClr val="bg1"/>
                          </a:solidFill>
                        </a:rPr>
                        <a:t>–</a:t>
                      </a:r>
                      <a:r>
                        <a:rPr lang="en-US" sz="1100" dirty="0">
                          <a:solidFill>
                            <a:schemeClr val="bg1"/>
                          </a:solidFill>
                        </a:rPr>
                        <a:t> API calls</a:t>
                      </a:r>
                    </a:p>
                  </a:txBody>
                  <a:tcPr marL="34290" marR="34290" marT="17145" marB="17145">
                    <a:solidFill>
                      <a:schemeClr val="accent1"/>
                    </a:solidFill>
                  </a:tcPr>
                </a:tc>
                <a:tc>
                  <a:txBody>
                    <a:bodyPr/>
                    <a:lstStyle/>
                    <a:p>
                      <a:pPr algn="ctr"/>
                      <a:r>
                        <a:rPr lang="en-US" sz="1000" dirty="0"/>
                        <a:t>5.6</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b="1" dirty="0">
                          <a:solidFill>
                            <a:schemeClr val="bg1"/>
                          </a:solidFill>
                        </a:rPr>
                        <a:t>100</a:t>
                      </a:r>
                    </a:p>
                  </a:txBody>
                  <a:tcPr marL="34290" marR="34290" marT="17145" marB="17145">
                    <a:solidFill>
                      <a:schemeClr val="accent2">
                        <a:lumMod val="60000"/>
                        <a:lumOff val="40000"/>
                      </a:schemeClr>
                    </a:solidFill>
                  </a:tcPr>
                </a:tc>
                <a:tc>
                  <a:txBody>
                    <a:bodyPr/>
                    <a:lstStyle/>
                    <a:p>
                      <a:pPr algn="ctr"/>
                      <a:r>
                        <a:rPr lang="en-US" sz="1000" b="1" dirty="0">
                          <a:solidFill>
                            <a:schemeClr val="bg1"/>
                          </a:solidFill>
                        </a:rPr>
                        <a:t>99.9</a:t>
                      </a:r>
                    </a:p>
                  </a:txBody>
                  <a:tcPr marL="34290" marR="34290" marT="17145" marB="17145">
                    <a:solidFill>
                      <a:schemeClr val="accent2">
                        <a:lumMod val="60000"/>
                        <a:lumOff val="4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1"/>
                  </a:ext>
                </a:extLst>
              </a:tr>
              <a:tr h="194310">
                <a:tc>
                  <a:txBody>
                    <a:bodyPr/>
                    <a:lstStyle/>
                    <a:p>
                      <a:r>
                        <a:rPr lang="en-US" sz="1100" dirty="0">
                          <a:solidFill>
                            <a:schemeClr val="bg1"/>
                          </a:solidFill>
                        </a:rPr>
                        <a:t>T2</a:t>
                      </a:r>
                      <a:r>
                        <a:rPr lang="en-US" sz="1100" baseline="0" dirty="0">
                          <a:solidFill>
                            <a:schemeClr val="bg1"/>
                          </a:solidFill>
                        </a:rPr>
                        <a:t> </a:t>
                      </a:r>
                      <a:r>
                        <a:rPr lang="mr-IN" sz="1100" dirty="0">
                          <a:solidFill>
                            <a:schemeClr val="bg1"/>
                          </a:solidFill>
                        </a:rPr>
                        <a:t>–</a:t>
                      </a:r>
                      <a:r>
                        <a:rPr lang="en-US" sz="1100" dirty="0">
                          <a:solidFill>
                            <a:schemeClr val="bg1"/>
                          </a:solidFill>
                        </a:rPr>
                        <a:t> Update API calls</a:t>
                      </a:r>
                      <a:r>
                        <a:rPr lang="en-US" sz="1100" baseline="0" dirty="0">
                          <a:solidFill>
                            <a:schemeClr val="bg1"/>
                          </a:solidFill>
                        </a:rPr>
                        <a:t> </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t>3.4</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68.4</a:t>
                      </a:r>
                    </a:p>
                  </a:txBody>
                  <a:tcPr marL="34290" marR="34290" marT="17145" marB="17145">
                    <a:solidFill>
                      <a:schemeClr val="accent1">
                        <a:lumMod val="20000"/>
                        <a:lumOff val="80000"/>
                      </a:schemeClr>
                    </a:solidFill>
                  </a:tcPr>
                </a:tc>
                <a:tc>
                  <a:txBody>
                    <a:bodyPr/>
                    <a:lstStyle/>
                    <a:p>
                      <a:pPr algn="ctr"/>
                      <a:r>
                        <a:rPr lang="en-US" sz="1000" b="1" dirty="0">
                          <a:solidFill>
                            <a:schemeClr val="bg1"/>
                          </a:solidFill>
                        </a:rPr>
                        <a:t>100</a:t>
                      </a:r>
                    </a:p>
                  </a:txBody>
                  <a:tcPr marL="34290" marR="34290" marT="17145" marB="17145">
                    <a:solidFill>
                      <a:schemeClr val="accent2">
                        <a:lumMod val="60000"/>
                        <a:lumOff val="4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2"/>
                  </a:ext>
                </a:extLst>
              </a:tr>
              <a:tr h="194310">
                <a:tc>
                  <a:txBody>
                    <a:bodyPr/>
                    <a:lstStyle/>
                    <a:p>
                      <a:r>
                        <a:rPr lang="en-US" sz="1100" dirty="0">
                          <a:solidFill>
                            <a:schemeClr val="bg1"/>
                          </a:solidFill>
                        </a:rPr>
                        <a:t>T3</a:t>
                      </a:r>
                      <a:r>
                        <a:rPr lang="en-US" sz="1100" baseline="0" dirty="0">
                          <a:solidFill>
                            <a:schemeClr val="bg1"/>
                          </a:solidFill>
                        </a:rPr>
                        <a:t> </a:t>
                      </a:r>
                      <a:r>
                        <a:rPr lang="mr-IN" sz="1100" dirty="0">
                          <a:solidFill>
                            <a:schemeClr val="bg1"/>
                          </a:solidFill>
                        </a:rPr>
                        <a:t>–</a:t>
                      </a:r>
                      <a:r>
                        <a:rPr lang="en-US" sz="1100" dirty="0">
                          <a:solidFill>
                            <a:schemeClr val="bg1"/>
                          </a:solidFill>
                        </a:rPr>
                        <a:t> Show options</a:t>
                      </a:r>
                    </a:p>
                  </a:txBody>
                  <a:tcPr marL="34290" marR="34290" marT="17145" marB="17145">
                    <a:solidFill>
                      <a:schemeClr val="accent1"/>
                    </a:solidFill>
                  </a:tcPr>
                </a:tc>
                <a:tc>
                  <a:txBody>
                    <a:bodyPr/>
                    <a:lstStyle/>
                    <a:p>
                      <a:pPr algn="ctr"/>
                      <a:r>
                        <a:rPr lang="en-US" sz="1000" dirty="0"/>
                        <a:t>8.0</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64.9</a:t>
                      </a:r>
                    </a:p>
                  </a:txBody>
                  <a:tcPr marL="34290" marR="34290" marT="17145" marB="17145">
                    <a:solidFill>
                      <a:schemeClr val="accent1">
                        <a:lumMod val="20000"/>
                        <a:lumOff val="80000"/>
                      </a:schemeClr>
                    </a:solidFill>
                  </a:tcPr>
                </a:tc>
                <a:tc>
                  <a:txBody>
                    <a:bodyPr/>
                    <a:lstStyle/>
                    <a:p>
                      <a:pPr algn="ctr"/>
                      <a:r>
                        <a:rPr lang="en-US" sz="1000" b="1" dirty="0"/>
                        <a:t>74.9</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3"/>
                  </a:ext>
                </a:extLst>
              </a:tr>
              <a:tr h="194310">
                <a:tc>
                  <a:txBody>
                    <a:bodyPr/>
                    <a:lstStyle/>
                    <a:p>
                      <a:r>
                        <a:rPr lang="en-US" sz="1100" dirty="0">
                          <a:solidFill>
                            <a:schemeClr val="bg1"/>
                          </a:solidFill>
                        </a:rPr>
                        <a:t>T4</a:t>
                      </a:r>
                      <a:r>
                        <a:rPr lang="en-US" sz="1100" baseline="0" dirty="0">
                          <a:solidFill>
                            <a:schemeClr val="bg1"/>
                          </a:solidFill>
                        </a:rPr>
                        <a:t> </a:t>
                      </a:r>
                      <a:r>
                        <a:rPr lang="mr-IN" sz="1100" dirty="0">
                          <a:solidFill>
                            <a:schemeClr val="bg1"/>
                          </a:solidFill>
                        </a:rPr>
                        <a:t>–</a:t>
                      </a:r>
                      <a:r>
                        <a:rPr lang="en-US" sz="1100" dirty="0">
                          <a:solidFill>
                            <a:schemeClr val="bg1"/>
                          </a:solidFill>
                        </a:rPr>
                        <a:t> Extra information</a:t>
                      </a:r>
                    </a:p>
                  </a:txBody>
                  <a:tcPr marL="34290" marR="34290" marT="17145" marB="17145">
                    <a:solidFill>
                      <a:schemeClr val="accent1"/>
                    </a:solidFill>
                  </a:tcPr>
                </a:tc>
                <a:tc>
                  <a:txBody>
                    <a:bodyPr/>
                    <a:lstStyle/>
                    <a:p>
                      <a:pPr algn="ctr"/>
                      <a:r>
                        <a:rPr lang="en-US" sz="1000" dirty="0"/>
                        <a:t>9.5</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57.2</a:t>
                      </a:r>
                    </a:p>
                  </a:txBody>
                  <a:tcPr marL="34290" marR="34290" marT="17145" marB="17145">
                    <a:solidFill>
                      <a:schemeClr val="accent1">
                        <a:lumMod val="20000"/>
                        <a:lumOff val="80000"/>
                      </a:schemeClr>
                    </a:solidFill>
                  </a:tcPr>
                </a:tc>
                <a:tc>
                  <a:txBody>
                    <a:bodyPr/>
                    <a:lstStyle/>
                    <a:p>
                      <a:pPr algn="ctr"/>
                      <a:r>
                        <a:rPr lang="en-US" sz="1000" b="1" dirty="0"/>
                        <a:t>59.5</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4"/>
                  </a:ext>
                </a:extLst>
              </a:tr>
              <a:tr h="194310">
                <a:tc>
                  <a:txBody>
                    <a:bodyPr/>
                    <a:lstStyle/>
                    <a:p>
                      <a:r>
                        <a:rPr lang="en-US" sz="1100" dirty="0">
                          <a:solidFill>
                            <a:schemeClr val="bg1"/>
                          </a:solidFill>
                        </a:rPr>
                        <a:t>T5</a:t>
                      </a:r>
                      <a:r>
                        <a:rPr lang="en-US" sz="1100" baseline="0" dirty="0">
                          <a:solidFill>
                            <a:schemeClr val="bg1"/>
                          </a:solidFill>
                        </a:rPr>
                        <a:t> </a:t>
                      </a:r>
                      <a:r>
                        <a:rPr lang="mr-IN" sz="1100" dirty="0">
                          <a:solidFill>
                            <a:schemeClr val="bg1"/>
                          </a:solidFill>
                        </a:rPr>
                        <a:t>–</a:t>
                      </a:r>
                      <a:r>
                        <a:rPr lang="en-US" sz="1100" dirty="0">
                          <a:solidFill>
                            <a:schemeClr val="bg1"/>
                          </a:solidFill>
                        </a:rPr>
                        <a:t> </a:t>
                      </a:r>
                      <a:r>
                        <a:rPr lang="en-US" sz="1100" baseline="0" dirty="0">
                          <a:solidFill>
                            <a:schemeClr val="bg1"/>
                          </a:solidFill>
                        </a:rPr>
                        <a:t> Full dialogs</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t>4.6</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75.4</a:t>
                      </a:r>
                    </a:p>
                  </a:txBody>
                  <a:tcPr marL="34290" marR="34290" marT="17145" marB="17145">
                    <a:solidFill>
                      <a:schemeClr val="accent1">
                        <a:lumMod val="20000"/>
                        <a:lumOff val="80000"/>
                      </a:schemeClr>
                    </a:solidFill>
                  </a:tcPr>
                </a:tc>
                <a:tc>
                  <a:txBody>
                    <a:bodyPr/>
                    <a:lstStyle/>
                    <a:p>
                      <a:pPr algn="ctr"/>
                      <a:r>
                        <a:rPr lang="en-US" sz="1000" b="1" dirty="0">
                          <a:solidFill>
                            <a:schemeClr val="bg1"/>
                          </a:solidFill>
                        </a:rPr>
                        <a:t>96.1</a:t>
                      </a:r>
                    </a:p>
                  </a:txBody>
                  <a:tcPr marL="34290" marR="34290" marT="17145" marB="17145">
                    <a:solidFill>
                      <a:schemeClr val="accent2">
                        <a:lumMod val="60000"/>
                        <a:lumOff val="4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5"/>
                  </a:ext>
                </a:extLst>
              </a:tr>
              <a:tr h="194310">
                <a:tc>
                  <a:txBody>
                    <a:bodyPr/>
                    <a:lstStyle/>
                    <a:p>
                      <a:r>
                        <a:rPr lang="en-US" sz="1100" dirty="0">
                          <a:solidFill>
                            <a:schemeClr val="tx1"/>
                          </a:solidFill>
                        </a:rPr>
                        <a:t>T6 </a:t>
                      </a:r>
                      <a:r>
                        <a:rPr lang="mr-IN" sz="1100" dirty="0">
                          <a:solidFill>
                            <a:schemeClr val="tx1"/>
                          </a:solidFill>
                        </a:rPr>
                        <a:t>–</a:t>
                      </a:r>
                      <a:r>
                        <a:rPr lang="en-US" sz="1100" dirty="0">
                          <a:solidFill>
                            <a:schemeClr val="tx1"/>
                          </a:solidFill>
                        </a:rPr>
                        <a:t> DSTC2</a:t>
                      </a:r>
                    </a:p>
                  </a:txBody>
                  <a:tcPr marL="34290" marR="34290" marT="17145" marB="17145">
                    <a:solidFill>
                      <a:schemeClr val="tx2">
                        <a:lumMod val="25000"/>
                        <a:lumOff val="75000"/>
                      </a:schemeClr>
                    </a:solidFill>
                  </a:tcPr>
                </a:tc>
                <a:tc>
                  <a:txBody>
                    <a:bodyPr/>
                    <a:lstStyle/>
                    <a:p>
                      <a:pPr algn="ctr"/>
                      <a:r>
                        <a:rPr lang="en-US" sz="1000" dirty="0"/>
                        <a:t>1.6</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t>22.6</a:t>
                      </a:r>
                    </a:p>
                  </a:txBody>
                  <a:tcPr marL="34290" marR="34290" marT="17145" marB="17145">
                    <a:solidFill>
                      <a:schemeClr val="tx2">
                        <a:lumMod val="10000"/>
                        <a:lumOff val="90000"/>
                      </a:schemeClr>
                    </a:solidFill>
                  </a:tcPr>
                </a:tc>
                <a:tc>
                  <a:txBody>
                    <a:bodyPr/>
                    <a:lstStyle/>
                    <a:p>
                      <a:pPr algn="ctr"/>
                      <a:r>
                        <a:rPr lang="en-US" sz="1000" b="1" dirty="0"/>
                        <a:t>41.1</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6"/>
                  </a:ext>
                </a:extLst>
              </a:tr>
              <a:tr h="194310">
                <a:tc>
                  <a:txBody>
                    <a:bodyPr/>
                    <a:lstStyle/>
                    <a:p>
                      <a:r>
                        <a:rPr lang="en-US" sz="1100" dirty="0">
                          <a:solidFill>
                            <a:schemeClr val="tx1"/>
                          </a:solidFill>
                        </a:rPr>
                        <a:t>T7</a:t>
                      </a:r>
                      <a:r>
                        <a:rPr lang="en-US" sz="1100" baseline="0" dirty="0">
                          <a:solidFill>
                            <a:schemeClr val="tx1"/>
                          </a:solidFill>
                        </a:rPr>
                        <a:t> </a:t>
                      </a:r>
                      <a:r>
                        <a:rPr lang="mr-IN" sz="1100" dirty="0">
                          <a:solidFill>
                            <a:schemeClr val="tx1"/>
                          </a:solidFill>
                        </a:rPr>
                        <a:t>–</a:t>
                      </a:r>
                      <a:r>
                        <a:rPr lang="en-US" sz="1100" dirty="0">
                          <a:solidFill>
                            <a:schemeClr val="tx1"/>
                          </a:solidFill>
                        </a:rPr>
                        <a:t> Concierge</a:t>
                      </a:r>
                    </a:p>
                  </a:txBody>
                  <a:tcPr marL="34290" marR="34290" marT="17145" marB="17145">
                    <a:solidFill>
                      <a:schemeClr val="tx2">
                        <a:lumMod val="25000"/>
                        <a:lumOff val="75000"/>
                      </a:schemeClr>
                    </a:solidFill>
                  </a:tcPr>
                </a:tc>
                <a:tc>
                  <a:txBody>
                    <a:bodyPr/>
                    <a:lstStyle/>
                    <a:p>
                      <a:pPr algn="ctr"/>
                      <a:r>
                        <a:rPr lang="en-US" sz="1000" dirty="0"/>
                        <a:t>1.1</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t>14.6</a:t>
                      </a:r>
                    </a:p>
                  </a:txBody>
                  <a:tcPr marL="34290" marR="34290" marT="17145" marB="17145">
                    <a:solidFill>
                      <a:schemeClr val="tx2">
                        <a:lumMod val="10000"/>
                        <a:lumOff val="90000"/>
                      </a:schemeClr>
                    </a:solidFill>
                  </a:tcPr>
                </a:tc>
                <a:tc>
                  <a:txBody>
                    <a:bodyPr/>
                    <a:lstStyle/>
                    <a:p>
                      <a:pPr algn="ctr"/>
                      <a:r>
                        <a:rPr lang="en-US" sz="1000" b="1" dirty="0"/>
                        <a:t>16.7</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7"/>
                  </a:ext>
                </a:extLst>
              </a:tr>
            </a:tbl>
          </a:graphicData>
        </a:graphic>
      </p:graphicFrame>
      <p:sp>
        <p:nvSpPr>
          <p:cNvPr id="8" name="TextBox 7"/>
          <p:cNvSpPr txBox="1"/>
          <p:nvPr/>
        </p:nvSpPr>
        <p:spPr>
          <a:xfrm rot="21212671">
            <a:off x="222619" y="3119630"/>
            <a:ext cx="2437028" cy="66941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875" dirty="0"/>
              <a:t>What if Out-of-Vocabulary entities?</a:t>
            </a:r>
          </a:p>
        </p:txBody>
      </p:sp>
      <p:sp>
        <p:nvSpPr>
          <p:cNvPr id="3" name="Title 2">
            <a:extLst>
              <a:ext uri="{FF2B5EF4-FFF2-40B4-BE49-F238E27FC236}">
                <a16:creationId xmlns:a16="http://schemas.microsoft.com/office/drawing/2014/main" id="{D184C407-35E7-4C49-BC17-87EA73C25B09}"/>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482205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523085" y="1092106"/>
            <a:ext cx="7976679" cy="3785294"/>
          </a:xfrm>
        </p:spPr>
        <p:txBody>
          <a:bodyPr>
            <a:normAutofit/>
          </a:bodyPr>
          <a:lstStyle/>
          <a:p>
            <a:pPr lvl="1" eaLnBrk="1" hangingPunct="1"/>
            <a:endParaRPr lang="en-US" u="sng" dirty="0">
              <a:solidFill>
                <a:schemeClr val="accent2"/>
              </a:solidFill>
              <a:latin typeface="FreightSansLFPro" charset="0"/>
              <a:ea typeface="FreightSansLFPro" charset="0"/>
              <a:cs typeface="FreightSansLFPro" charset="0"/>
              <a:sym typeface="Wingdings"/>
            </a:endParaRPr>
          </a:p>
          <a:p>
            <a:pPr eaLnBrk="1" hangingPunct="1"/>
            <a:endParaRPr lang="en-US" dirty="0">
              <a:latin typeface="FreightSansLFPro" charset="0"/>
              <a:ea typeface="FreightSansLFPro" charset="0"/>
              <a:cs typeface="FreightSansLFPro"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619237829"/>
              </p:ext>
            </p:extLst>
          </p:nvPr>
        </p:nvGraphicFramePr>
        <p:xfrm>
          <a:off x="2689552" y="518415"/>
          <a:ext cx="6095999" cy="1752600"/>
        </p:xfrm>
        <a:graphic>
          <a:graphicData uri="http://schemas.openxmlformats.org/drawingml/2006/table">
            <a:tbl>
              <a:tblPr firstRow="1" bandRow="1"/>
              <a:tblGrid>
                <a:gridCol w="1466812">
                  <a:extLst>
                    <a:ext uri="{9D8B030D-6E8A-4147-A177-3AD203B41FA5}">
                      <a16:colId xmlns:a16="http://schemas.microsoft.com/office/drawing/2014/main" val="20000"/>
                    </a:ext>
                  </a:extLst>
                </a:gridCol>
                <a:gridCol w="966354">
                  <a:extLst>
                    <a:ext uri="{9D8B030D-6E8A-4147-A177-3AD203B41FA5}">
                      <a16:colId xmlns:a16="http://schemas.microsoft.com/office/drawing/2014/main" val="20001"/>
                    </a:ext>
                  </a:extLst>
                </a:gridCol>
                <a:gridCol w="614833">
                  <a:extLst>
                    <a:ext uri="{9D8B030D-6E8A-4147-A177-3AD203B41FA5}">
                      <a16:colId xmlns:a16="http://schemas.microsoft.com/office/drawing/2014/main" val="20002"/>
                    </a:ext>
                  </a:extLst>
                </a:gridCol>
                <a:gridCol w="1120449">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898851">
                  <a:extLst>
                    <a:ext uri="{9D8B030D-6E8A-4147-A177-3AD203B41FA5}">
                      <a16:colId xmlns:a16="http://schemas.microsoft.com/office/drawing/2014/main" val="20005"/>
                    </a:ext>
                  </a:extLst>
                </a:gridCol>
              </a:tblGrid>
              <a:tr h="194310">
                <a:tc>
                  <a:txBody>
                    <a:bodyPr/>
                    <a:lstStyle/>
                    <a:p>
                      <a:endParaRPr lang="en-US" sz="500" dirty="0">
                        <a:solidFill>
                          <a:schemeClr val="tx1"/>
                        </a:solidFill>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IR </a:t>
                      </a:r>
                    </a:p>
                    <a:p>
                      <a:pPr algn="ctr"/>
                      <a:r>
                        <a:rPr lang="en-US" sz="1000" dirty="0">
                          <a:solidFill>
                            <a:schemeClr val="tx1"/>
                          </a:solidFill>
                          <a:latin typeface="+mj-lt"/>
                          <a:ea typeface="Helvetica Neue eText Pro" charset="0"/>
                          <a:cs typeface="Helvetica Neue eText Pro" charset="0"/>
                        </a:rPr>
                        <a:t>(TF-IDF)</a:t>
                      </a:r>
                    </a:p>
                  </a:txBody>
                  <a:tcPr marL="34290" marR="34290" marT="17145" marB="17145"/>
                </a:tc>
                <a:tc>
                  <a:txBody>
                    <a:bodyPr/>
                    <a:lstStyle/>
                    <a:p>
                      <a:r>
                        <a:rPr lang="en-US" sz="1000" dirty="0">
                          <a:solidFill>
                            <a:schemeClr val="tx1"/>
                          </a:solidFill>
                          <a:latin typeface="+mj-lt"/>
                          <a:ea typeface="Helvetica Neue eText Pro" charset="0"/>
                          <a:cs typeface="Helvetica Neue eText Pro" charset="0"/>
                        </a:rPr>
                        <a:t>LSTMs</a:t>
                      </a:r>
                    </a:p>
                  </a:txBody>
                  <a:tcPr marL="34290" marR="34290" marT="17145" marB="17145"/>
                </a:tc>
                <a:tc>
                  <a:txBody>
                    <a:bodyPr/>
                    <a:lstStyle/>
                    <a:p>
                      <a:r>
                        <a:rPr lang="en-US" sz="1000" dirty="0" err="1">
                          <a:solidFill>
                            <a:schemeClr val="tx1"/>
                          </a:solidFill>
                          <a:latin typeface="+mj-lt"/>
                          <a:ea typeface="Helvetica Neue eText Pro" charset="0"/>
                          <a:cs typeface="Helvetica Neue eText Pro" charset="0"/>
                        </a:rPr>
                        <a:t>Embeddings</a:t>
                      </a:r>
                      <a:endParaRPr lang="en-US" sz="1000" dirty="0">
                        <a:solidFill>
                          <a:schemeClr val="tx1"/>
                        </a:solidFill>
                        <a:latin typeface="+mj-lt"/>
                        <a:ea typeface="Helvetica Neue eText Pro" charset="0"/>
                        <a:cs typeface="Helvetica Neue eText Pro" charset="0"/>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Memory Networks</a:t>
                      </a:r>
                    </a:p>
                  </a:txBody>
                  <a:tcPr marL="34290" marR="34290" marT="17145" marB="17145"/>
                </a:tc>
                <a:tc>
                  <a:txBody>
                    <a:bodyPr/>
                    <a:lstStyle/>
                    <a:p>
                      <a:pPr algn="ctr"/>
                      <a:r>
                        <a:rPr lang="en-US" sz="1000" dirty="0">
                          <a:solidFill>
                            <a:schemeClr val="tx1"/>
                          </a:solidFill>
                        </a:rPr>
                        <a:t>Top perf</a:t>
                      </a:r>
                    </a:p>
                  </a:txBody>
                  <a:tcPr marL="34290" marR="34290" marT="17145" marB="17145"/>
                </a:tc>
                <a:extLst>
                  <a:ext uri="{0D108BD9-81ED-4DB2-BD59-A6C34878D82A}">
                    <a16:rowId xmlns:a16="http://schemas.microsoft.com/office/drawing/2014/main" val="10000"/>
                  </a:ext>
                </a:extLst>
              </a:tr>
              <a:tr h="194310">
                <a:tc>
                  <a:txBody>
                    <a:bodyPr/>
                    <a:lstStyle/>
                    <a:p>
                      <a:r>
                        <a:rPr lang="en-US" sz="1100" dirty="0">
                          <a:solidFill>
                            <a:schemeClr val="bg1"/>
                          </a:solidFill>
                        </a:rPr>
                        <a:t>T1 </a:t>
                      </a:r>
                      <a:r>
                        <a:rPr lang="mr-IN" sz="1100" dirty="0">
                          <a:solidFill>
                            <a:schemeClr val="bg1"/>
                          </a:solidFill>
                        </a:rPr>
                        <a:t>–</a:t>
                      </a:r>
                      <a:r>
                        <a:rPr lang="en-US" sz="1100" dirty="0">
                          <a:solidFill>
                            <a:schemeClr val="bg1"/>
                          </a:solidFill>
                        </a:rPr>
                        <a:t> API calls</a:t>
                      </a:r>
                    </a:p>
                  </a:txBody>
                  <a:tcPr marL="34290" marR="34290" marT="17145" marB="17145">
                    <a:solidFill>
                      <a:schemeClr val="accent1"/>
                    </a:solidFill>
                  </a:tcPr>
                </a:tc>
                <a:tc>
                  <a:txBody>
                    <a:bodyPr/>
                    <a:lstStyle/>
                    <a:p>
                      <a:pPr algn="ctr"/>
                      <a:r>
                        <a:rPr lang="en-US" sz="1000" dirty="0"/>
                        <a:t>5.8 </a:t>
                      </a:r>
                      <a:r>
                        <a:rPr lang="en-US" sz="1000" b="1" dirty="0">
                          <a:solidFill>
                            <a:srgbClr val="00B050"/>
                          </a:solidFill>
                        </a:rPr>
                        <a:t>+0.2</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b="0" dirty="0">
                          <a:solidFill>
                            <a:schemeClr val="tx1"/>
                          </a:solidFill>
                        </a:rPr>
                        <a:t>60.0</a:t>
                      </a:r>
                      <a:r>
                        <a:rPr lang="en-US" sz="1000" dirty="0">
                          <a:solidFill>
                            <a:schemeClr val="bg1"/>
                          </a:solidFill>
                        </a:rPr>
                        <a:t> </a:t>
                      </a:r>
                      <a:r>
                        <a:rPr lang="en-US" sz="1000" b="1" dirty="0">
                          <a:solidFill>
                            <a:srgbClr val="FF0000"/>
                          </a:solidFill>
                        </a:rPr>
                        <a:t>-40.0</a:t>
                      </a:r>
                    </a:p>
                  </a:txBody>
                  <a:tcPr marL="34290" marR="34290" marT="17145" marB="17145">
                    <a:solidFill>
                      <a:schemeClr val="accent2">
                        <a:lumMod val="20000"/>
                        <a:lumOff val="80000"/>
                      </a:schemeClr>
                    </a:solidFill>
                  </a:tcPr>
                </a:tc>
                <a:tc>
                  <a:txBody>
                    <a:bodyPr/>
                    <a:lstStyle/>
                    <a:p>
                      <a:pPr algn="ctr"/>
                      <a:r>
                        <a:rPr lang="en-US" sz="1000" b="1" dirty="0">
                          <a:solidFill>
                            <a:schemeClr val="tx1"/>
                          </a:solidFill>
                        </a:rPr>
                        <a:t>72.3</a:t>
                      </a:r>
                      <a:r>
                        <a:rPr lang="en-US" sz="1000" b="1" dirty="0">
                          <a:solidFill>
                            <a:schemeClr val="bg1"/>
                          </a:solidFill>
                        </a:rPr>
                        <a:t> </a:t>
                      </a:r>
                      <a:r>
                        <a:rPr lang="en-US" sz="1000" b="1" dirty="0">
                          <a:solidFill>
                            <a:srgbClr val="FF0000"/>
                          </a:solidFill>
                        </a:rPr>
                        <a:t>-27.6</a:t>
                      </a:r>
                    </a:p>
                  </a:txBody>
                  <a:tcPr marL="34290" marR="34290" marT="17145" marB="17145">
                    <a:solidFill>
                      <a:schemeClr val="accent2">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1"/>
                  </a:ext>
                </a:extLst>
              </a:tr>
              <a:tr h="194310">
                <a:tc>
                  <a:txBody>
                    <a:bodyPr/>
                    <a:lstStyle/>
                    <a:p>
                      <a:r>
                        <a:rPr lang="en-US" sz="1100" dirty="0">
                          <a:solidFill>
                            <a:schemeClr val="bg1"/>
                          </a:solidFill>
                        </a:rPr>
                        <a:t>T2</a:t>
                      </a:r>
                      <a:r>
                        <a:rPr lang="en-US" sz="1100" baseline="0" dirty="0">
                          <a:solidFill>
                            <a:schemeClr val="bg1"/>
                          </a:solidFill>
                        </a:rPr>
                        <a:t> </a:t>
                      </a:r>
                      <a:r>
                        <a:rPr lang="mr-IN" sz="1100" dirty="0">
                          <a:solidFill>
                            <a:schemeClr val="bg1"/>
                          </a:solidFill>
                        </a:rPr>
                        <a:t>–</a:t>
                      </a:r>
                      <a:r>
                        <a:rPr lang="en-US" sz="1100" dirty="0">
                          <a:solidFill>
                            <a:schemeClr val="bg1"/>
                          </a:solidFill>
                        </a:rPr>
                        <a:t> Update API calls</a:t>
                      </a:r>
                      <a:r>
                        <a:rPr lang="en-US" sz="1100" baseline="0" dirty="0">
                          <a:solidFill>
                            <a:schemeClr val="bg1"/>
                          </a:solidFill>
                        </a:rPr>
                        <a:t> </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t>3.5 </a:t>
                      </a:r>
                      <a:r>
                        <a:rPr lang="en-US" sz="1000" b="1" dirty="0">
                          <a:solidFill>
                            <a:srgbClr val="00B050"/>
                          </a:solidFill>
                        </a:rPr>
                        <a:t>+0.1</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68.3 </a:t>
                      </a:r>
                      <a:r>
                        <a:rPr lang="en-US" sz="1000" b="1" dirty="0">
                          <a:solidFill>
                            <a:srgbClr val="FF0000"/>
                          </a:solidFill>
                        </a:rPr>
                        <a:t>-0.1</a:t>
                      </a:r>
                    </a:p>
                  </a:txBody>
                  <a:tcPr marL="34290" marR="34290" marT="17145" marB="17145">
                    <a:solidFill>
                      <a:schemeClr val="accent2">
                        <a:lumMod val="20000"/>
                        <a:lumOff val="80000"/>
                      </a:schemeClr>
                    </a:solidFill>
                  </a:tcPr>
                </a:tc>
                <a:tc>
                  <a:txBody>
                    <a:bodyPr/>
                    <a:lstStyle/>
                    <a:p>
                      <a:pPr algn="ctr"/>
                      <a:r>
                        <a:rPr lang="en-US" sz="1000" b="1" dirty="0">
                          <a:solidFill>
                            <a:schemeClr val="tx1"/>
                          </a:solidFill>
                        </a:rPr>
                        <a:t>78.9</a:t>
                      </a:r>
                      <a:r>
                        <a:rPr lang="en-US" sz="1000" b="1" dirty="0">
                          <a:solidFill>
                            <a:schemeClr val="bg1"/>
                          </a:solidFill>
                        </a:rPr>
                        <a:t> </a:t>
                      </a:r>
                      <a:r>
                        <a:rPr lang="en-US" sz="1000" b="1" dirty="0">
                          <a:solidFill>
                            <a:srgbClr val="FF0000"/>
                          </a:solidFill>
                        </a:rPr>
                        <a:t>-21.1</a:t>
                      </a:r>
                    </a:p>
                  </a:txBody>
                  <a:tcPr marL="34290" marR="34290" marT="17145" marB="17145">
                    <a:solidFill>
                      <a:schemeClr val="accent2">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2"/>
                  </a:ext>
                </a:extLst>
              </a:tr>
              <a:tr h="194310">
                <a:tc>
                  <a:txBody>
                    <a:bodyPr/>
                    <a:lstStyle/>
                    <a:p>
                      <a:r>
                        <a:rPr lang="en-US" sz="1100" dirty="0">
                          <a:solidFill>
                            <a:schemeClr val="bg1"/>
                          </a:solidFill>
                        </a:rPr>
                        <a:t>T3</a:t>
                      </a:r>
                      <a:r>
                        <a:rPr lang="en-US" sz="1100" baseline="0" dirty="0">
                          <a:solidFill>
                            <a:schemeClr val="bg1"/>
                          </a:solidFill>
                        </a:rPr>
                        <a:t> </a:t>
                      </a:r>
                      <a:r>
                        <a:rPr lang="mr-IN" sz="1100" dirty="0">
                          <a:solidFill>
                            <a:schemeClr val="bg1"/>
                          </a:solidFill>
                        </a:rPr>
                        <a:t>–</a:t>
                      </a:r>
                      <a:r>
                        <a:rPr lang="en-US" sz="1100" dirty="0">
                          <a:solidFill>
                            <a:schemeClr val="bg1"/>
                          </a:solidFill>
                        </a:rPr>
                        <a:t> Show options</a:t>
                      </a:r>
                    </a:p>
                  </a:txBody>
                  <a:tcPr marL="34290" marR="34290" marT="17145" marB="17145">
                    <a:solidFill>
                      <a:schemeClr val="accent1"/>
                    </a:solidFill>
                  </a:tcPr>
                </a:tc>
                <a:tc>
                  <a:txBody>
                    <a:bodyPr/>
                    <a:lstStyle/>
                    <a:p>
                      <a:pPr algn="ctr"/>
                      <a:r>
                        <a:rPr lang="en-US" sz="1000" dirty="0"/>
                        <a:t>8.3 </a:t>
                      </a:r>
                      <a:r>
                        <a:rPr lang="en-US" sz="1000" b="1" dirty="0">
                          <a:solidFill>
                            <a:srgbClr val="00B050"/>
                          </a:solidFill>
                        </a:rPr>
                        <a:t>+0.3</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65.0 </a:t>
                      </a:r>
                      <a:r>
                        <a:rPr lang="en-US" sz="1000" b="1" dirty="0">
                          <a:solidFill>
                            <a:srgbClr val="00B050"/>
                          </a:solidFill>
                        </a:rPr>
                        <a:t>+0.1</a:t>
                      </a:r>
                    </a:p>
                  </a:txBody>
                  <a:tcPr marL="34290" marR="34290" marT="17145" marB="17145">
                    <a:solidFill>
                      <a:schemeClr val="accent1">
                        <a:lumMod val="20000"/>
                        <a:lumOff val="80000"/>
                      </a:schemeClr>
                    </a:solidFill>
                  </a:tcPr>
                </a:tc>
                <a:tc>
                  <a:txBody>
                    <a:bodyPr/>
                    <a:lstStyle/>
                    <a:p>
                      <a:pPr algn="ctr"/>
                      <a:r>
                        <a:rPr lang="en-US" sz="1000" b="1" dirty="0"/>
                        <a:t>74.4 </a:t>
                      </a:r>
                      <a:r>
                        <a:rPr lang="en-US" sz="1000" b="1" dirty="0">
                          <a:solidFill>
                            <a:srgbClr val="FF0000"/>
                          </a:solidFill>
                        </a:rPr>
                        <a:t>-0.5</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3"/>
                  </a:ext>
                </a:extLst>
              </a:tr>
              <a:tr h="194310">
                <a:tc>
                  <a:txBody>
                    <a:bodyPr/>
                    <a:lstStyle/>
                    <a:p>
                      <a:r>
                        <a:rPr lang="en-US" sz="1100" dirty="0">
                          <a:solidFill>
                            <a:schemeClr val="bg1"/>
                          </a:solidFill>
                        </a:rPr>
                        <a:t>T4</a:t>
                      </a:r>
                      <a:r>
                        <a:rPr lang="en-US" sz="1100" baseline="0" dirty="0">
                          <a:solidFill>
                            <a:schemeClr val="bg1"/>
                          </a:solidFill>
                        </a:rPr>
                        <a:t> </a:t>
                      </a:r>
                      <a:r>
                        <a:rPr lang="mr-IN" sz="1100" dirty="0">
                          <a:solidFill>
                            <a:schemeClr val="bg1"/>
                          </a:solidFill>
                        </a:rPr>
                        <a:t>–</a:t>
                      </a:r>
                      <a:r>
                        <a:rPr lang="en-US" sz="1100" dirty="0">
                          <a:solidFill>
                            <a:schemeClr val="bg1"/>
                          </a:solidFill>
                        </a:rPr>
                        <a:t> Extra information</a:t>
                      </a:r>
                    </a:p>
                  </a:txBody>
                  <a:tcPr marL="34290" marR="34290" marT="17145" marB="17145">
                    <a:solidFill>
                      <a:schemeClr val="accent1"/>
                    </a:solidFill>
                  </a:tcPr>
                </a:tc>
                <a:tc>
                  <a:txBody>
                    <a:bodyPr/>
                    <a:lstStyle/>
                    <a:p>
                      <a:pPr algn="ctr"/>
                      <a:r>
                        <a:rPr lang="en-US" sz="1000" dirty="0"/>
                        <a:t>9.8 </a:t>
                      </a:r>
                      <a:r>
                        <a:rPr lang="en-US" sz="1000" b="1" dirty="0">
                          <a:solidFill>
                            <a:srgbClr val="00B050"/>
                          </a:solidFill>
                        </a:rPr>
                        <a:t>+0.3</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57.0 </a:t>
                      </a:r>
                      <a:r>
                        <a:rPr lang="en-US" sz="1000" b="1" dirty="0">
                          <a:solidFill>
                            <a:srgbClr val="FF0000"/>
                          </a:solidFill>
                        </a:rPr>
                        <a:t>-0.2</a:t>
                      </a:r>
                    </a:p>
                  </a:txBody>
                  <a:tcPr marL="34290" marR="34290" marT="17145" marB="17145">
                    <a:solidFill>
                      <a:schemeClr val="accent1">
                        <a:lumMod val="20000"/>
                        <a:lumOff val="80000"/>
                      </a:schemeClr>
                    </a:solidFill>
                  </a:tcPr>
                </a:tc>
                <a:tc>
                  <a:txBody>
                    <a:bodyPr/>
                    <a:lstStyle/>
                    <a:p>
                      <a:pPr algn="ctr"/>
                      <a:r>
                        <a:rPr lang="en-US" sz="1000" b="1" dirty="0"/>
                        <a:t>57.6 </a:t>
                      </a:r>
                      <a:r>
                        <a:rPr lang="en-US" sz="1000" b="1" dirty="0">
                          <a:solidFill>
                            <a:srgbClr val="FF0000"/>
                          </a:solidFill>
                        </a:rPr>
                        <a:t>-1.9</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4"/>
                  </a:ext>
                </a:extLst>
              </a:tr>
              <a:tr h="194310">
                <a:tc>
                  <a:txBody>
                    <a:bodyPr/>
                    <a:lstStyle/>
                    <a:p>
                      <a:r>
                        <a:rPr lang="en-US" sz="1100" dirty="0">
                          <a:solidFill>
                            <a:schemeClr val="bg1"/>
                          </a:solidFill>
                        </a:rPr>
                        <a:t>T5</a:t>
                      </a:r>
                      <a:r>
                        <a:rPr lang="en-US" sz="1100" baseline="0" dirty="0">
                          <a:solidFill>
                            <a:schemeClr val="bg1"/>
                          </a:solidFill>
                        </a:rPr>
                        <a:t> </a:t>
                      </a:r>
                      <a:r>
                        <a:rPr lang="mr-IN" sz="1100" dirty="0">
                          <a:solidFill>
                            <a:schemeClr val="bg1"/>
                          </a:solidFill>
                        </a:rPr>
                        <a:t>–</a:t>
                      </a:r>
                      <a:r>
                        <a:rPr lang="en-US" sz="1100" dirty="0">
                          <a:solidFill>
                            <a:schemeClr val="bg1"/>
                          </a:solidFill>
                        </a:rPr>
                        <a:t> </a:t>
                      </a:r>
                      <a:r>
                        <a:rPr lang="en-US" sz="1100" baseline="0" dirty="0">
                          <a:solidFill>
                            <a:schemeClr val="bg1"/>
                          </a:solidFill>
                        </a:rPr>
                        <a:t> Full dialogs</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t>4.6 </a:t>
                      </a:r>
                      <a:r>
                        <a:rPr lang="en-US" sz="1000" b="1" dirty="0">
                          <a:solidFill>
                            <a:srgbClr val="00B050"/>
                          </a:solidFill>
                        </a:rPr>
                        <a:t>+0.0</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48.2 </a:t>
                      </a:r>
                      <a:r>
                        <a:rPr lang="en-US" sz="1000" b="1" dirty="0">
                          <a:solidFill>
                            <a:srgbClr val="FF0000"/>
                          </a:solidFill>
                        </a:rPr>
                        <a:t>-27.2</a:t>
                      </a:r>
                    </a:p>
                  </a:txBody>
                  <a:tcPr marL="34290" marR="34290" marT="17145" marB="17145">
                    <a:solidFill>
                      <a:schemeClr val="accent1">
                        <a:lumMod val="20000"/>
                        <a:lumOff val="80000"/>
                      </a:schemeClr>
                    </a:solidFill>
                  </a:tcPr>
                </a:tc>
                <a:tc>
                  <a:txBody>
                    <a:bodyPr/>
                    <a:lstStyle/>
                    <a:p>
                      <a:pPr algn="ctr"/>
                      <a:r>
                        <a:rPr lang="en-US" sz="1000" b="1" dirty="0">
                          <a:solidFill>
                            <a:schemeClr val="tx1"/>
                          </a:solidFill>
                        </a:rPr>
                        <a:t>65.5</a:t>
                      </a:r>
                      <a:r>
                        <a:rPr lang="en-US" sz="1000" b="1" dirty="0">
                          <a:solidFill>
                            <a:schemeClr val="bg1"/>
                          </a:solidFill>
                        </a:rPr>
                        <a:t> </a:t>
                      </a:r>
                      <a:r>
                        <a:rPr lang="en-US" sz="1000" b="1" dirty="0">
                          <a:solidFill>
                            <a:srgbClr val="FF0000"/>
                          </a:solidFill>
                        </a:rPr>
                        <a:t>-30.6</a:t>
                      </a:r>
                    </a:p>
                  </a:txBody>
                  <a:tcPr marL="34290" marR="34290" marT="17145" marB="17145">
                    <a:solidFill>
                      <a:schemeClr val="accent2">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5"/>
                  </a:ext>
                </a:extLst>
              </a:tr>
              <a:tr h="194310">
                <a:tc>
                  <a:txBody>
                    <a:bodyPr/>
                    <a:lstStyle/>
                    <a:p>
                      <a:r>
                        <a:rPr lang="en-US" sz="1100" dirty="0">
                          <a:solidFill>
                            <a:schemeClr val="tx1"/>
                          </a:solidFill>
                        </a:rPr>
                        <a:t>T6 </a:t>
                      </a:r>
                      <a:r>
                        <a:rPr lang="mr-IN" sz="1100" dirty="0">
                          <a:solidFill>
                            <a:schemeClr val="tx1"/>
                          </a:solidFill>
                        </a:rPr>
                        <a:t>–</a:t>
                      </a:r>
                      <a:r>
                        <a:rPr lang="en-US" sz="1100" dirty="0">
                          <a:solidFill>
                            <a:schemeClr val="tx1"/>
                          </a:solidFill>
                        </a:rPr>
                        <a:t> DSTC2</a:t>
                      </a:r>
                    </a:p>
                  </a:txBody>
                  <a:tcPr marL="34290" marR="34290" marT="17145" marB="17145">
                    <a:solidFill>
                      <a:schemeClr val="tx2">
                        <a:lumMod val="25000"/>
                        <a:lumOff val="75000"/>
                      </a:schemeClr>
                    </a:solidFill>
                  </a:tcPr>
                </a:tc>
                <a:tc>
                  <a:txBody>
                    <a:bodyPr/>
                    <a:lstStyle/>
                    <a:p>
                      <a:pPr algn="ctr"/>
                      <a:r>
                        <a:rPr lang="en-US" sz="1000" dirty="0"/>
                        <a:t>1.6</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t>22.6</a:t>
                      </a:r>
                    </a:p>
                  </a:txBody>
                  <a:tcPr marL="34290" marR="34290" marT="17145" marB="17145">
                    <a:solidFill>
                      <a:schemeClr val="tx2">
                        <a:lumMod val="10000"/>
                        <a:lumOff val="90000"/>
                      </a:schemeClr>
                    </a:solidFill>
                  </a:tcPr>
                </a:tc>
                <a:tc>
                  <a:txBody>
                    <a:bodyPr/>
                    <a:lstStyle/>
                    <a:p>
                      <a:pPr algn="ctr"/>
                      <a:r>
                        <a:rPr lang="en-US" sz="1000" b="1" dirty="0"/>
                        <a:t>41.1</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6"/>
                  </a:ext>
                </a:extLst>
              </a:tr>
              <a:tr h="194310">
                <a:tc>
                  <a:txBody>
                    <a:bodyPr/>
                    <a:lstStyle/>
                    <a:p>
                      <a:r>
                        <a:rPr lang="en-US" sz="1100" dirty="0">
                          <a:solidFill>
                            <a:schemeClr val="tx1"/>
                          </a:solidFill>
                        </a:rPr>
                        <a:t>T7</a:t>
                      </a:r>
                      <a:r>
                        <a:rPr lang="en-US" sz="1100" baseline="0" dirty="0">
                          <a:solidFill>
                            <a:schemeClr val="tx1"/>
                          </a:solidFill>
                        </a:rPr>
                        <a:t> </a:t>
                      </a:r>
                      <a:r>
                        <a:rPr lang="mr-IN" sz="1100" dirty="0">
                          <a:solidFill>
                            <a:schemeClr val="tx1"/>
                          </a:solidFill>
                        </a:rPr>
                        <a:t>–</a:t>
                      </a:r>
                      <a:r>
                        <a:rPr lang="en-US" sz="1100" dirty="0">
                          <a:solidFill>
                            <a:schemeClr val="tx1"/>
                          </a:solidFill>
                        </a:rPr>
                        <a:t> Concierge</a:t>
                      </a:r>
                    </a:p>
                  </a:txBody>
                  <a:tcPr marL="34290" marR="34290" marT="17145" marB="17145">
                    <a:solidFill>
                      <a:schemeClr val="tx2">
                        <a:lumMod val="25000"/>
                        <a:lumOff val="75000"/>
                      </a:schemeClr>
                    </a:solidFill>
                  </a:tcPr>
                </a:tc>
                <a:tc>
                  <a:txBody>
                    <a:bodyPr/>
                    <a:lstStyle/>
                    <a:p>
                      <a:pPr algn="ctr"/>
                      <a:r>
                        <a:rPr lang="en-US" sz="1000" dirty="0"/>
                        <a:t>1.1</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t>14.6</a:t>
                      </a:r>
                    </a:p>
                  </a:txBody>
                  <a:tcPr marL="34290" marR="34290" marT="17145" marB="17145">
                    <a:solidFill>
                      <a:schemeClr val="tx2">
                        <a:lumMod val="10000"/>
                        <a:lumOff val="90000"/>
                      </a:schemeClr>
                    </a:solidFill>
                  </a:tcPr>
                </a:tc>
                <a:tc>
                  <a:txBody>
                    <a:bodyPr/>
                    <a:lstStyle/>
                    <a:p>
                      <a:pPr algn="ctr"/>
                      <a:r>
                        <a:rPr lang="en-US" sz="1000" b="1" dirty="0"/>
                        <a:t>16.7</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7"/>
                  </a:ext>
                </a:extLst>
              </a:tr>
            </a:tbl>
          </a:graphicData>
        </a:graphic>
      </p:graphicFrame>
      <p:sp>
        <p:nvSpPr>
          <p:cNvPr id="6" name="TextBox 5"/>
          <p:cNvSpPr txBox="1"/>
          <p:nvPr/>
        </p:nvSpPr>
        <p:spPr>
          <a:xfrm rot="21212671">
            <a:off x="222619" y="3119630"/>
            <a:ext cx="2437028" cy="66941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875" dirty="0"/>
              <a:t>What </a:t>
            </a:r>
            <a:r>
              <a:rPr lang="en-US" sz="1875"/>
              <a:t>if Out-of-Vocabulary entities?</a:t>
            </a:r>
            <a:endParaRPr lang="en-US" sz="1875" dirty="0"/>
          </a:p>
        </p:txBody>
      </p:sp>
      <p:sp>
        <p:nvSpPr>
          <p:cNvPr id="7" name="TextBox 6"/>
          <p:cNvSpPr txBox="1"/>
          <p:nvPr/>
        </p:nvSpPr>
        <p:spPr>
          <a:xfrm>
            <a:off x="2832445" y="3127709"/>
            <a:ext cx="5810212" cy="380873"/>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75" dirty="0"/>
              <a:t>OOV are not obvious for embedding-based models.</a:t>
            </a:r>
          </a:p>
        </p:txBody>
      </p:sp>
      <p:sp>
        <p:nvSpPr>
          <p:cNvPr id="3" name="Title 2">
            <a:extLst>
              <a:ext uri="{FF2B5EF4-FFF2-40B4-BE49-F238E27FC236}">
                <a16:creationId xmlns:a16="http://schemas.microsoft.com/office/drawing/2014/main" id="{DC2434CE-DFE5-EB41-95DD-CE2818562086}"/>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2602377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523085" y="1092106"/>
            <a:ext cx="7976679" cy="3785294"/>
          </a:xfrm>
        </p:spPr>
        <p:txBody>
          <a:bodyPr>
            <a:normAutofit/>
          </a:bodyPr>
          <a:lstStyle/>
          <a:p>
            <a:pPr lvl="1" eaLnBrk="1" hangingPunct="1"/>
            <a:endParaRPr lang="en-US" u="sng" dirty="0">
              <a:solidFill>
                <a:schemeClr val="accent2"/>
              </a:solidFill>
              <a:latin typeface="FreightSansLFPro" charset="0"/>
              <a:ea typeface="FreightSansLFPro" charset="0"/>
              <a:cs typeface="FreightSansLFPro" charset="0"/>
              <a:sym typeface="Wingdings"/>
            </a:endParaRPr>
          </a:p>
          <a:p>
            <a:pPr eaLnBrk="1" hangingPunct="1"/>
            <a:endParaRPr lang="en-US" dirty="0">
              <a:latin typeface="FreightSansLFPro" charset="0"/>
              <a:ea typeface="FreightSansLFPro" charset="0"/>
              <a:cs typeface="FreightSansLFPro"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624951137"/>
              </p:ext>
            </p:extLst>
          </p:nvPr>
        </p:nvGraphicFramePr>
        <p:xfrm>
          <a:off x="2689552" y="518415"/>
          <a:ext cx="6095999" cy="1752600"/>
        </p:xfrm>
        <a:graphic>
          <a:graphicData uri="http://schemas.openxmlformats.org/drawingml/2006/table">
            <a:tbl>
              <a:tblPr firstRow="1" bandRow="1"/>
              <a:tblGrid>
                <a:gridCol w="1466812">
                  <a:extLst>
                    <a:ext uri="{9D8B030D-6E8A-4147-A177-3AD203B41FA5}">
                      <a16:colId xmlns:a16="http://schemas.microsoft.com/office/drawing/2014/main" val="20000"/>
                    </a:ext>
                  </a:extLst>
                </a:gridCol>
                <a:gridCol w="966354">
                  <a:extLst>
                    <a:ext uri="{9D8B030D-6E8A-4147-A177-3AD203B41FA5}">
                      <a16:colId xmlns:a16="http://schemas.microsoft.com/office/drawing/2014/main" val="20001"/>
                    </a:ext>
                  </a:extLst>
                </a:gridCol>
                <a:gridCol w="614833">
                  <a:extLst>
                    <a:ext uri="{9D8B030D-6E8A-4147-A177-3AD203B41FA5}">
                      <a16:colId xmlns:a16="http://schemas.microsoft.com/office/drawing/2014/main" val="20002"/>
                    </a:ext>
                  </a:extLst>
                </a:gridCol>
                <a:gridCol w="1120449">
                  <a:extLst>
                    <a:ext uri="{9D8B030D-6E8A-4147-A177-3AD203B41FA5}">
                      <a16:colId xmlns:a16="http://schemas.microsoft.com/office/drawing/2014/main" val="20003"/>
                    </a:ext>
                  </a:extLst>
                </a:gridCol>
                <a:gridCol w="1028700">
                  <a:extLst>
                    <a:ext uri="{9D8B030D-6E8A-4147-A177-3AD203B41FA5}">
                      <a16:colId xmlns:a16="http://schemas.microsoft.com/office/drawing/2014/main" val="20004"/>
                    </a:ext>
                  </a:extLst>
                </a:gridCol>
                <a:gridCol w="898851">
                  <a:extLst>
                    <a:ext uri="{9D8B030D-6E8A-4147-A177-3AD203B41FA5}">
                      <a16:colId xmlns:a16="http://schemas.microsoft.com/office/drawing/2014/main" val="20005"/>
                    </a:ext>
                  </a:extLst>
                </a:gridCol>
              </a:tblGrid>
              <a:tr h="194310">
                <a:tc>
                  <a:txBody>
                    <a:bodyPr/>
                    <a:lstStyle/>
                    <a:p>
                      <a:endParaRPr lang="en-US" sz="500" dirty="0">
                        <a:solidFill>
                          <a:schemeClr val="tx1"/>
                        </a:solidFill>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IR </a:t>
                      </a:r>
                    </a:p>
                    <a:p>
                      <a:pPr algn="ctr"/>
                      <a:r>
                        <a:rPr lang="en-US" sz="1000" dirty="0">
                          <a:solidFill>
                            <a:schemeClr val="tx1"/>
                          </a:solidFill>
                          <a:latin typeface="+mj-lt"/>
                          <a:ea typeface="Helvetica Neue eText Pro" charset="0"/>
                          <a:cs typeface="Helvetica Neue eText Pro" charset="0"/>
                        </a:rPr>
                        <a:t>(TF-IDF)</a:t>
                      </a:r>
                    </a:p>
                  </a:txBody>
                  <a:tcPr marL="34290" marR="34290" marT="17145" marB="17145"/>
                </a:tc>
                <a:tc>
                  <a:txBody>
                    <a:bodyPr/>
                    <a:lstStyle/>
                    <a:p>
                      <a:r>
                        <a:rPr lang="en-US" sz="1000" dirty="0">
                          <a:solidFill>
                            <a:schemeClr val="tx1"/>
                          </a:solidFill>
                          <a:latin typeface="+mj-lt"/>
                          <a:ea typeface="Helvetica Neue eText Pro" charset="0"/>
                          <a:cs typeface="Helvetica Neue eText Pro" charset="0"/>
                        </a:rPr>
                        <a:t>LSTMs</a:t>
                      </a:r>
                    </a:p>
                  </a:txBody>
                  <a:tcPr marL="34290" marR="34290" marT="17145" marB="17145"/>
                </a:tc>
                <a:tc>
                  <a:txBody>
                    <a:bodyPr/>
                    <a:lstStyle/>
                    <a:p>
                      <a:r>
                        <a:rPr lang="en-US" sz="1000" dirty="0" err="1">
                          <a:solidFill>
                            <a:schemeClr val="tx1"/>
                          </a:solidFill>
                          <a:latin typeface="+mj-lt"/>
                          <a:ea typeface="Helvetica Neue eText Pro" charset="0"/>
                          <a:cs typeface="Helvetica Neue eText Pro" charset="0"/>
                        </a:rPr>
                        <a:t>Embeddings</a:t>
                      </a:r>
                      <a:endParaRPr lang="en-US" sz="1000" dirty="0">
                        <a:solidFill>
                          <a:schemeClr val="tx1"/>
                        </a:solidFill>
                        <a:latin typeface="+mj-lt"/>
                        <a:ea typeface="Helvetica Neue eText Pro" charset="0"/>
                        <a:cs typeface="Helvetica Neue eText Pro" charset="0"/>
                      </a:endParaRPr>
                    </a:p>
                  </a:txBody>
                  <a:tcPr marL="34290" marR="34290" marT="17145" marB="17145"/>
                </a:tc>
                <a:tc>
                  <a:txBody>
                    <a:bodyPr/>
                    <a:lstStyle/>
                    <a:p>
                      <a:pPr algn="ctr"/>
                      <a:r>
                        <a:rPr lang="en-US" sz="1000" dirty="0">
                          <a:solidFill>
                            <a:schemeClr val="tx1"/>
                          </a:solidFill>
                          <a:latin typeface="+mj-lt"/>
                          <a:ea typeface="Helvetica Neue eText Pro" charset="0"/>
                          <a:cs typeface="Helvetica Neue eText Pro" charset="0"/>
                        </a:rPr>
                        <a:t>Memory Networks</a:t>
                      </a:r>
                    </a:p>
                  </a:txBody>
                  <a:tcPr marL="34290" marR="34290" marT="17145" marB="17145"/>
                </a:tc>
                <a:tc>
                  <a:txBody>
                    <a:bodyPr/>
                    <a:lstStyle/>
                    <a:p>
                      <a:pPr algn="ctr"/>
                      <a:r>
                        <a:rPr lang="en-US" sz="1000" dirty="0">
                          <a:solidFill>
                            <a:schemeClr val="tx1"/>
                          </a:solidFill>
                        </a:rPr>
                        <a:t>Top perf</a:t>
                      </a:r>
                    </a:p>
                  </a:txBody>
                  <a:tcPr marL="34290" marR="34290" marT="17145" marB="17145"/>
                </a:tc>
                <a:extLst>
                  <a:ext uri="{0D108BD9-81ED-4DB2-BD59-A6C34878D82A}">
                    <a16:rowId xmlns:a16="http://schemas.microsoft.com/office/drawing/2014/main" val="10000"/>
                  </a:ext>
                </a:extLst>
              </a:tr>
              <a:tr h="194310">
                <a:tc>
                  <a:txBody>
                    <a:bodyPr/>
                    <a:lstStyle/>
                    <a:p>
                      <a:r>
                        <a:rPr lang="en-US" sz="1100" dirty="0">
                          <a:solidFill>
                            <a:schemeClr val="bg1"/>
                          </a:solidFill>
                        </a:rPr>
                        <a:t>T1 </a:t>
                      </a:r>
                      <a:r>
                        <a:rPr lang="mr-IN" sz="1100" dirty="0">
                          <a:solidFill>
                            <a:schemeClr val="bg1"/>
                          </a:solidFill>
                        </a:rPr>
                        <a:t>–</a:t>
                      </a:r>
                      <a:r>
                        <a:rPr lang="en-US" sz="1100" dirty="0">
                          <a:solidFill>
                            <a:schemeClr val="bg1"/>
                          </a:solidFill>
                        </a:rPr>
                        <a:t> API calls</a:t>
                      </a:r>
                    </a:p>
                  </a:txBody>
                  <a:tcPr marL="34290" marR="34290" marT="17145" marB="17145">
                    <a:solidFill>
                      <a:schemeClr val="accent1"/>
                    </a:solidFill>
                  </a:tcPr>
                </a:tc>
                <a:tc>
                  <a:txBody>
                    <a:bodyPr/>
                    <a:lstStyle/>
                    <a:p>
                      <a:pPr algn="ctr"/>
                      <a:r>
                        <a:rPr lang="en-US" sz="1000" dirty="0"/>
                        <a:t>5.8 </a:t>
                      </a:r>
                      <a:r>
                        <a:rPr lang="en-US" sz="1000" b="1" dirty="0">
                          <a:solidFill>
                            <a:srgbClr val="00B050"/>
                          </a:solidFill>
                        </a:rPr>
                        <a:t>+0.2</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b="0" dirty="0">
                          <a:solidFill>
                            <a:schemeClr val="tx1"/>
                          </a:solidFill>
                        </a:rPr>
                        <a:t>60.0</a:t>
                      </a:r>
                      <a:r>
                        <a:rPr lang="en-US" sz="1000" dirty="0">
                          <a:solidFill>
                            <a:schemeClr val="bg1"/>
                          </a:solidFill>
                        </a:rPr>
                        <a:t> </a:t>
                      </a:r>
                      <a:r>
                        <a:rPr lang="en-US" sz="1000" b="1" dirty="0">
                          <a:solidFill>
                            <a:srgbClr val="FF0000"/>
                          </a:solidFill>
                        </a:rPr>
                        <a:t>-40.0</a:t>
                      </a:r>
                    </a:p>
                  </a:txBody>
                  <a:tcPr marL="34290" marR="34290" marT="17145" marB="17145">
                    <a:solidFill>
                      <a:schemeClr val="accent2">
                        <a:lumMod val="20000"/>
                        <a:lumOff val="80000"/>
                      </a:schemeClr>
                    </a:solidFill>
                  </a:tcPr>
                </a:tc>
                <a:tc>
                  <a:txBody>
                    <a:bodyPr/>
                    <a:lstStyle/>
                    <a:p>
                      <a:pPr algn="ctr"/>
                      <a:r>
                        <a:rPr lang="en-US" sz="1000" b="1" dirty="0">
                          <a:solidFill>
                            <a:schemeClr val="tx1"/>
                          </a:solidFill>
                        </a:rPr>
                        <a:t>72.3</a:t>
                      </a:r>
                      <a:r>
                        <a:rPr lang="en-US" sz="1000" b="1" dirty="0">
                          <a:solidFill>
                            <a:schemeClr val="bg1"/>
                          </a:solidFill>
                        </a:rPr>
                        <a:t> </a:t>
                      </a:r>
                      <a:r>
                        <a:rPr lang="en-US" sz="1000" b="1" dirty="0">
                          <a:solidFill>
                            <a:srgbClr val="FF0000"/>
                          </a:solidFill>
                        </a:rPr>
                        <a:t>-27.6</a:t>
                      </a:r>
                    </a:p>
                  </a:txBody>
                  <a:tcPr marL="34290" marR="34290" marT="17145" marB="17145">
                    <a:solidFill>
                      <a:schemeClr val="accent2">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1"/>
                  </a:ext>
                </a:extLst>
              </a:tr>
              <a:tr h="194310">
                <a:tc>
                  <a:txBody>
                    <a:bodyPr/>
                    <a:lstStyle/>
                    <a:p>
                      <a:r>
                        <a:rPr lang="en-US" sz="1100" dirty="0">
                          <a:solidFill>
                            <a:schemeClr val="bg1"/>
                          </a:solidFill>
                        </a:rPr>
                        <a:t>T2</a:t>
                      </a:r>
                      <a:r>
                        <a:rPr lang="en-US" sz="1100" baseline="0" dirty="0">
                          <a:solidFill>
                            <a:schemeClr val="bg1"/>
                          </a:solidFill>
                        </a:rPr>
                        <a:t> </a:t>
                      </a:r>
                      <a:r>
                        <a:rPr lang="mr-IN" sz="1100" dirty="0">
                          <a:solidFill>
                            <a:schemeClr val="bg1"/>
                          </a:solidFill>
                        </a:rPr>
                        <a:t>–</a:t>
                      </a:r>
                      <a:r>
                        <a:rPr lang="en-US" sz="1100" dirty="0">
                          <a:solidFill>
                            <a:schemeClr val="bg1"/>
                          </a:solidFill>
                        </a:rPr>
                        <a:t> Update API calls</a:t>
                      </a:r>
                      <a:r>
                        <a:rPr lang="en-US" sz="1100" baseline="0" dirty="0">
                          <a:solidFill>
                            <a:schemeClr val="bg1"/>
                          </a:solidFill>
                        </a:rPr>
                        <a:t> </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t>3.5 </a:t>
                      </a:r>
                      <a:r>
                        <a:rPr lang="en-US" sz="1000" b="1" dirty="0">
                          <a:solidFill>
                            <a:srgbClr val="00B050"/>
                          </a:solidFill>
                        </a:rPr>
                        <a:t>+0.1</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68.3 </a:t>
                      </a:r>
                      <a:r>
                        <a:rPr lang="en-US" sz="1000" b="1" dirty="0">
                          <a:solidFill>
                            <a:srgbClr val="FF0000"/>
                          </a:solidFill>
                        </a:rPr>
                        <a:t>-0.1</a:t>
                      </a:r>
                    </a:p>
                  </a:txBody>
                  <a:tcPr marL="34290" marR="34290" marT="17145" marB="17145">
                    <a:solidFill>
                      <a:schemeClr val="accent2">
                        <a:lumMod val="20000"/>
                        <a:lumOff val="80000"/>
                      </a:schemeClr>
                    </a:solidFill>
                  </a:tcPr>
                </a:tc>
                <a:tc>
                  <a:txBody>
                    <a:bodyPr/>
                    <a:lstStyle/>
                    <a:p>
                      <a:pPr algn="ctr"/>
                      <a:r>
                        <a:rPr lang="en-US" sz="1000" b="1" dirty="0">
                          <a:solidFill>
                            <a:schemeClr val="tx1"/>
                          </a:solidFill>
                        </a:rPr>
                        <a:t>78.9</a:t>
                      </a:r>
                      <a:r>
                        <a:rPr lang="en-US" sz="1000" b="1" dirty="0">
                          <a:solidFill>
                            <a:schemeClr val="bg1"/>
                          </a:solidFill>
                        </a:rPr>
                        <a:t> </a:t>
                      </a:r>
                      <a:r>
                        <a:rPr lang="en-US" sz="1000" b="1" dirty="0">
                          <a:solidFill>
                            <a:srgbClr val="FF0000"/>
                          </a:solidFill>
                        </a:rPr>
                        <a:t>-21.1</a:t>
                      </a:r>
                    </a:p>
                  </a:txBody>
                  <a:tcPr marL="34290" marR="34290" marT="17145" marB="17145">
                    <a:solidFill>
                      <a:schemeClr val="accent2">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2"/>
                  </a:ext>
                </a:extLst>
              </a:tr>
              <a:tr h="194310">
                <a:tc>
                  <a:txBody>
                    <a:bodyPr/>
                    <a:lstStyle/>
                    <a:p>
                      <a:r>
                        <a:rPr lang="en-US" sz="1100" dirty="0">
                          <a:solidFill>
                            <a:schemeClr val="bg1"/>
                          </a:solidFill>
                        </a:rPr>
                        <a:t>T3</a:t>
                      </a:r>
                      <a:r>
                        <a:rPr lang="en-US" sz="1100" baseline="0" dirty="0">
                          <a:solidFill>
                            <a:schemeClr val="bg1"/>
                          </a:solidFill>
                        </a:rPr>
                        <a:t> </a:t>
                      </a:r>
                      <a:r>
                        <a:rPr lang="mr-IN" sz="1100" dirty="0">
                          <a:solidFill>
                            <a:schemeClr val="bg1"/>
                          </a:solidFill>
                        </a:rPr>
                        <a:t>–</a:t>
                      </a:r>
                      <a:r>
                        <a:rPr lang="en-US" sz="1100" dirty="0">
                          <a:solidFill>
                            <a:schemeClr val="bg1"/>
                          </a:solidFill>
                        </a:rPr>
                        <a:t> Show options</a:t>
                      </a:r>
                    </a:p>
                  </a:txBody>
                  <a:tcPr marL="34290" marR="34290" marT="17145" marB="17145">
                    <a:solidFill>
                      <a:schemeClr val="accent1"/>
                    </a:solidFill>
                  </a:tcPr>
                </a:tc>
                <a:tc>
                  <a:txBody>
                    <a:bodyPr/>
                    <a:lstStyle/>
                    <a:p>
                      <a:pPr algn="ctr"/>
                      <a:r>
                        <a:rPr lang="en-US" sz="1000" dirty="0"/>
                        <a:t>8.3 </a:t>
                      </a:r>
                      <a:r>
                        <a:rPr lang="en-US" sz="1000" b="1" dirty="0">
                          <a:solidFill>
                            <a:srgbClr val="00B050"/>
                          </a:solidFill>
                        </a:rPr>
                        <a:t>+0.3</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65.0 </a:t>
                      </a:r>
                      <a:r>
                        <a:rPr lang="en-US" sz="1000" b="1" dirty="0">
                          <a:solidFill>
                            <a:srgbClr val="00B050"/>
                          </a:solidFill>
                        </a:rPr>
                        <a:t>+0.1</a:t>
                      </a:r>
                    </a:p>
                  </a:txBody>
                  <a:tcPr marL="34290" marR="34290" marT="17145" marB="17145">
                    <a:solidFill>
                      <a:schemeClr val="accent1">
                        <a:lumMod val="20000"/>
                        <a:lumOff val="80000"/>
                      </a:schemeClr>
                    </a:solidFill>
                  </a:tcPr>
                </a:tc>
                <a:tc>
                  <a:txBody>
                    <a:bodyPr/>
                    <a:lstStyle/>
                    <a:p>
                      <a:pPr algn="ctr"/>
                      <a:r>
                        <a:rPr lang="en-US" sz="1000" b="1" dirty="0"/>
                        <a:t>74.4 </a:t>
                      </a:r>
                      <a:r>
                        <a:rPr lang="en-US" sz="1000" b="1" dirty="0">
                          <a:solidFill>
                            <a:srgbClr val="FF0000"/>
                          </a:solidFill>
                        </a:rPr>
                        <a:t>-0.5</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3"/>
                  </a:ext>
                </a:extLst>
              </a:tr>
              <a:tr h="194310">
                <a:tc>
                  <a:txBody>
                    <a:bodyPr/>
                    <a:lstStyle/>
                    <a:p>
                      <a:r>
                        <a:rPr lang="en-US" sz="1100" dirty="0">
                          <a:solidFill>
                            <a:schemeClr val="bg1"/>
                          </a:solidFill>
                        </a:rPr>
                        <a:t>T4</a:t>
                      </a:r>
                      <a:r>
                        <a:rPr lang="en-US" sz="1100" baseline="0" dirty="0">
                          <a:solidFill>
                            <a:schemeClr val="bg1"/>
                          </a:solidFill>
                        </a:rPr>
                        <a:t> </a:t>
                      </a:r>
                      <a:r>
                        <a:rPr lang="mr-IN" sz="1100" dirty="0">
                          <a:solidFill>
                            <a:schemeClr val="bg1"/>
                          </a:solidFill>
                        </a:rPr>
                        <a:t>–</a:t>
                      </a:r>
                      <a:r>
                        <a:rPr lang="en-US" sz="1100" dirty="0">
                          <a:solidFill>
                            <a:schemeClr val="bg1"/>
                          </a:solidFill>
                        </a:rPr>
                        <a:t> Extra information</a:t>
                      </a:r>
                    </a:p>
                  </a:txBody>
                  <a:tcPr marL="34290" marR="34290" marT="17145" marB="17145">
                    <a:solidFill>
                      <a:schemeClr val="accent1"/>
                    </a:solidFill>
                  </a:tcPr>
                </a:tc>
                <a:tc>
                  <a:txBody>
                    <a:bodyPr/>
                    <a:lstStyle/>
                    <a:p>
                      <a:pPr algn="ctr"/>
                      <a:r>
                        <a:rPr lang="en-US" sz="1000" dirty="0"/>
                        <a:t>9.8 </a:t>
                      </a:r>
                      <a:r>
                        <a:rPr lang="en-US" sz="1000" b="1" dirty="0">
                          <a:solidFill>
                            <a:srgbClr val="00B050"/>
                          </a:solidFill>
                        </a:rPr>
                        <a:t>+0.3</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57.0 </a:t>
                      </a:r>
                      <a:r>
                        <a:rPr lang="en-US" sz="1000" b="1" dirty="0">
                          <a:solidFill>
                            <a:srgbClr val="FF0000"/>
                          </a:solidFill>
                        </a:rPr>
                        <a:t>-0.2</a:t>
                      </a:r>
                    </a:p>
                  </a:txBody>
                  <a:tcPr marL="34290" marR="34290" marT="17145" marB="17145">
                    <a:solidFill>
                      <a:schemeClr val="accent1">
                        <a:lumMod val="20000"/>
                        <a:lumOff val="80000"/>
                      </a:schemeClr>
                    </a:solidFill>
                  </a:tcPr>
                </a:tc>
                <a:tc>
                  <a:txBody>
                    <a:bodyPr/>
                    <a:lstStyle/>
                    <a:p>
                      <a:pPr algn="ctr"/>
                      <a:r>
                        <a:rPr lang="en-US" sz="1000" b="1" dirty="0"/>
                        <a:t>57.6 </a:t>
                      </a:r>
                      <a:r>
                        <a:rPr lang="en-US" sz="1000" b="1" dirty="0">
                          <a:solidFill>
                            <a:srgbClr val="FF0000"/>
                          </a:solidFill>
                        </a:rPr>
                        <a:t>-1.9</a:t>
                      </a:r>
                    </a:p>
                  </a:txBody>
                  <a:tcPr marL="34290" marR="34290" marT="17145" marB="17145">
                    <a:solidFill>
                      <a:schemeClr val="accent1">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4"/>
                  </a:ext>
                </a:extLst>
              </a:tr>
              <a:tr h="194310">
                <a:tc>
                  <a:txBody>
                    <a:bodyPr/>
                    <a:lstStyle/>
                    <a:p>
                      <a:r>
                        <a:rPr lang="en-US" sz="1100" dirty="0">
                          <a:solidFill>
                            <a:schemeClr val="bg1"/>
                          </a:solidFill>
                        </a:rPr>
                        <a:t>T5</a:t>
                      </a:r>
                      <a:r>
                        <a:rPr lang="en-US" sz="1100" baseline="0" dirty="0">
                          <a:solidFill>
                            <a:schemeClr val="bg1"/>
                          </a:solidFill>
                        </a:rPr>
                        <a:t> </a:t>
                      </a:r>
                      <a:r>
                        <a:rPr lang="mr-IN" sz="1100" dirty="0">
                          <a:solidFill>
                            <a:schemeClr val="bg1"/>
                          </a:solidFill>
                        </a:rPr>
                        <a:t>–</a:t>
                      </a:r>
                      <a:r>
                        <a:rPr lang="en-US" sz="1100" dirty="0">
                          <a:solidFill>
                            <a:schemeClr val="bg1"/>
                          </a:solidFill>
                        </a:rPr>
                        <a:t> </a:t>
                      </a:r>
                      <a:r>
                        <a:rPr lang="en-US" sz="1100" baseline="0" dirty="0">
                          <a:solidFill>
                            <a:schemeClr val="bg1"/>
                          </a:solidFill>
                        </a:rPr>
                        <a:t> Full dialogs</a:t>
                      </a:r>
                      <a:endParaRPr lang="en-US" sz="1100" dirty="0">
                        <a:solidFill>
                          <a:schemeClr val="bg1"/>
                        </a:solidFill>
                      </a:endParaRPr>
                    </a:p>
                  </a:txBody>
                  <a:tcPr marL="34290" marR="34290" marT="17145" marB="17145">
                    <a:solidFill>
                      <a:schemeClr val="accent1"/>
                    </a:solidFill>
                  </a:tcPr>
                </a:tc>
                <a:tc>
                  <a:txBody>
                    <a:bodyPr/>
                    <a:lstStyle/>
                    <a:p>
                      <a:pPr algn="ctr"/>
                      <a:r>
                        <a:rPr lang="en-US" sz="1000" dirty="0"/>
                        <a:t>4.6 </a:t>
                      </a:r>
                      <a:r>
                        <a:rPr lang="en-US" sz="1000" b="1" dirty="0">
                          <a:solidFill>
                            <a:srgbClr val="00B050"/>
                          </a:solidFill>
                        </a:rPr>
                        <a:t>+0.0</a:t>
                      </a:r>
                    </a:p>
                  </a:txBody>
                  <a:tcPr marL="34290" marR="34290" marT="17145" marB="17145">
                    <a:solidFill>
                      <a:schemeClr val="accent1">
                        <a:lumMod val="20000"/>
                        <a:lumOff val="80000"/>
                      </a:schemeClr>
                    </a:solidFill>
                  </a:tcPr>
                </a:tc>
                <a:tc>
                  <a:txBody>
                    <a:bodyPr/>
                    <a:lstStyle/>
                    <a:p>
                      <a:pPr algn="ctr"/>
                      <a:r>
                        <a:rPr lang="en-US" sz="1000" dirty="0"/>
                        <a:t>/</a:t>
                      </a:r>
                    </a:p>
                  </a:txBody>
                  <a:tcPr marL="34290" marR="34290" marT="17145" marB="17145">
                    <a:solidFill>
                      <a:schemeClr val="accent1">
                        <a:lumMod val="20000"/>
                        <a:lumOff val="80000"/>
                      </a:schemeClr>
                    </a:solidFill>
                  </a:tcPr>
                </a:tc>
                <a:tc>
                  <a:txBody>
                    <a:bodyPr/>
                    <a:lstStyle/>
                    <a:p>
                      <a:pPr algn="ctr"/>
                      <a:r>
                        <a:rPr lang="en-US" sz="1000" dirty="0"/>
                        <a:t>48.2 </a:t>
                      </a:r>
                      <a:r>
                        <a:rPr lang="en-US" sz="1000" b="1" dirty="0">
                          <a:solidFill>
                            <a:srgbClr val="FF0000"/>
                          </a:solidFill>
                        </a:rPr>
                        <a:t>-27.2</a:t>
                      </a:r>
                    </a:p>
                  </a:txBody>
                  <a:tcPr marL="34290" marR="34290" marT="17145" marB="17145">
                    <a:solidFill>
                      <a:schemeClr val="accent1">
                        <a:lumMod val="20000"/>
                        <a:lumOff val="80000"/>
                      </a:schemeClr>
                    </a:solidFill>
                  </a:tcPr>
                </a:tc>
                <a:tc>
                  <a:txBody>
                    <a:bodyPr/>
                    <a:lstStyle/>
                    <a:p>
                      <a:pPr algn="ctr"/>
                      <a:r>
                        <a:rPr lang="en-US" sz="1000" b="1" dirty="0">
                          <a:solidFill>
                            <a:schemeClr val="tx1"/>
                          </a:solidFill>
                        </a:rPr>
                        <a:t>65.5</a:t>
                      </a:r>
                      <a:r>
                        <a:rPr lang="en-US" sz="1000" b="1" dirty="0">
                          <a:solidFill>
                            <a:schemeClr val="bg1"/>
                          </a:solidFill>
                        </a:rPr>
                        <a:t> </a:t>
                      </a:r>
                      <a:r>
                        <a:rPr lang="en-US" sz="1000" b="1" dirty="0">
                          <a:solidFill>
                            <a:srgbClr val="FF0000"/>
                          </a:solidFill>
                        </a:rPr>
                        <a:t>-30.6</a:t>
                      </a:r>
                    </a:p>
                  </a:txBody>
                  <a:tcPr marL="34290" marR="34290" marT="17145" marB="17145">
                    <a:solidFill>
                      <a:schemeClr val="accent2">
                        <a:lumMod val="20000"/>
                        <a:lumOff val="80000"/>
                      </a:schemeClr>
                    </a:solidFill>
                  </a:tcPr>
                </a:tc>
                <a:tc>
                  <a:txBody>
                    <a:bodyPr/>
                    <a:lstStyle/>
                    <a:p>
                      <a:pPr algn="ctr"/>
                      <a:r>
                        <a:rPr lang="en-US" sz="1000" i="1" dirty="0"/>
                        <a:t>100</a:t>
                      </a:r>
                    </a:p>
                  </a:txBody>
                  <a:tcPr marL="34290" marR="34290" marT="17145" marB="17145">
                    <a:solidFill>
                      <a:schemeClr val="accent1">
                        <a:lumMod val="20000"/>
                        <a:lumOff val="80000"/>
                      </a:schemeClr>
                    </a:solidFill>
                  </a:tcPr>
                </a:tc>
                <a:extLst>
                  <a:ext uri="{0D108BD9-81ED-4DB2-BD59-A6C34878D82A}">
                    <a16:rowId xmlns:a16="http://schemas.microsoft.com/office/drawing/2014/main" val="10005"/>
                  </a:ext>
                </a:extLst>
              </a:tr>
              <a:tr h="194310">
                <a:tc>
                  <a:txBody>
                    <a:bodyPr/>
                    <a:lstStyle/>
                    <a:p>
                      <a:r>
                        <a:rPr lang="en-US" sz="1100" dirty="0">
                          <a:solidFill>
                            <a:schemeClr val="tx1"/>
                          </a:solidFill>
                        </a:rPr>
                        <a:t>T6 </a:t>
                      </a:r>
                      <a:r>
                        <a:rPr lang="mr-IN" sz="1100" dirty="0">
                          <a:solidFill>
                            <a:schemeClr val="tx1"/>
                          </a:solidFill>
                        </a:rPr>
                        <a:t>–</a:t>
                      </a:r>
                      <a:r>
                        <a:rPr lang="en-US" sz="1100" dirty="0">
                          <a:solidFill>
                            <a:schemeClr val="tx1"/>
                          </a:solidFill>
                        </a:rPr>
                        <a:t> DSTC2</a:t>
                      </a:r>
                    </a:p>
                  </a:txBody>
                  <a:tcPr marL="34290" marR="34290" marT="17145" marB="17145">
                    <a:solidFill>
                      <a:schemeClr val="tx2">
                        <a:lumMod val="25000"/>
                        <a:lumOff val="75000"/>
                      </a:schemeClr>
                    </a:solidFill>
                  </a:tcPr>
                </a:tc>
                <a:tc>
                  <a:txBody>
                    <a:bodyPr/>
                    <a:lstStyle/>
                    <a:p>
                      <a:pPr algn="ctr"/>
                      <a:r>
                        <a:rPr lang="en-US" sz="1000" dirty="0"/>
                        <a:t>1.6</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t>22.6</a:t>
                      </a:r>
                    </a:p>
                  </a:txBody>
                  <a:tcPr marL="34290" marR="34290" marT="17145" marB="17145">
                    <a:solidFill>
                      <a:schemeClr val="tx2">
                        <a:lumMod val="10000"/>
                        <a:lumOff val="90000"/>
                      </a:schemeClr>
                    </a:solidFill>
                  </a:tcPr>
                </a:tc>
                <a:tc>
                  <a:txBody>
                    <a:bodyPr/>
                    <a:lstStyle/>
                    <a:p>
                      <a:pPr algn="ctr"/>
                      <a:r>
                        <a:rPr lang="en-US" sz="1000" b="1" dirty="0"/>
                        <a:t>41.1</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6"/>
                  </a:ext>
                </a:extLst>
              </a:tr>
              <a:tr h="194310">
                <a:tc>
                  <a:txBody>
                    <a:bodyPr/>
                    <a:lstStyle/>
                    <a:p>
                      <a:r>
                        <a:rPr lang="en-US" sz="1100" dirty="0">
                          <a:solidFill>
                            <a:schemeClr val="tx1"/>
                          </a:solidFill>
                        </a:rPr>
                        <a:t>T7</a:t>
                      </a:r>
                      <a:r>
                        <a:rPr lang="en-US" sz="1100" baseline="0" dirty="0">
                          <a:solidFill>
                            <a:schemeClr val="tx1"/>
                          </a:solidFill>
                        </a:rPr>
                        <a:t> </a:t>
                      </a:r>
                      <a:r>
                        <a:rPr lang="mr-IN" sz="1100" dirty="0">
                          <a:solidFill>
                            <a:schemeClr val="tx1"/>
                          </a:solidFill>
                        </a:rPr>
                        <a:t>–</a:t>
                      </a:r>
                      <a:r>
                        <a:rPr lang="en-US" sz="1100" dirty="0">
                          <a:solidFill>
                            <a:schemeClr val="tx1"/>
                          </a:solidFill>
                        </a:rPr>
                        <a:t> Concierge</a:t>
                      </a:r>
                    </a:p>
                  </a:txBody>
                  <a:tcPr marL="34290" marR="34290" marT="17145" marB="17145">
                    <a:solidFill>
                      <a:schemeClr val="tx2">
                        <a:lumMod val="25000"/>
                        <a:lumOff val="75000"/>
                      </a:schemeClr>
                    </a:solidFill>
                  </a:tcPr>
                </a:tc>
                <a:tc>
                  <a:txBody>
                    <a:bodyPr/>
                    <a:lstStyle/>
                    <a:p>
                      <a:pPr algn="ctr"/>
                      <a:r>
                        <a:rPr lang="en-US" sz="1000" dirty="0"/>
                        <a:t>1.1</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tc>
                  <a:txBody>
                    <a:bodyPr/>
                    <a:lstStyle/>
                    <a:p>
                      <a:pPr algn="ctr"/>
                      <a:r>
                        <a:rPr lang="en-US" sz="1000" dirty="0"/>
                        <a:t>14.6</a:t>
                      </a:r>
                    </a:p>
                  </a:txBody>
                  <a:tcPr marL="34290" marR="34290" marT="17145" marB="17145">
                    <a:solidFill>
                      <a:schemeClr val="tx2">
                        <a:lumMod val="10000"/>
                        <a:lumOff val="90000"/>
                      </a:schemeClr>
                    </a:solidFill>
                  </a:tcPr>
                </a:tc>
                <a:tc>
                  <a:txBody>
                    <a:bodyPr/>
                    <a:lstStyle/>
                    <a:p>
                      <a:pPr algn="ctr"/>
                      <a:r>
                        <a:rPr lang="en-US" sz="1000" b="1" dirty="0"/>
                        <a:t>16.7</a:t>
                      </a:r>
                    </a:p>
                  </a:txBody>
                  <a:tcPr marL="34290" marR="34290" marT="17145" marB="17145">
                    <a:solidFill>
                      <a:schemeClr val="tx2">
                        <a:lumMod val="10000"/>
                        <a:lumOff val="90000"/>
                      </a:schemeClr>
                    </a:solidFill>
                  </a:tcPr>
                </a:tc>
                <a:tc>
                  <a:txBody>
                    <a:bodyPr/>
                    <a:lstStyle/>
                    <a:p>
                      <a:pPr algn="ctr"/>
                      <a:r>
                        <a:rPr lang="en-US" sz="1000" dirty="0"/>
                        <a:t>/</a:t>
                      </a:r>
                    </a:p>
                  </a:txBody>
                  <a:tcPr marL="34290" marR="34290" marT="17145" marB="17145">
                    <a:solidFill>
                      <a:schemeClr val="tx2">
                        <a:lumMod val="10000"/>
                        <a:lumOff val="90000"/>
                      </a:schemeClr>
                    </a:solidFill>
                  </a:tcPr>
                </a:tc>
                <a:extLst>
                  <a:ext uri="{0D108BD9-81ED-4DB2-BD59-A6C34878D82A}">
                    <a16:rowId xmlns:a16="http://schemas.microsoft.com/office/drawing/2014/main" val="10007"/>
                  </a:ext>
                </a:extLst>
              </a:tr>
            </a:tbl>
          </a:graphicData>
        </a:graphic>
      </p:graphicFrame>
      <p:sp>
        <p:nvSpPr>
          <p:cNvPr id="6" name="TextBox 5"/>
          <p:cNvSpPr txBox="1"/>
          <p:nvPr/>
        </p:nvSpPr>
        <p:spPr>
          <a:xfrm rot="21212671">
            <a:off x="222619" y="3119630"/>
            <a:ext cx="2437028" cy="669414"/>
          </a:xfrm>
          <a:prstGeom prst="rect">
            <a:avLst/>
          </a:prstGeom>
        </p:spPr>
        <p:style>
          <a:lnRef idx="3">
            <a:schemeClr val="lt1"/>
          </a:lnRef>
          <a:fillRef idx="1">
            <a:schemeClr val="accent3"/>
          </a:fillRef>
          <a:effectRef idx="1">
            <a:schemeClr val="accent3"/>
          </a:effectRef>
          <a:fontRef idx="minor">
            <a:schemeClr val="lt1"/>
          </a:fontRef>
        </p:style>
        <p:txBody>
          <a:bodyPr wrap="square" rtlCol="0">
            <a:spAutoFit/>
          </a:bodyPr>
          <a:lstStyle/>
          <a:p>
            <a:r>
              <a:rPr lang="en-US" sz="1875" dirty="0"/>
              <a:t>What if Out-of-Vocabulary entities?</a:t>
            </a:r>
          </a:p>
        </p:txBody>
      </p:sp>
      <p:sp>
        <p:nvSpPr>
          <p:cNvPr id="7" name="TextBox 6"/>
          <p:cNvSpPr txBox="1"/>
          <p:nvPr/>
        </p:nvSpPr>
        <p:spPr>
          <a:xfrm>
            <a:off x="2832445" y="3127709"/>
            <a:ext cx="6089882" cy="380873"/>
          </a:xfrm>
          <a:prstGeom prst="rect">
            <a:avLst/>
          </a:prstGeom>
          <a:solidFill>
            <a:schemeClr val="accent4">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1875" dirty="0"/>
              <a:t>Adding type features can help to fix some limitations</a:t>
            </a:r>
          </a:p>
        </p:txBody>
      </p:sp>
      <p:graphicFrame>
        <p:nvGraphicFramePr>
          <p:cNvPr id="8" name="Table 7"/>
          <p:cNvGraphicFramePr>
            <a:graphicFrameLocks noGrp="1"/>
          </p:cNvGraphicFramePr>
          <p:nvPr>
            <p:extLst>
              <p:ext uri="{D42A27DB-BD31-4B8C-83A1-F6EECF244321}">
                <p14:modId xmlns:p14="http://schemas.microsoft.com/office/powerpoint/2010/main" val="1681063197"/>
              </p:ext>
            </p:extLst>
          </p:nvPr>
        </p:nvGraphicFramePr>
        <p:xfrm>
          <a:off x="6860474" y="358901"/>
          <a:ext cx="1028700" cy="1713816"/>
        </p:xfrm>
        <a:graphic>
          <a:graphicData uri="http://schemas.openxmlformats.org/drawingml/2006/table">
            <a:tbl>
              <a:tblPr firstRow="1" bandRow="1"/>
              <a:tblGrid>
                <a:gridCol w="1028700">
                  <a:extLst>
                    <a:ext uri="{9D8B030D-6E8A-4147-A177-3AD203B41FA5}">
                      <a16:colId xmlns:a16="http://schemas.microsoft.com/office/drawing/2014/main" val="20000"/>
                    </a:ext>
                  </a:extLst>
                </a:gridCol>
              </a:tblGrid>
              <a:tr h="472147">
                <a:tc>
                  <a:txBody>
                    <a:bodyPr/>
                    <a:lstStyle/>
                    <a:p>
                      <a:pPr algn="ctr"/>
                      <a:r>
                        <a:rPr lang="en-US" sz="1000" dirty="0">
                          <a:solidFill>
                            <a:schemeClr val="tx1"/>
                          </a:solidFill>
                          <a:latin typeface="+mj-lt"/>
                          <a:ea typeface="Helvetica Neue eText Pro" charset="0"/>
                          <a:cs typeface="Helvetica Neue eText Pro" charset="0"/>
                        </a:rPr>
                        <a:t>Memory Networks</a:t>
                      </a:r>
                    </a:p>
                    <a:p>
                      <a:pPr algn="ctr"/>
                      <a:r>
                        <a:rPr lang="en-US" sz="1000" dirty="0">
                          <a:solidFill>
                            <a:schemeClr val="tx1"/>
                          </a:solidFill>
                          <a:latin typeface="+mj-lt"/>
                          <a:ea typeface="Helvetica Neue eText Pro" charset="0"/>
                          <a:cs typeface="Helvetica Neue eText Pro" charset="0"/>
                        </a:rPr>
                        <a:t>+ type</a:t>
                      </a:r>
                      <a:r>
                        <a:rPr lang="en-US" sz="1000" baseline="0" dirty="0">
                          <a:solidFill>
                            <a:schemeClr val="tx1"/>
                          </a:solidFill>
                          <a:latin typeface="+mj-lt"/>
                          <a:ea typeface="Helvetica Neue eText Pro" charset="0"/>
                          <a:cs typeface="Helvetica Neue eText Pro" charset="0"/>
                        </a:rPr>
                        <a:t> features</a:t>
                      </a:r>
                      <a:endParaRPr lang="en-US" sz="1000" dirty="0">
                        <a:solidFill>
                          <a:schemeClr val="tx1"/>
                        </a:solidFill>
                        <a:latin typeface="+mj-lt"/>
                        <a:ea typeface="Helvetica Neue eText Pro" charset="0"/>
                        <a:cs typeface="Helvetica Neue eText Pro" charset="0"/>
                      </a:endParaRPr>
                    </a:p>
                  </a:txBody>
                  <a:tcPr marL="34290" marR="34290" marT="17145" marB="17145">
                    <a:solidFill>
                      <a:schemeClr val="accent4">
                        <a:lumMod val="20000"/>
                        <a:lumOff val="80000"/>
                      </a:schemeClr>
                    </a:solidFill>
                  </a:tcPr>
                </a:tc>
                <a:extLst>
                  <a:ext uri="{0D108BD9-81ED-4DB2-BD59-A6C34878D82A}">
                    <a16:rowId xmlns:a16="http://schemas.microsoft.com/office/drawing/2014/main" val="10000"/>
                  </a:ext>
                </a:extLst>
              </a:tr>
              <a:tr h="203721">
                <a:tc>
                  <a:txBody>
                    <a:bodyPr/>
                    <a:lstStyle/>
                    <a:p>
                      <a:pPr algn="ctr"/>
                      <a:r>
                        <a:rPr lang="en-US" sz="1000" b="1" dirty="0">
                          <a:solidFill>
                            <a:srgbClr val="0070C0"/>
                          </a:solidFill>
                        </a:rPr>
                        <a:t>96.5</a:t>
                      </a:r>
                    </a:p>
                  </a:txBody>
                  <a:tcPr marL="34290" marR="34290" marT="17145" marB="17145">
                    <a:solidFill>
                      <a:schemeClr val="accent4">
                        <a:lumMod val="60000"/>
                        <a:lumOff val="40000"/>
                      </a:schemeClr>
                    </a:solidFill>
                  </a:tcPr>
                </a:tc>
                <a:extLst>
                  <a:ext uri="{0D108BD9-81ED-4DB2-BD59-A6C34878D82A}">
                    <a16:rowId xmlns:a16="http://schemas.microsoft.com/office/drawing/2014/main" val="10001"/>
                  </a:ext>
                </a:extLst>
              </a:tr>
              <a:tr h="203721">
                <a:tc>
                  <a:txBody>
                    <a:bodyPr/>
                    <a:lstStyle/>
                    <a:p>
                      <a:pPr algn="ctr"/>
                      <a:r>
                        <a:rPr lang="en-US" sz="1000" b="1" dirty="0">
                          <a:solidFill>
                            <a:srgbClr val="0070C0"/>
                          </a:solidFill>
                        </a:rPr>
                        <a:t>94.5</a:t>
                      </a:r>
                    </a:p>
                  </a:txBody>
                  <a:tcPr marL="34290" marR="34290" marT="17145" marB="17145">
                    <a:solidFill>
                      <a:schemeClr val="accent4">
                        <a:lumMod val="60000"/>
                        <a:lumOff val="40000"/>
                      </a:schemeClr>
                    </a:solidFill>
                  </a:tcPr>
                </a:tc>
                <a:extLst>
                  <a:ext uri="{0D108BD9-81ED-4DB2-BD59-A6C34878D82A}">
                    <a16:rowId xmlns:a16="http://schemas.microsoft.com/office/drawing/2014/main" val="10002"/>
                  </a:ext>
                </a:extLst>
              </a:tr>
              <a:tr h="203721">
                <a:tc>
                  <a:txBody>
                    <a:bodyPr/>
                    <a:lstStyle/>
                    <a:p>
                      <a:pPr algn="ctr"/>
                      <a:r>
                        <a:rPr lang="en-US" sz="1000" b="1" dirty="0">
                          <a:solidFill>
                            <a:srgbClr val="0070C0"/>
                          </a:solidFill>
                        </a:rPr>
                        <a:t>75.2</a:t>
                      </a:r>
                    </a:p>
                  </a:txBody>
                  <a:tcPr marL="34290" marR="34290" marT="17145" marB="17145">
                    <a:solidFill>
                      <a:schemeClr val="accent4">
                        <a:lumMod val="20000"/>
                        <a:lumOff val="80000"/>
                      </a:schemeClr>
                    </a:solidFill>
                  </a:tcPr>
                </a:tc>
                <a:extLst>
                  <a:ext uri="{0D108BD9-81ED-4DB2-BD59-A6C34878D82A}">
                    <a16:rowId xmlns:a16="http://schemas.microsoft.com/office/drawing/2014/main" val="10003"/>
                  </a:ext>
                </a:extLst>
              </a:tr>
              <a:tr h="203721">
                <a:tc>
                  <a:txBody>
                    <a:bodyPr/>
                    <a:lstStyle/>
                    <a:p>
                      <a:pPr algn="ctr"/>
                      <a:r>
                        <a:rPr lang="en-US" sz="1000" b="1" dirty="0">
                          <a:solidFill>
                            <a:srgbClr val="0070C0"/>
                          </a:solidFill>
                        </a:rPr>
                        <a:t>100</a:t>
                      </a:r>
                    </a:p>
                  </a:txBody>
                  <a:tcPr marL="34290" marR="34290" marT="17145" marB="17145">
                    <a:solidFill>
                      <a:schemeClr val="accent4">
                        <a:lumMod val="60000"/>
                        <a:lumOff val="40000"/>
                      </a:schemeClr>
                    </a:solidFill>
                  </a:tcPr>
                </a:tc>
                <a:extLst>
                  <a:ext uri="{0D108BD9-81ED-4DB2-BD59-A6C34878D82A}">
                    <a16:rowId xmlns:a16="http://schemas.microsoft.com/office/drawing/2014/main" val="10004"/>
                  </a:ext>
                </a:extLst>
              </a:tr>
              <a:tr h="203721">
                <a:tc>
                  <a:txBody>
                    <a:bodyPr/>
                    <a:lstStyle/>
                    <a:p>
                      <a:pPr algn="ctr"/>
                      <a:r>
                        <a:rPr lang="en-US" sz="1000" b="1" dirty="0">
                          <a:solidFill>
                            <a:srgbClr val="0070C0"/>
                          </a:solidFill>
                        </a:rPr>
                        <a:t>77.7</a:t>
                      </a:r>
                    </a:p>
                  </a:txBody>
                  <a:tcPr marL="34290" marR="34290" marT="17145" marB="17145">
                    <a:solidFill>
                      <a:schemeClr val="accent4">
                        <a:lumMod val="20000"/>
                        <a:lumOff val="80000"/>
                      </a:schemeClr>
                    </a:solidFill>
                  </a:tcPr>
                </a:tc>
                <a:extLst>
                  <a:ext uri="{0D108BD9-81ED-4DB2-BD59-A6C34878D82A}">
                    <a16:rowId xmlns:a16="http://schemas.microsoft.com/office/drawing/2014/main" val="10005"/>
                  </a:ext>
                </a:extLst>
              </a:tr>
              <a:tr h="203721">
                <a:tc>
                  <a:txBody>
                    <a:bodyPr/>
                    <a:lstStyle/>
                    <a:p>
                      <a:pPr algn="ctr"/>
                      <a:r>
                        <a:rPr lang="en-US" sz="1000" b="1" dirty="0">
                          <a:solidFill>
                            <a:srgbClr val="0070C0"/>
                          </a:solidFill>
                        </a:rPr>
                        <a:t>41.0</a:t>
                      </a:r>
                    </a:p>
                  </a:txBody>
                  <a:tcPr marL="34290" marR="34290" marT="17145" marB="17145">
                    <a:solidFill>
                      <a:schemeClr val="accent4">
                        <a:lumMod val="20000"/>
                        <a:lumOff val="80000"/>
                      </a:schemeClr>
                    </a:solidFill>
                  </a:tcPr>
                </a:tc>
                <a:extLst>
                  <a:ext uri="{0D108BD9-81ED-4DB2-BD59-A6C34878D82A}">
                    <a16:rowId xmlns:a16="http://schemas.microsoft.com/office/drawing/2014/main" val="10006"/>
                  </a:ext>
                </a:extLst>
              </a:tr>
            </a:tbl>
          </a:graphicData>
        </a:graphic>
      </p:graphicFrame>
      <p:sp>
        <p:nvSpPr>
          <p:cNvPr id="3" name="Title 2">
            <a:extLst>
              <a:ext uri="{FF2B5EF4-FFF2-40B4-BE49-F238E27FC236}">
                <a16:creationId xmlns:a16="http://schemas.microsoft.com/office/drawing/2014/main" id="{A11C838B-A22C-5749-B214-2822AD173E3A}"/>
              </a:ext>
            </a:extLst>
          </p:cNvPr>
          <p:cNvSpPr>
            <a:spLocks noGrp="1"/>
          </p:cNvSpPr>
          <p:nvPr>
            <p:ph type="title"/>
          </p:nvPr>
        </p:nvSpPr>
        <p:spPr/>
        <p:txBody>
          <a:bodyPr/>
          <a:lstStyle/>
          <a:p>
            <a:r>
              <a:rPr lang="en-US" dirty="0"/>
              <a:t>Dashboard</a:t>
            </a:r>
          </a:p>
        </p:txBody>
      </p:sp>
    </p:spTree>
    <p:extLst>
      <p:ext uri="{BB962C8B-B14F-4D97-AF65-F5344CB8AC3E}">
        <p14:creationId xmlns:p14="http://schemas.microsoft.com/office/powerpoint/2010/main" val="1675524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853" y="1482621"/>
            <a:ext cx="6513731" cy="2907135"/>
          </a:xfrm>
          <a:prstGeom prst="rect">
            <a:avLst/>
          </a:prstGeom>
        </p:spPr>
      </p:pic>
      <p:sp>
        <p:nvSpPr>
          <p:cNvPr id="4" name="Title 3">
            <a:extLst>
              <a:ext uri="{FF2B5EF4-FFF2-40B4-BE49-F238E27FC236}">
                <a16:creationId xmlns:a16="http://schemas.microsoft.com/office/drawing/2014/main" id="{DF288887-7ED4-DE44-9FED-7D2C9DF14F72}"/>
              </a:ext>
            </a:extLst>
          </p:cNvPr>
          <p:cNvSpPr>
            <a:spLocks noGrp="1"/>
          </p:cNvSpPr>
          <p:nvPr>
            <p:ph type="title"/>
          </p:nvPr>
        </p:nvSpPr>
        <p:spPr/>
        <p:txBody>
          <a:bodyPr/>
          <a:lstStyle/>
          <a:p>
            <a:r>
              <a:rPr lang="en-US" dirty="0"/>
              <a:t>API Call prediction</a:t>
            </a:r>
          </a:p>
        </p:txBody>
      </p:sp>
    </p:spTree>
    <p:extLst>
      <p:ext uri="{BB962C8B-B14F-4D97-AF65-F5344CB8AC3E}">
        <p14:creationId xmlns:p14="http://schemas.microsoft.com/office/powerpoint/2010/main" val="245808773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6661" y="1504237"/>
            <a:ext cx="6510679" cy="2402284"/>
          </a:xfrm>
          <a:prstGeom prst="rect">
            <a:avLst/>
          </a:prstGeom>
        </p:spPr>
      </p:pic>
      <p:sp>
        <p:nvSpPr>
          <p:cNvPr id="5" name="Title 4">
            <a:extLst>
              <a:ext uri="{FF2B5EF4-FFF2-40B4-BE49-F238E27FC236}">
                <a16:creationId xmlns:a16="http://schemas.microsoft.com/office/drawing/2014/main" id="{200E0E04-9177-6D49-9781-7974B484DA61}"/>
              </a:ext>
            </a:extLst>
          </p:cNvPr>
          <p:cNvSpPr>
            <a:spLocks noGrp="1"/>
          </p:cNvSpPr>
          <p:nvPr>
            <p:ph type="title"/>
          </p:nvPr>
        </p:nvSpPr>
        <p:spPr/>
        <p:txBody>
          <a:bodyPr/>
          <a:lstStyle/>
          <a:p>
            <a:r>
              <a:rPr lang="en-US" dirty="0"/>
              <a:t>On real data?</a:t>
            </a:r>
          </a:p>
        </p:txBody>
      </p:sp>
    </p:spTree>
    <p:extLst>
      <p:ext uri="{BB962C8B-B14F-4D97-AF65-F5344CB8AC3E}">
        <p14:creationId xmlns:p14="http://schemas.microsoft.com/office/powerpoint/2010/main" val="12888573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1" descr="Image result for language"/>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69" name="Google Shape;169;p21"/>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78" name="Google Shape;178;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170" name="Google Shape;170;p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71" name="Google Shape;171;p21"/>
          <p:cNvSpPr txBox="1"/>
          <p:nvPr/>
        </p:nvSpPr>
        <p:spPr>
          <a:xfrm>
            <a:off x="2333520" y="4048700"/>
            <a:ext cx="1346637"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172" name="Google Shape;172;p21"/>
          <p:cNvSpPr txBox="1"/>
          <p:nvPr/>
        </p:nvSpPr>
        <p:spPr>
          <a:xfrm>
            <a:off x="52761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3" name="Google Shape;173;p21"/>
          <p:cNvSpPr/>
          <p:nvPr/>
        </p:nvSpPr>
        <p:spPr>
          <a:xfrm>
            <a:off x="50093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74" name="Google Shape;174;p21" descr="Image result for question answer"/>
          <p:cNvPicPr preferRelativeResize="0"/>
          <p:nvPr/>
        </p:nvPicPr>
        <p:blipFill>
          <a:blip r:embed="rId4">
            <a:alphaModFix/>
          </a:blip>
          <a:stretch>
            <a:fillRect/>
          </a:stretch>
        </p:blipFill>
        <p:spPr>
          <a:xfrm>
            <a:off x="5100700" y="2134547"/>
            <a:ext cx="1794250" cy="1345700"/>
          </a:xfrm>
          <a:prstGeom prst="rect">
            <a:avLst/>
          </a:prstGeom>
          <a:noFill/>
          <a:ln>
            <a:noFill/>
          </a:ln>
        </p:spPr>
      </p:pic>
      <p:cxnSp>
        <p:nvCxnSpPr>
          <p:cNvPr id="175" name="Google Shape;175;p21"/>
          <p:cNvCxnSpPr/>
          <p:nvPr/>
        </p:nvCxnSpPr>
        <p:spPr>
          <a:xfrm>
            <a:off x="4478475"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76" name="Google Shape;176;p21" descr="Image result for robot"/>
          <p:cNvPicPr preferRelativeResize="0"/>
          <p:nvPr/>
        </p:nvPicPr>
        <p:blipFill>
          <a:blip r:embed="rId5">
            <a:alphaModFix/>
          </a:blip>
          <a:stretch>
            <a:fillRect/>
          </a:stretch>
        </p:blipFill>
        <p:spPr>
          <a:xfrm>
            <a:off x="4237465" y="3820100"/>
            <a:ext cx="481402" cy="572700"/>
          </a:xfrm>
          <a:prstGeom prst="rect">
            <a:avLst/>
          </a:prstGeom>
          <a:noFill/>
          <a:ln>
            <a:noFill/>
          </a:ln>
        </p:spPr>
      </p:pic>
      <p:sp>
        <p:nvSpPr>
          <p:cNvPr id="177" name="Google Shape;177;p21"/>
          <p:cNvSpPr txBox="1"/>
          <p:nvPr/>
        </p:nvSpPr>
        <p:spPr>
          <a:xfrm>
            <a:off x="4134525"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13" name="Google Shape;384;p33">
            <a:extLst>
              <a:ext uri="{FF2B5EF4-FFF2-40B4-BE49-F238E27FC236}">
                <a16:creationId xmlns:a16="http://schemas.microsoft.com/office/drawing/2014/main" id="{EC707B01-FF5F-E14D-BF2E-10E855AF63B5}"/>
              </a:ext>
            </a:extLst>
          </p:cNvPr>
          <p:cNvSpPr/>
          <p:nvPr/>
        </p:nvSpPr>
        <p:spPr>
          <a:xfrm>
            <a:off x="2004580"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extLst>
      <p:ext uri="{BB962C8B-B14F-4D97-AF65-F5344CB8AC3E}">
        <p14:creationId xmlns:p14="http://schemas.microsoft.com/office/powerpoint/2010/main" val="337696276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98686B-350F-BE4D-BA0F-075929BE0056}"/>
              </a:ext>
            </a:extLst>
          </p:cNvPr>
          <p:cNvSpPr>
            <a:spLocks noGrp="1"/>
          </p:cNvSpPr>
          <p:nvPr>
            <p:ph type="title"/>
          </p:nvPr>
        </p:nvSpPr>
        <p:spPr/>
        <p:txBody>
          <a:bodyPr/>
          <a:lstStyle/>
          <a:p>
            <a:r>
              <a:rPr lang="en-US" dirty="0"/>
              <a:t>Deep RL for Goal-oriented Dialog</a:t>
            </a:r>
          </a:p>
        </p:txBody>
      </p:sp>
      <p:sp>
        <p:nvSpPr>
          <p:cNvPr id="3" name="Text Placeholder 2">
            <a:extLst>
              <a:ext uri="{FF2B5EF4-FFF2-40B4-BE49-F238E27FC236}">
                <a16:creationId xmlns:a16="http://schemas.microsoft.com/office/drawing/2014/main" id="{14B8B508-50FA-FB4D-A55F-84BB1A9442AA}"/>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312147E-F583-A942-B7BD-079675F49706}"/>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5DD538DE-5D7E-664E-9435-DA237B57C40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180</a:t>
            </a:fld>
            <a:endParaRPr lang="en-GB"/>
          </a:p>
        </p:txBody>
      </p:sp>
      <p:pic>
        <p:nvPicPr>
          <p:cNvPr id="7" name="Picture 6">
            <a:extLst>
              <a:ext uri="{FF2B5EF4-FFF2-40B4-BE49-F238E27FC236}">
                <a16:creationId xmlns:a16="http://schemas.microsoft.com/office/drawing/2014/main" id="{84D0C029-DCBB-B746-A8B6-D4B071FC9796}"/>
              </a:ext>
            </a:extLst>
          </p:cNvPr>
          <p:cNvPicPr>
            <a:picLocks noChangeAspect="1"/>
          </p:cNvPicPr>
          <p:nvPr/>
        </p:nvPicPr>
        <p:blipFill>
          <a:blip r:embed="rId2"/>
          <a:stretch>
            <a:fillRect/>
          </a:stretch>
        </p:blipFill>
        <p:spPr>
          <a:xfrm>
            <a:off x="366386" y="1022517"/>
            <a:ext cx="8380422" cy="3837500"/>
          </a:xfrm>
          <a:prstGeom prst="rect">
            <a:avLst/>
          </a:prstGeom>
        </p:spPr>
      </p:pic>
      <p:sp>
        <p:nvSpPr>
          <p:cNvPr id="8" name="TextBox 7">
            <a:extLst>
              <a:ext uri="{FF2B5EF4-FFF2-40B4-BE49-F238E27FC236}">
                <a16:creationId xmlns:a16="http://schemas.microsoft.com/office/drawing/2014/main" id="{3552809E-06B2-7E4D-913A-354146308DA6}"/>
              </a:ext>
            </a:extLst>
          </p:cNvPr>
          <p:cNvSpPr txBox="1"/>
          <p:nvPr/>
        </p:nvSpPr>
        <p:spPr>
          <a:xfrm>
            <a:off x="1904960" y="4825305"/>
            <a:ext cx="6979023" cy="400110"/>
          </a:xfrm>
          <a:prstGeom prst="rect">
            <a:avLst/>
          </a:prstGeom>
          <a:noFill/>
        </p:spPr>
        <p:txBody>
          <a:bodyPr wrap="square" rtlCol="0">
            <a:spAutoFit/>
          </a:bodyPr>
          <a:lstStyle/>
          <a:p>
            <a:r>
              <a:rPr lang="en-US" sz="1000" dirty="0">
                <a:solidFill>
                  <a:schemeClr val="bg1">
                    <a:lumMod val="50000"/>
                  </a:schemeClr>
                </a:solidFill>
              </a:rPr>
              <a:t>Image from </a:t>
            </a:r>
            <a:r>
              <a:rPr lang="en-US" sz="1000" dirty="0">
                <a:solidFill>
                  <a:schemeClr val="bg1">
                    <a:lumMod val="50000"/>
                  </a:schemeClr>
                </a:solidFill>
                <a:hlinkClick r:id="rId3"/>
              </a:rPr>
              <a:t>https://www.microsoft.com/en-us/research/project/deep-reinforcement-learning-goal-oriented-dialogue/</a:t>
            </a:r>
            <a:endParaRPr lang="en-US" sz="1000" dirty="0">
              <a:solidFill>
                <a:schemeClr val="bg1">
                  <a:lumMod val="50000"/>
                </a:schemeClr>
              </a:solidFill>
            </a:endParaRPr>
          </a:p>
          <a:p>
            <a:endParaRPr lang="en-US" sz="1000" dirty="0">
              <a:solidFill>
                <a:schemeClr val="bg1">
                  <a:lumMod val="50000"/>
                </a:schemeClr>
              </a:solidFill>
            </a:endParaRPr>
          </a:p>
        </p:txBody>
      </p:sp>
    </p:spTree>
    <p:extLst>
      <p:ext uri="{BB962C8B-B14F-4D97-AF65-F5344CB8AC3E}">
        <p14:creationId xmlns:p14="http://schemas.microsoft.com/office/powerpoint/2010/main" val="2095810366"/>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57B0-8B68-4747-BD81-76C994F6E662}"/>
              </a:ext>
            </a:extLst>
          </p:cNvPr>
          <p:cNvSpPr>
            <a:spLocks noGrp="1"/>
          </p:cNvSpPr>
          <p:nvPr>
            <p:ph type="title"/>
          </p:nvPr>
        </p:nvSpPr>
        <p:spPr/>
        <p:txBody>
          <a:bodyPr/>
          <a:lstStyle/>
          <a:p>
            <a:r>
              <a:rPr lang="en-US" dirty="0"/>
              <a:t>Dialog / Chatbots</a:t>
            </a:r>
          </a:p>
        </p:txBody>
      </p:sp>
      <p:sp>
        <p:nvSpPr>
          <p:cNvPr id="3" name="Slide Number Placeholder 2">
            <a:extLst>
              <a:ext uri="{FF2B5EF4-FFF2-40B4-BE49-F238E27FC236}">
                <a16:creationId xmlns:a16="http://schemas.microsoft.com/office/drawing/2014/main" id="{9E1028FE-476E-7543-B197-1CC02192B27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181</a:t>
            </a:fld>
            <a:endParaRPr lang="en-GB"/>
          </a:p>
        </p:txBody>
      </p:sp>
    </p:spTree>
    <p:extLst>
      <p:ext uri="{BB962C8B-B14F-4D97-AF65-F5344CB8AC3E}">
        <p14:creationId xmlns:p14="http://schemas.microsoft.com/office/powerpoint/2010/main" val="258245004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C8139-1684-3045-90A7-66A9C43CD395}"/>
              </a:ext>
            </a:extLst>
          </p:cNvPr>
          <p:cNvSpPr>
            <a:spLocks noGrp="1"/>
          </p:cNvSpPr>
          <p:nvPr>
            <p:ph type="title"/>
          </p:nvPr>
        </p:nvSpPr>
        <p:spPr/>
        <p:txBody>
          <a:bodyPr/>
          <a:lstStyle/>
          <a:p>
            <a:r>
              <a:rPr lang="en-US" dirty="0"/>
              <a:t>Eliza – A rule-base chatbot</a:t>
            </a:r>
          </a:p>
        </p:txBody>
      </p:sp>
      <p:sp>
        <p:nvSpPr>
          <p:cNvPr id="3" name="Text Placeholder 2">
            <a:extLst>
              <a:ext uri="{FF2B5EF4-FFF2-40B4-BE49-F238E27FC236}">
                <a16:creationId xmlns:a16="http://schemas.microsoft.com/office/drawing/2014/main" id="{6CD95957-D335-F34D-93E0-B8FDE2994E1B}"/>
              </a:ext>
            </a:extLst>
          </p:cNvPr>
          <p:cNvSpPr>
            <a:spLocks noGrp="1"/>
          </p:cNvSpPr>
          <p:nvPr>
            <p:ph type="body" idx="1"/>
          </p:nvPr>
        </p:nvSpPr>
        <p:spPr>
          <a:xfrm>
            <a:off x="311700" y="1152475"/>
            <a:ext cx="4959547" cy="3416400"/>
          </a:xfrm>
        </p:spPr>
        <p:txBody>
          <a:bodyPr/>
          <a:lstStyle/>
          <a:p>
            <a:endParaRPr lang="en-US" dirty="0"/>
          </a:p>
          <a:p>
            <a:r>
              <a:rPr lang="en-US" dirty="0"/>
              <a:t>Goal: Mimic the responses of a non-directional psychotherapist </a:t>
            </a:r>
          </a:p>
          <a:p>
            <a:endParaRPr lang="en-US" dirty="0"/>
          </a:p>
          <a:p>
            <a:r>
              <a:rPr lang="en-US" dirty="0"/>
              <a:t>Approach: Pattern matching and substitution rules and a memory/storage mechanism </a:t>
            </a:r>
          </a:p>
          <a:p>
            <a:endParaRPr lang="en-US" dirty="0"/>
          </a:p>
        </p:txBody>
      </p:sp>
      <p:sp>
        <p:nvSpPr>
          <p:cNvPr id="4" name="Slide Number Placeholder 3">
            <a:extLst>
              <a:ext uri="{FF2B5EF4-FFF2-40B4-BE49-F238E27FC236}">
                <a16:creationId xmlns:a16="http://schemas.microsoft.com/office/drawing/2014/main" id="{B7D73BF3-DC46-C14E-9AB3-745D22E4C8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182</a:t>
            </a:fld>
            <a:endParaRPr lang="en-GB"/>
          </a:p>
        </p:txBody>
      </p:sp>
      <p:pic>
        <p:nvPicPr>
          <p:cNvPr id="6" name="Picture 5">
            <a:extLst>
              <a:ext uri="{FF2B5EF4-FFF2-40B4-BE49-F238E27FC236}">
                <a16:creationId xmlns:a16="http://schemas.microsoft.com/office/drawing/2014/main" id="{3CCA0812-3E22-B04A-B9BF-85A4A6FFD2C9}"/>
              </a:ext>
            </a:extLst>
          </p:cNvPr>
          <p:cNvPicPr>
            <a:picLocks noChangeAspect="1"/>
          </p:cNvPicPr>
          <p:nvPr/>
        </p:nvPicPr>
        <p:blipFill>
          <a:blip r:embed="rId2"/>
          <a:stretch>
            <a:fillRect/>
          </a:stretch>
        </p:blipFill>
        <p:spPr>
          <a:xfrm>
            <a:off x="5579458" y="1152475"/>
            <a:ext cx="3441700" cy="2781300"/>
          </a:xfrm>
          <a:prstGeom prst="rect">
            <a:avLst/>
          </a:prstGeom>
        </p:spPr>
      </p:pic>
      <p:sp>
        <p:nvSpPr>
          <p:cNvPr id="7" name="TextBox 6">
            <a:extLst>
              <a:ext uri="{FF2B5EF4-FFF2-40B4-BE49-F238E27FC236}">
                <a16:creationId xmlns:a16="http://schemas.microsoft.com/office/drawing/2014/main" id="{92293920-B04F-964A-8975-0D21C423CAA4}"/>
              </a:ext>
            </a:extLst>
          </p:cNvPr>
          <p:cNvSpPr txBox="1"/>
          <p:nvPr/>
        </p:nvSpPr>
        <p:spPr>
          <a:xfrm>
            <a:off x="408705" y="915823"/>
            <a:ext cx="2382768" cy="338554"/>
          </a:xfrm>
          <a:prstGeom prst="rect">
            <a:avLst/>
          </a:prstGeom>
          <a:noFill/>
        </p:spPr>
        <p:txBody>
          <a:bodyPr wrap="square" rtlCol="0">
            <a:spAutoFit/>
          </a:bodyPr>
          <a:lstStyle/>
          <a:p>
            <a:r>
              <a:rPr lang="en-US" sz="1600" dirty="0">
                <a:solidFill>
                  <a:schemeClr val="bg1">
                    <a:lumMod val="50000"/>
                  </a:schemeClr>
                </a:solidFill>
              </a:rPr>
              <a:t>Weizenbaum,1966</a:t>
            </a:r>
            <a:endParaRPr lang="en-US" sz="1600" dirty="0"/>
          </a:p>
        </p:txBody>
      </p:sp>
    </p:spTree>
    <p:extLst>
      <p:ext uri="{BB962C8B-B14F-4D97-AF65-F5344CB8AC3E}">
        <p14:creationId xmlns:p14="http://schemas.microsoft.com/office/powerpoint/2010/main" val="40545528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7EA7731-58C5-844F-9D78-58ED46F9D5D3}"/>
              </a:ext>
            </a:extLst>
          </p:cNvPr>
          <p:cNvSpPr>
            <a:spLocks noGrp="1"/>
          </p:cNvSpPr>
          <p:nvPr>
            <p:ph type="title"/>
          </p:nvPr>
        </p:nvSpPr>
        <p:spPr/>
        <p:txBody>
          <a:bodyPr/>
          <a:lstStyle/>
          <a:p>
            <a:r>
              <a:rPr lang="en-US" dirty="0"/>
              <a:t>Datasets for chit-chat</a:t>
            </a:r>
          </a:p>
        </p:txBody>
      </p:sp>
      <p:sp>
        <p:nvSpPr>
          <p:cNvPr id="7" name="Text Placeholder 6">
            <a:extLst>
              <a:ext uri="{FF2B5EF4-FFF2-40B4-BE49-F238E27FC236}">
                <a16:creationId xmlns:a16="http://schemas.microsoft.com/office/drawing/2014/main" id="{7893503B-6BDB-3B40-8380-CE3E87648556}"/>
              </a:ext>
            </a:extLst>
          </p:cNvPr>
          <p:cNvSpPr>
            <a:spLocks noGrp="1"/>
          </p:cNvSpPr>
          <p:nvPr>
            <p:ph type="body" idx="1"/>
          </p:nvPr>
        </p:nvSpPr>
        <p:spPr>
          <a:xfrm>
            <a:off x="311700" y="959739"/>
            <a:ext cx="8520600" cy="3416400"/>
          </a:xfrm>
        </p:spPr>
        <p:txBody>
          <a:bodyPr/>
          <a:lstStyle/>
          <a:p>
            <a:r>
              <a:rPr lang="en-US" dirty="0">
                <a:solidFill>
                  <a:srgbClr val="0070C0"/>
                </a:solidFill>
              </a:rPr>
              <a:t>Twitter</a:t>
            </a:r>
            <a:br>
              <a:rPr lang="en-US" dirty="0"/>
            </a:br>
            <a:r>
              <a:rPr lang="en-US" dirty="0"/>
              <a:t>2.6 million query-response pairs. </a:t>
            </a:r>
          </a:p>
          <a:p>
            <a:r>
              <a:rPr lang="en-US" dirty="0" err="1">
                <a:solidFill>
                  <a:srgbClr val="0070C0"/>
                </a:solidFill>
              </a:rPr>
              <a:t>OpenSubtitles</a:t>
            </a:r>
            <a:br>
              <a:rPr lang="en-US" dirty="0"/>
            </a:br>
            <a:r>
              <a:rPr lang="en-US" dirty="0"/>
              <a:t>&gt;2.5 billion sentences</a:t>
            </a:r>
            <a:br>
              <a:rPr lang="en-US" dirty="0"/>
            </a:br>
            <a:r>
              <a:rPr lang="en-US" dirty="0"/>
              <a:t>not speaker aligned </a:t>
            </a:r>
          </a:p>
          <a:p>
            <a:r>
              <a:rPr lang="en-US" dirty="0" err="1">
                <a:solidFill>
                  <a:srgbClr val="0070C0"/>
                </a:solidFill>
              </a:rPr>
              <a:t>SubTle</a:t>
            </a:r>
            <a:br>
              <a:rPr lang="en-US" dirty="0"/>
            </a:br>
            <a:r>
              <a:rPr lang="en-US" dirty="0"/>
              <a:t>6.7 million utterances in 3.35 dialogs</a:t>
            </a:r>
            <a:br>
              <a:rPr lang="en-US" dirty="0"/>
            </a:br>
            <a:r>
              <a:rPr lang="en-US" dirty="0"/>
              <a:t>speaker aligned </a:t>
            </a:r>
          </a:p>
          <a:p>
            <a:r>
              <a:rPr lang="en-US" dirty="0">
                <a:solidFill>
                  <a:srgbClr val="0070C0"/>
                </a:solidFill>
              </a:rPr>
              <a:t>Ubuntu Dialogue Corpus</a:t>
            </a:r>
            <a:br>
              <a:rPr lang="en-US" dirty="0"/>
            </a:br>
            <a:r>
              <a:rPr lang="en-US" dirty="0"/>
              <a:t>930k dialogs with average 7.71 turns each </a:t>
            </a:r>
          </a:p>
          <a:p>
            <a:r>
              <a:rPr lang="en-US" dirty="0" err="1">
                <a:solidFill>
                  <a:srgbClr val="C00000"/>
                </a:solidFill>
              </a:rPr>
              <a:t>PersonaChat</a:t>
            </a:r>
            <a:r>
              <a:rPr lang="en-US" dirty="0">
                <a:solidFill>
                  <a:srgbClr val="C00000"/>
                </a:solidFill>
              </a:rPr>
              <a:t> – humans were given personas and asked to converse </a:t>
            </a:r>
            <a:br>
              <a:rPr lang="en-US" dirty="0">
                <a:solidFill>
                  <a:srgbClr val="C00000"/>
                </a:solidFill>
              </a:rPr>
            </a:br>
            <a:r>
              <a:rPr lang="en-US" dirty="0">
                <a:solidFill>
                  <a:srgbClr val="C00000"/>
                </a:solidFill>
              </a:rPr>
              <a:t>164,356 utterances over 10,981 dialogs </a:t>
            </a:r>
          </a:p>
          <a:p>
            <a:endParaRPr lang="en-US" dirty="0"/>
          </a:p>
        </p:txBody>
      </p:sp>
      <p:sp>
        <p:nvSpPr>
          <p:cNvPr id="5" name="Slide Number Placeholder 4">
            <a:extLst>
              <a:ext uri="{FF2B5EF4-FFF2-40B4-BE49-F238E27FC236}">
                <a16:creationId xmlns:a16="http://schemas.microsoft.com/office/drawing/2014/main" id="{5E247559-1644-8244-9941-DB19A2FA652A}"/>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183</a:t>
            </a:fld>
            <a:endParaRPr lang="en-GB"/>
          </a:p>
        </p:txBody>
      </p:sp>
      <p:sp>
        <p:nvSpPr>
          <p:cNvPr id="8" name="TextBox 7">
            <a:extLst>
              <a:ext uri="{FF2B5EF4-FFF2-40B4-BE49-F238E27FC236}">
                <a16:creationId xmlns:a16="http://schemas.microsoft.com/office/drawing/2014/main" id="{17242692-4FCB-394A-9589-30BA6CAF91BE}"/>
              </a:ext>
            </a:extLst>
          </p:cNvPr>
          <p:cNvSpPr txBox="1"/>
          <p:nvPr/>
        </p:nvSpPr>
        <p:spPr>
          <a:xfrm>
            <a:off x="4637315" y="959739"/>
            <a:ext cx="4506685" cy="738664"/>
          </a:xfrm>
          <a:prstGeom prst="rect">
            <a:avLst/>
          </a:prstGeom>
          <a:noFill/>
        </p:spPr>
        <p:txBody>
          <a:bodyPr wrap="square" rtlCol="0">
            <a:spAutoFit/>
          </a:bodyPr>
          <a:lstStyle/>
          <a:p>
            <a:r>
              <a:rPr lang="en-US" dirty="0"/>
              <a:t>“A Survey of Available Corpora for Building Data-Driven Dialogue Systems” (</a:t>
            </a:r>
            <a:r>
              <a:rPr lang="en-US" dirty="0" err="1"/>
              <a:t>Serban</a:t>
            </a:r>
            <a:r>
              <a:rPr lang="en-US" dirty="0"/>
              <a:t> et al. 2017) </a:t>
            </a:r>
          </a:p>
          <a:p>
            <a:endParaRPr lang="en-US" dirty="0"/>
          </a:p>
        </p:txBody>
      </p:sp>
    </p:spTree>
    <p:extLst>
      <p:ext uri="{BB962C8B-B14F-4D97-AF65-F5344CB8AC3E}">
        <p14:creationId xmlns:p14="http://schemas.microsoft.com/office/powerpoint/2010/main" val="401775129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8955" y="-285873"/>
            <a:ext cx="7279712" cy="5455748"/>
          </a:xfrm>
          <a:prstGeom prst="rect">
            <a:avLst/>
          </a:prstGeom>
        </p:spPr>
      </p:pic>
      <p:sp>
        <p:nvSpPr>
          <p:cNvPr id="4" name="TextBox 3">
            <a:extLst>
              <a:ext uri="{FF2B5EF4-FFF2-40B4-BE49-F238E27FC236}">
                <a16:creationId xmlns:a16="http://schemas.microsoft.com/office/drawing/2014/main" id="{2FD35046-0564-A847-9A93-E9A53DEA9A9A}"/>
              </a:ext>
            </a:extLst>
          </p:cNvPr>
          <p:cNvSpPr txBox="1"/>
          <p:nvPr/>
        </p:nvSpPr>
        <p:spPr>
          <a:xfrm>
            <a:off x="4731788" y="4640274"/>
            <a:ext cx="4961830" cy="323165"/>
          </a:xfrm>
          <a:prstGeom prst="rect">
            <a:avLst/>
          </a:prstGeom>
          <a:noFill/>
        </p:spPr>
        <p:txBody>
          <a:bodyPr wrap="square" rtlCol="0">
            <a:spAutoFit/>
          </a:bodyPr>
          <a:lstStyle/>
          <a:p>
            <a:r>
              <a:rPr lang="en-US" sz="1500" dirty="0">
                <a:solidFill>
                  <a:srgbClr val="0070C0"/>
                </a:solidFill>
              </a:rPr>
              <a:t>+ Kurt Shuster, Emily </a:t>
            </a:r>
            <a:r>
              <a:rPr lang="en-US" sz="1500" dirty="0" err="1">
                <a:solidFill>
                  <a:srgbClr val="0070C0"/>
                </a:solidFill>
              </a:rPr>
              <a:t>Dinan</a:t>
            </a:r>
            <a:r>
              <a:rPr lang="en-US" sz="1500" dirty="0">
                <a:solidFill>
                  <a:srgbClr val="0070C0"/>
                </a:solidFill>
              </a:rPr>
              <a:t>, Jack </a:t>
            </a:r>
            <a:r>
              <a:rPr lang="en-US" sz="1500" dirty="0" err="1">
                <a:solidFill>
                  <a:srgbClr val="0070C0"/>
                </a:solidFill>
              </a:rPr>
              <a:t>Urbanek</a:t>
            </a:r>
            <a:endParaRPr lang="en-US" sz="1500" dirty="0">
              <a:solidFill>
                <a:srgbClr val="0070C0"/>
              </a:solidFill>
            </a:endParaRPr>
          </a:p>
        </p:txBody>
      </p:sp>
    </p:spTree>
    <p:extLst>
      <p:ext uri="{BB962C8B-B14F-4D97-AF65-F5344CB8AC3E}">
        <p14:creationId xmlns:p14="http://schemas.microsoft.com/office/powerpoint/2010/main" val="3881178025"/>
      </p:ext>
    </p:extLst>
  </p:cSld>
  <p:clrMapOvr>
    <a:masterClrMapping/>
  </p:clrMapOvr>
  <p:transition spd="med"/>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b="14526"/>
          <a:stretch/>
        </p:blipFill>
        <p:spPr>
          <a:xfrm>
            <a:off x="507648" y="1008857"/>
            <a:ext cx="7918537" cy="4134644"/>
          </a:xfrm>
          <a:prstGeom prst="rect">
            <a:avLst/>
          </a:prstGeom>
        </p:spPr>
      </p:pic>
      <p:sp>
        <p:nvSpPr>
          <p:cNvPr id="4" name="TextBox 3">
            <a:extLst>
              <a:ext uri="{FF2B5EF4-FFF2-40B4-BE49-F238E27FC236}">
                <a16:creationId xmlns:a16="http://schemas.microsoft.com/office/drawing/2014/main" id="{CF93B9A3-2068-9D4E-B6CB-7FDB4944AAC7}"/>
              </a:ext>
            </a:extLst>
          </p:cNvPr>
          <p:cNvSpPr txBox="1"/>
          <p:nvPr/>
        </p:nvSpPr>
        <p:spPr>
          <a:xfrm>
            <a:off x="288875" y="242047"/>
            <a:ext cx="9012116" cy="461665"/>
          </a:xfrm>
          <a:prstGeom prst="rect">
            <a:avLst/>
          </a:prstGeom>
          <a:noFill/>
        </p:spPr>
        <p:txBody>
          <a:bodyPr wrap="square" rtlCol="0">
            <a:spAutoFit/>
          </a:bodyPr>
          <a:lstStyle/>
          <a:p>
            <a:r>
              <a:rPr lang="en-US" sz="2400" dirty="0" err="1">
                <a:solidFill>
                  <a:schemeClr val="bg1"/>
                </a:solidFill>
              </a:rPr>
              <a:t>PersonaChat</a:t>
            </a:r>
            <a:endParaRPr lang="en-US" sz="2400" dirty="0">
              <a:solidFill>
                <a:schemeClr val="bg1"/>
              </a:solidFill>
            </a:endParaRPr>
          </a:p>
        </p:txBody>
      </p:sp>
      <p:sp>
        <p:nvSpPr>
          <p:cNvPr id="3" name="TextBox 2">
            <a:extLst>
              <a:ext uri="{FF2B5EF4-FFF2-40B4-BE49-F238E27FC236}">
                <a16:creationId xmlns:a16="http://schemas.microsoft.com/office/drawing/2014/main" id="{81229357-EAEF-174D-97AF-927D85282BD2}"/>
              </a:ext>
            </a:extLst>
          </p:cNvPr>
          <p:cNvSpPr txBox="1"/>
          <p:nvPr/>
        </p:nvSpPr>
        <p:spPr>
          <a:xfrm>
            <a:off x="699247" y="703712"/>
            <a:ext cx="3388659" cy="305145"/>
          </a:xfrm>
          <a:prstGeom prst="rect">
            <a:avLst/>
          </a:prstGeom>
          <a:noFill/>
        </p:spPr>
        <p:txBody>
          <a:bodyPr wrap="square" rtlCol="0">
            <a:spAutoFit/>
          </a:bodyPr>
          <a:lstStyle/>
          <a:p>
            <a:r>
              <a:rPr lang="en-US" dirty="0"/>
              <a:t>Zhang et al., ACL’18</a:t>
            </a:r>
          </a:p>
        </p:txBody>
      </p:sp>
    </p:spTree>
    <p:extLst>
      <p:ext uri="{BB962C8B-B14F-4D97-AF65-F5344CB8AC3E}">
        <p14:creationId xmlns:p14="http://schemas.microsoft.com/office/powerpoint/2010/main" val="2606437511"/>
      </p:ext>
    </p:extLst>
  </p:cSld>
  <p:clrMapOvr>
    <a:masterClrMapping/>
  </p:clrMapOvr>
  <p:transition spd="med"/>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21D4-FC8D-4B45-B74D-A2E3A1734546}"/>
              </a:ext>
            </a:extLst>
          </p:cNvPr>
          <p:cNvSpPr>
            <a:spLocks noGrp="1"/>
          </p:cNvSpPr>
          <p:nvPr>
            <p:ph type="title"/>
          </p:nvPr>
        </p:nvSpPr>
        <p:spPr/>
        <p:txBody>
          <a:bodyPr/>
          <a:lstStyle/>
          <a:p>
            <a:r>
              <a:rPr lang="en-US" dirty="0"/>
              <a:t>A retrieval model</a:t>
            </a:r>
          </a:p>
        </p:txBody>
      </p:sp>
      <p:pic>
        <p:nvPicPr>
          <p:cNvPr id="7" name="Content Placeholder 6">
            <a:extLst>
              <a:ext uri="{FF2B5EF4-FFF2-40B4-BE49-F238E27FC236}">
                <a16:creationId xmlns:a16="http://schemas.microsoft.com/office/drawing/2014/main" id="{E2BC5301-B339-784F-BFF8-0DB9931C7676}"/>
              </a:ext>
            </a:extLst>
          </p:cNvPr>
          <p:cNvPicPr>
            <a:picLocks noGrp="1" noChangeAspect="1"/>
          </p:cNvPicPr>
          <p:nvPr>
            <p:ph idx="1"/>
          </p:nvPr>
        </p:nvPicPr>
        <p:blipFill>
          <a:blip r:embed="rId2"/>
          <a:stretch>
            <a:fillRect/>
          </a:stretch>
        </p:blipFill>
        <p:spPr>
          <a:xfrm>
            <a:off x="536762" y="1818901"/>
            <a:ext cx="7740964" cy="2511051"/>
          </a:xfrm>
        </p:spPr>
      </p:pic>
      <p:sp>
        <p:nvSpPr>
          <p:cNvPr id="4" name="Slide Number Placeholder 3">
            <a:extLst>
              <a:ext uri="{FF2B5EF4-FFF2-40B4-BE49-F238E27FC236}">
                <a16:creationId xmlns:a16="http://schemas.microsoft.com/office/drawing/2014/main" id="{E426F2F2-BAE0-DE46-8FEC-66EA67027EB9}"/>
              </a:ext>
            </a:extLst>
          </p:cNvPr>
          <p:cNvSpPr>
            <a:spLocks noGrp="1"/>
          </p:cNvSpPr>
          <p:nvPr>
            <p:ph type="sldNum" sz="quarter" idx="12"/>
          </p:nvPr>
        </p:nvSpPr>
        <p:spPr/>
        <p:txBody>
          <a:bodyPr/>
          <a:lstStyle/>
          <a:p>
            <a:fld id="{9F404EE8-4C17-194F-9ED2-FF58A6EC922A}" type="slidenum">
              <a:rPr lang="en-US" smtClean="0">
                <a:solidFill>
                  <a:prstClr val="black">
                    <a:tint val="75000"/>
                  </a:prstClr>
                </a:solidFill>
              </a:rPr>
              <a:pPr/>
              <a:t>186</a:t>
            </a:fld>
            <a:endParaRPr lang="en-US">
              <a:solidFill>
                <a:prstClr val="black">
                  <a:tint val="75000"/>
                </a:prstClr>
              </a:solidFill>
            </a:endParaRPr>
          </a:p>
        </p:txBody>
      </p:sp>
      <p:sp>
        <p:nvSpPr>
          <p:cNvPr id="8" name="TextBox 7">
            <a:extLst>
              <a:ext uri="{FF2B5EF4-FFF2-40B4-BE49-F238E27FC236}">
                <a16:creationId xmlns:a16="http://schemas.microsoft.com/office/drawing/2014/main" id="{C6391A6E-A8A6-7443-B3BF-DAEA54D630F7}"/>
              </a:ext>
            </a:extLst>
          </p:cNvPr>
          <p:cNvSpPr txBox="1"/>
          <p:nvPr/>
        </p:nvSpPr>
        <p:spPr>
          <a:xfrm>
            <a:off x="311700" y="1017725"/>
            <a:ext cx="3388659" cy="305145"/>
          </a:xfrm>
          <a:prstGeom prst="rect">
            <a:avLst/>
          </a:prstGeom>
          <a:noFill/>
        </p:spPr>
        <p:txBody>
          <a:bodyPr wrap="square" rtlCol="0">
            <a:spAutoFit/>
          </a:bodyPr>
          <a:lstStyle/>
          <a:p>
            <a:r>
              <a:rPr lang="en-US" dirty="0" err="1">
                <a:solidFill>
                  <a:schemeClr val="bg1">
                    <a:lumMod val="50000"/>
                  </a:schemeClr>
                </a:solidFill>
              </a:rPr>
              <a:t>Mazare</a:t>
            </a:r>
            <a:r>
              <a:rPr lang="en-US" dirty="0">
                <a:solidFill>
                  <a:schemeClr val="bg1">
                    <a:lumMod val="50000"/>
                  </a:schemeClr>
                </a:solidFill>
              </a:rPr>
              <a:t> et al., EMNLP’18</a:t>
            </a:r>
          </a:p>
        </p:txBody>
      </p:sp>
    </p:spTree>
    <p:extLst>
      <p:ext uri="{BB962C8B-B14F-4D97-AF65-F5344CB8AC3E}">
        <p14:creationId xmlns:p14="http://schemas.microsoft.com/office/powerpoint/2010/main" val="248246559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742BF07-5FD1-D343-967B-0062643E3BA6}"/>
              </a:ext>
            </a:extLst>
          </p:cNvPr>
          <p:cNvPicPr>
            <a:picLocks noGrp="1" noChangeAspect="1"/>
          </p:cNvPicPr>
          <p:nvPr>
            <p:ph idx="1"/>
          </p:nvPr>
        </p:nvPicPr>
        <p:blipFill>
          <a:blip r:embed="rId2"/>
          <a:stretch>
            <a:fillRect/>
          </a:stretch>
        </p:blipFill>
        <p:spPr>
          <a:xfrm>
            <a:off x="845821" y="245770"/>
            <a:ext cx="7576175" cy="4897730"/>
          </a:xfrm>
        </p:spPr>
      </p:pic>
      <p:sp>
        <p:nvSpPr>
          <p:cNvPr id="6" name="Title 1">
            <a:extLst>
              <a:ext uri="{FF2B5EF4-FFF2-40B4-BE49-F238E27FC236}">
                <a16:creationId xmlns:a16="http://schemas.microsoft.com/office/drawing/2014/main" id="{4B71DE9E-C88F-7446-B7E1-5C5AD591A1D5}"/>
              </a:ext>
            </a:extLst>
          </p:cNvPr>
          <p:cNvSpPr>
            <a:spLocks noGrp="1"/>
          </p:cNvSpPr>
          <p:nvPr>
            <p:ph type="title"/>
          </p:nvPr>
        </p:nvSpPr>
        <p:spPr>
          <a:xfrm>
            <a:off x="438374" y="245770"/>
            <a:ext cx="7886700" cy="994172"/>
          </a:xfrm>
        </p:spPr>
        <p:txBody>
          <a:bodyPr/>
          <a:lstStyle/>
          <a:p>
            <a:r>
              <a:rPr lang="en-US" dirty="0"/>
              <a:t>A generative model</a:t>
            </a:r>
          </a:p>
        </p:txBody>
      </p:sp>
      <p:sp>
        <p:nvSpPr>
          <p:cNvPr id="4" name="TextBox 3">
            <a:extLst>
              <a:ext uri="{FF2B5EF4-FFF2-40B4-BE49-F238E27FC236}">
                <a16:creationId xmlns:a16="http://schemas.microsoft.com/office/drawing/2014/main" id="{14C34411-5512-164F-AFD2-EEDDE824B87F}"/>
              </a:ext>
            </a:extLst>
          </p:cNvPr>
          <p:cNvSpPr txBox="1"/>
          <p:nvPr/>
        </p:nvSpPr>
        <p:spPr>
          <a:xfrm>
            <a:off x="438374" y="742856"/>
            <a:ext cx="3388659" cy="305145"/>
          </a:xfrm>
          <a:prstGeom prst="rect">
            <a:avLst/>
          </a:prstGeom>
          <a:noFill/>
        </p:spPr>
        <p:txBody>
          <a:bodyPr wrap="square" rtlCol="0">
            <a:spAutoFit/>
          </a:bodyPr>
          <a:lstStyle/>
          <a:p>
            <a:r>
              <a:rPr lang="en-US" dirty="0">
                <a:solidFill>
                  <a:schemeClr val="bg1">
                    <a:lumMod val="50000"/>
                  </a:schemeClr>
                </a:solidFill>
              </a:rPr>
              <a:t>Zhang et al., ACL’18</a:t>
            </a:r>
          </a:p>
        </p:txBody>
      </p:sp>
    </p:spTree>
    <p:extLst>
      <p:ext uri="{BB962C8B-B14F-4D97-AF65-F5344CB8AC3E}">
        <p14:creationId xmlns:p14="http://schemas.microsoft.com/office/powerpoint/2010/main" val="177574974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42CFD-BECC-E448-A4FB-DA5944ADDA3A}"/>
              </a:ext>
            </a:extLst>
          </p:cNvPr>
          <p:cNvSpPr>
            <a:spLocks noGrp="1"/>
          </p:cNvSpPr>
          <p:nvPr>
            <p:ph type="title"/>
          </p:nvPr>
        </p:nvSpPr>
        <p:spPr/>
        <p:txBody>
          <a:bodyPr/>
          <a:lstStyle/>
          <a:p>
            <a:r>
              <a:rPr lang="en-US" dirty="0"/>
              <a:t>Automatic evaluation</a:t>
            </a:r>
          </a:p>
        </p:txBody>
      </p:sp>
      <p:pic>
        <p:nvPicPr>
          <p:cNvPr id="6" name="Content Placeholder 5">
            <a:extLst>
              <a:ext uri="{FF2B5EF4-FFF2-40B4-BE49-F238E27FC236}">
                <a16:creationId xmlns:a16="http://schemas.microsoft.com/office/drawing/2014/main" id="{7FE05D83-2101-9645-9AA0-B31B689243AE}"/>
              </a:ext>
            </a:extLst>
          </p:cNvPr>
          <p:cNvPicPr>
            <a:picLocks noGrp="1" noChangeAspect="1"/>
          </p:cNvPicPr>
          <p:nvPr>
            <p:ph idx="1"/>
          </p:nvPr>
        </p:nvPicPr>
        <p:blipFill>
          <a:blip r:embed="rId2"/>
          <a:stretch>
            <a:fillRect/>
          </a:stretch>
        </p:blipFill>
        <p:spPr>
          <a:xfrm>
            <a:off x="1377950" y="1425575"/>
            <a:ext cx="6388100" cy="2870200"/>
          </a:xfrm>
        </p:spPr>
      </p:pic>
      <p:sp>
        <p:nvSpPr>
          <p:cNvPr id="4" name="Slide Number Placeholder 3">
            <a:extLst>
              <a:ext uri="{FF2B5EF4-FFF2-40B4-BE49-F238E27FC236}">
                <a16:creationId xmlns:a16="http://schemas.microsoft.com/office/drawing/2014/main" id="{62D43751-F039-B343-8741-0322FEAA244B}"/>
              </a:ext>
            </a:extLst>
          </p:cNvPr>
          <p:cNvSpPr>
            <a:spLocks noGrp="1"/>
          </p:cNvSpPr>
          <p:nvPr>
            <p:ph type="sldNum" sz="quarter" idx="12"/>
          </p:nvPr>
        </p:nvSpPr>
        <p:spPr/>
        <p:txBody>
          <a:bodyPr/>
          <a:lstStyle/>
          <a:p>
            <a:fld id="{9F404EE8-4C17-194F-9ED2-FF58A6EC922A}" type="slidenum">
              <a:rPr lang="en-US" smtClean="0">
                <a:solidFill>
                  <a:prstClr val="black">
                    <a:tint val="75000"/>
                  </a:prstClr>
                </a:solidFill>
              </a:rPr>
              <a:pPr/>
              <a:t>188</a:t>
            </a:fld>
            <a:endParaRPr lang="en-US">
              <a:solidFill>
                <a:prstClr val="black">
                  <a:tint val="75000"/>
                </a:prstClr>
              </a:solidFill>
            </a:endParaRPr>
          </a:p>
        </p:txBody>
      </p:sp>
      <p:sp>
        <p:nvSpPr>
          <p:cNvPr id="7" name="Rounded Rectangle 6">
            <a:extLst>
              <a:ext uri="{FF2B5EF4-FFF2-40B4-BE49-F238E27FC236}">
                <a16:creationId xmlns:a16="http://schemas.microsoft.com/office/drawing/2014/main" id="{304205F9-E6CD-BD49-9C58-9FA295BF88A6}"/>
              </a:ext>
            </a:extLst>
          </p:cNvPr>
          <p:cNvSpPr/>
          <p:nvPr/>
        </p:nvSpPr>
        <p:spPr>
          <a:xfrm>
            <a:off x="3913094" y="3186953"/>
            <a:ext cx="2070848" cy="1008529"/>
          </a:xfrm>
          <a:prstGeom prst="round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8040092"/>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50FCF-C43D-794C-BC33-5EE62052A84F}"/>
              </a:ext>
            </a:extLst>
          </p:cNvPr>
          <p:cNvSpPr>
            <a:spLocks noGrp="1"/>
          </p:cNvSpPr>
          <p:nvPr>
            <p:ph type="title"/>
          </p:nvPr>
        </p:nvSpPr>
        <p:spPr>
          <a:xfrm>
            <a:off x="539153" y="148114"/>
            <a:ext cx="7886700" cy="448435"/>
          </a:xfrm>
        </p:spPr>
        <p:txBody>
          <a:bodyPr>
            <a:normAutofit fontScale="90000"/>
          </a:bodyPr>
          <a:lstStyle/>
          <a:p>
            <a:r>
              <a:rPr lang="en-US" sz="2700" dirty="0">
                <a:latin typeface="Gill Sans MT Condensed" panose="020B0506020104020203" pitchFamily="34" charset="77"/>
              </a:rPr>
              <a:t>Human Evaluation</a:t>
            </a:r>
            <a:endParaRPr lang="en-US" sz="2700" dirty="0"/>
          </a:p>
        </p:txBody>
      </p:sp>
      <p:pic>
        <p:nvPicPr>
          <p:cNvPr id="24" name="Picture 23">
            <a:extLst>
              <a:ext uri="{FF2B5EF4-FFF2-40B4-BE49-F238E27FC236}">
                <a16:creationId xmlns:a16="http://schemas.microsoft.com/office/drawing/2014/main" id="{242CECF0-2253-794D-B157-4B1E1D5315FC}"/>
              </a:ext>
            </a:extLst>
          </p:cNvPr>
          <p:cNvPicPr>
            <a:picLocks noChangeAspect="1"/>
          </p:cNvPicPr>
          <p:nvPr/>
        </p:nvPicPr>
        <p:blipFill>
          <a:blip r:embed="rId2"/>
          <a:stretch>
            <a:fillRect/>
          </a:stretch>
        </p:blipFill>
        <p:spPr>
          <a:xfrm>
            <a:off x="127674" y="1406835"/>
            <a:ext cx="4254209" cy="2342205"/>
          </a:xfrm>
          <a:prstGeom prst="rect">
            <a:avLst/>
          </a:prstGeom>
        </p:spPr>
      </p:pic>
      <p:pic>
        <p:nvPicPr>
          <p:cNvPr id="26" name="Picture 25">
            <a:extLst>
              <a:ext uri="{FF2B5EF4-FFF2-40B4-BE49-F238E27FC236}">
                <a16:creationId xmlns:a16="http://schemas.microsoft.com/office/drawing/2014/main" id="{6A4CBC38-23AC-7C4B-A67C-A0A01DD0789B}"/>
              </a:ext>
            </a:extLst>
          </p:cNvPr>
          <p:cNvPicPr>
            <a:picLocks noChangeAspect="1"/>
          </p:cNvPicPr>
          <p:nvPr/>
        </p:nvPicPr>
        <p:blipFill>
          <a:blip r:embed="rId3"/>
          <a:stretch>
            <a:fillRect/>
          </a:stretch>
        </p:blipFill>
        <p:spPr>
          <a:xfrm>
            <a:off x="2803417" y="2233793"/>
            <a:ext cx="4911833" cy="2760251"/>
          </a:xfrm>
          <a:prstGeom prst="rect">
            <a:avLst/>
          </a:prstGeom>
        </p:spPr>
      </p:pic>
      <p:sp>
        <p:nvSpPr>
          <p:cNvPr id="10" name="TextBox 9">
            <a:extLst>
              <a:ext uri="{FF2B5EF4-FFF2-40B4-BE49-F238E27FC236}">
                <a16:creationId xmlns:a16="http://schemas.microsoft.com/office/drawing/2014/main" id="{D47E2771-6535-5245-BAB3-88A0405DF731}"/>
              </a:ext>
            </a:extLst>
          </p:cNvPr>
          <p:cNvSpPr txBox="1"/>
          <p:nvPr/>
        </p:nvSpPr>
        <p:spPr>
          <a:xfrm>
            <a:off x="539154" y="596550"/>
            <a:ext cx="8387677" cy="577081"/>
          </a:xfrm>
          <a:prstGeom prst="rect">
            <a:avLst/>
          </a:prstGeom>
          <a:noFill/>
        </p:spPr>
        <p:txBody>
          <a:bodyPr wrap="square" rtlCol="0">
            <a:spAutoFit/>
          </a:bodyPr>
          <a:lstStyle/>
          <a:p>
            <a:r>
              <a:rPr lang="en-US" sz="1050" dirty="0"/>
              <a:t>We asked the human to evaluate their partner after the dialogue (we didn’t tell them if it’s a human or a bot).</a:t>
            </a:r>
          </a:p>
          <a:p>
            <a:r>
              <a:rPr lang="en-US" sz="1050" i="1" dirty="0"/>
              <a:t>NOTE: we also tried asking humans to evaluate fixed dialogues they didn’t take part in, but the scores were squashed towards the mean, </a:t>
            </a:r>
            <a:r>
              <a:rPr lang="en-US" sz="1050" i="1" dirty="0" err="1"/>
              <a:t>Turkers</a:t>
            </a:r>
            <a:r>
              <a:rPr lang="en-US" sz="1050" i="1" dirty="0"/>
              <a:t> were not engaged. So we abandoned this approach.</a:t>
            </a:r>
          </a:p>
        </p:txBody>
      </p:sp>
    </p:spTree>
    <p:extLst>
      <p:ext uri="{BB962C8B-B14F-4D97-AF65-F5344CB8AC3E}">
        <p14:creationId xmlns:p14="http://schemas.microsoft.com/office/powerpoint/2010/main" val="6571248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99" name="Google Shape;199;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185" name="Google Shape;185;p2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86" name="Google Shape;186;p22"/>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187" name="Google Shape;187;p22"/>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88" name="Google Shape;188;p2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89" name="Google Shape;189;p22"/>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90" name="Google Shape;190;p22"/>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92" name="Google Shape;192;p22"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cxnSp>
        <p:nvCxnSpPr>
          <p:cNvPr id="193" name="Google Shape;193;p22"/>
          <p:cNvCxnSpPr/>
          <p:nvPr/>
        </p:nvCxnSpPr>
        <p:spPr>
          <a:xfrm>
            <a:off x="3287375" y="1643000"/>
            <a:ext cx="0" cy="2706000"/>
          </a:xfrm>
          <a:prstGeom prst="straightConnector1">
            <a:avLst/>
          </a:prstGeom>
          <a:noFill/>
          <a:ln w="9525" cap="flat" cmpd="sng">
            <a:solidFill>
              <a:srgbClr val="FF9900"/>
            </a:solidFill>
            <a:prstDash val="solid"/>
            <a:round/>
            <a:headEnd type="none" w="med" len="med"/>
            <a:tailEnd type="none" w="med" len="med"/>
          </a:ln>
        </p:spPr>
      </p:cxnSp>
      <p:pic>
        <p:nvPicPr>
          <p:cNvPr id="194" name="Google Shape;194;p22" descr="Image result for robot"/>
          <p:cNvPicPr preferRelativeResize="0"/>
          <p:nvPr/>
        </p:nvPicPr>
        <p:blipFill>
          <a:blip r:embed="rId4">
            <a:alphaModFix/>
          </a:blip>
          <a:stretch>
            <a:fillRect/>
          </a:stretch>
        </p:blipFill>
        <p:spPr>
          <a:xfrm>
            <a:off x="3046665" y="3820088"/>
            <a:ext cx="481402" cy="572700"/>
          </a:xfrm>
          <a:prstGeom prst="rect">
            <a:avLst/>
          </a:prstGeom>
          <a:noFill/>
          <a:ln>
            <a:noFill/>
          </a:ln>
        </p:spPr>
      </p:pic>
      <p:cxnSp>
        <p:nvCxnSpPr>
          <p:cNvPr id="195" name="Google Shape;195;p22"/>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96" name="Google Shape;196;p22" descr="Image result for robot"/>
          <p:cNvPicPr preferRelativeResize="0"/>
          <p:nvPr/>
        </p:nvPicPr>
        <p:blipFill>
          <a:blip r:embed="rId4">
            <a:alphaModFix/>
          </a:blip>
          <a:stretch>
            <a:fillRect/>
          </a:stretch>
        </p:blipFill>
        <p:spPr>
          <a:xfrm>
            <a:off x="5483940" y="3820100"/>
            <a:ext cx="481402" cy="572700"/>
          </a:xfrm>
          <a:prstGeom prst="rect">
            <a:avLst/>
          </a:prstGeom>
          <a:noFill/>
          <a:ln>
            <a:noFill/>
          </a:ln>
        </p:spPr>
      </p:pic>
      <p:sp>
        <p:nvSpPr>
          <p:cNvPr id="197" name="Google Shape;197;p22"/>
          <p:cNvSpPr txBox="1"/>
          <p:nvPr/>
        </p:nvSpPr>
        <p:spPr>
          <a:xfrm>
            <a:off x="2747825" y="4461025"/>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converts into</a:t>
            </a:r>
            <a:endParaRPr sz="1000" b="1"/>
          </a:p>
        </p:txBody>
      </p:sp>
      <p:sp>
        <p:nvSpPr>
          <p:cNvPr id="198" name="Google Shape;198;p22"/>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19" name="Google Shape;317;p30">
            <a:extLst>
              <a:ext uri="{FF2B5EF4-FFF2-40B4-BE49-F238E27FC236}">
                <a16:creationId xmlns:a16="http://schemas.microsoft.com/office/drawing/2014/main" id="{CDC55F67-AF77-B84D-B43F-2953256EE16E}"/>
              </a:ext>
            </a:extLst>
          </p:cNvPr>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0" name="Google Shape;384;p33">
            <a:extLst>
              <a:ext uri="{FF2B5EF4-FFF2-40B4-BE49-F238E27FC236}">
                <a16:creationId xmlns:a16="http://schemas.microsoft.com/office/drawing/2014/main" id="{B3769314-F732-1345-AC3D-6CC0D5701586}"/>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AF9DA-D822-804D-AFEE-5AE2B250636E}"/>
              </a:ext>
            </a:extLst>
          </p:cNvPr>
          <p:cNvSpPr>
            <a:spLocks noGrp="1"/>
          </p:cNvSpPr>
          <p:nvPr>
            <p:ph type="title"/>
          </p:nvPr>
        </p:nvSpPr>
        <p:spPr/>
        <p:txBody>
          <a:bodyPr/>
          <a:lstStyle/>
          <a:p>
            <a:r>
              <a:rPr lang="en-US" dirty="0"/>
              <a:t>Human evaluations</a:t>
            </a:r>
          </a:p>
        </p:txBody>
      </p:sp>
      <p:pic>
        <p:nvPicPr>
          <p:cNvPr id="6" name="Content Placeholder 5">
            <a:extLst>
              <a:ext uri="{FF2B5EF4-FFF2-40B4-BE49-F238E27FC236}">
                <a16:creationId xmlns:a16="http://schemas.microsoft.com/office/drawing/2014/main" id="{D72487CD-2166-AF42-AEFA-74EF7772097E}"/>
              </a:ext>
            </a:extLst>
          </p:cNvPr>
          <p:cNvPicPr>
            <a:picLocks noGrp="1" noChangeAspect="1"/>
          </p:cNvPicPr>
          <p:nvPr>
            <p:ph idx="1"/>
          </p:nvPr>
        </p:nvPicPr>
        <p:blipFill>
          <a:blip r:embed="rId2"/>
          <a:stretch>
            <a:fillRect/>
          </a:stretch>
        </p:blipFill>
        <p:spPr>
          <a:xfrm>
            <a:off x="887195" y="1152525"/>
            <a:ext cx="7369610" cy="3416300"/>
          </a:xfrm>
        </p:spPr>
      </p:pic>
      <p:sp>
        <p:nvSpPr>
          <p:cNvPr id="4" name="Slide Number Placeholder 3">
            <a:extLst>
              <a:ext uri="{FF2B5EF4-FFF2-40B4-BE49-F238E27FC236}">
                <a16:creationId xmlns:a16="http://schemas.microsoft.com/office/drawing/2014/main" id="{6A724CD4-912D-B443-BF55-35D08CC46C2F}"/>
              </a:ext>
            </a:extLst>
          </p:cNvPr>
          <p:cNvSpPr>
            <a:spLocks noGrp="1"/>
          </p:cNvSpPr>
          <p:nvPr>
            <p:ph type="sldNum" sz="quarter" idx="12"/>
          </p:nvPr>
        </p:nvSpPr>
        <p:spPr/>
        <p:txBody>
          <a:bodyPr/>
          <a:lstStyle/>
          <a:p>
            <a:fld id="{9F404EE8-4C17-194F-9ED2-FF58A6EC922A}" type="slidenum">
              <a:rPr lang="en-US" smtClean="0">
                <a:solidFill>
                  <a:prstClr val="black">
                    <a:tint val="75000"/>
                  </a:prstClr>
                </a:solidFill>
              </a:rPr>
              <a:pPr/>
              <a:t>190</a:t>
            </a:fld>
            <a:endParaRPr lang="en-US">
              <a:solidFill>
                <a:prstClr val="black">
                  <a:tint val="75000"/>
                </a:prstClr>
              </a:solidFill>
            </a:endParaRPr>
          </a:p>
        </p:txBody>
      </p:sp>
      <p:sp>
        <p:nvSpPr>
          <p:cNvPr id="7" name="Rounded Rectangle 6">
            <a:extLst>
              <a:ext uri="{FF2B5EF4-FFF2-40B4-BE49-F238E27FC236}">
                <a16:creationId xmlns:a16="http://schemas.microsoft.com/office/drawing/2014/main" id="{651C906A-F43F-E546-A452-8D88316D8CC6}"/>
              </a:ext>
            </a:extLst>
          </p:cNvPr>
          <p:cNvSpPr/>
          <p:nvPr/>
        </p:nvSpPr>
        <p:spPr>
          <a:xfrm>
            <a:off x="1048871" y="2796988"/>
            <a:ext cx="7073153" cy="726141"/>
          </a:xfrm>
          <a:prstGeom prst="round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166373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1200AD-BEB5-7D46-8269-1C1C2414CB9C}"/>
              </a:ext>
            </a:extLst>
          </p:cNvPr>
          <p:cNvPicPr>
            <a:picLocks noChangeAspect="1"/>
          </p:cNvPicPr>
          <p:nvPr/>
        </p:nvPicPr>
        <p:blipFill>
          <a:blip r:embed="rId2"/>
          <a:stretch>
            <a:fillRect/>
          </a:stretch>
        </p:blipFill>
        <p:spPr>
          <a:xfrm>
            <a:off x="1024995" y="151552"/>
            <a:ext cx="6886485" cy="4649048"/>
          </a:xfrm>
          <a:prstGeom prst="rect">
            <a:avLst/>
          </a:prstGeom>
        </p:spPr>
      </p:pic>
      <p:sp>
        <p:nvSpPr>
          <p:cNvPr id="4" name="TextBox 3">
            <a:extLst>
              <a:ext uri="{FF2B5EF4-FFF2-40B4-BE49-F238E27FC236}">
                <a16:creationId xmlns:a16="http://schemas.microsoft.com/office/drawing/2014/main" id="{C1FAC111-CD45-014D-86AB-0EE1E907BFC0}"/>
              </a:ext>
            </a:extLst>
          </p:cNvPr>
          <p:cNvSpPr txBox="1"/>
          <p:nvPr/>
        </p:nvSpPr>
        <p:spPr>
          <a:xfrm>
            <a:off x="6104966" y="1195889"/>
            <a:ext cx="2743200" cy="914096"/>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128588" latinLnBrk="1" hangingPunct="0">
              <a:lnSpc>
                <a:spcPct val="110000"/>
              </a:lnSpc>
            </a:pPr>
            <a:r>
              <a:rPr lang="en-US" sz="1800" dirty="0">
                <a:solidFill>
                  <a:srgbClr val="0070C0"/>
                </a:solidFill>
                <a:sym typeface="Vista Sans OT Medium"/>
              </a:rPr>
              <a:t>Person_1 is a human</a:t>
            </a:r>
          </a:p>
          <a:p>
            <a:pPr algn="ctr" defTabSz="128588" latinLnBrk="1" hangingPunct="0">
              <a:lnSpc>
                <a:spcPct val="110000"/>
              </a:lnSpc>
            </a:pPr>
            <a:r>
              <a:rPr lang="en-US" sz="1800" dirty="0"/>
              <a:t>Person_2 is the bot </a:t>
            </a:r>
          </a:p>
          <a:p>
            <a:pPr algn="ctr" defTabSz="128588" latinLnBrk="1" hangingPunct="0">
              <a:lnSpc>
                <a:spcPct val="110000"/>
              </a:lnSpc>
            </a:pPr>
            <a:r>
              <a:rPr lang="en-US" sz="1800" dirty="0"/>
              <a:t>(generative)</a:t>
            </a:r>
          </a:p>
        </p:txBody>
      </p:sp>
    </p:spTree>
    <p:extLst>
      <p:ext uri="{BB962C8B-B14F-4D97-AF65-F5344CB8AC3E}">
        <p14:creationId xmlns:p14="http://schemas.microsoft.com/office/powerpoint/2010/main" val="460230350"/>
      </p:ext>
    </p:extLst>
  </p:cSld>
  <p:clrMapOvr>
    <a:masterClrMapping/>
  </p:clrMapOvr>
  <p:transition spd="med"/>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999" y="152616"/>
            <a:ext cx="8111872" cy="4613695"/>
          </a:xfrm>
          <a:prstGeom prst="rect">
            <a:avLst/>
          </a:prstGeom>
        </p:spPr>
      </p:pic>
      <p:sp>
        <p:nvSpPr>
          <p:cNvPr id="6" name="TextBox 5">
            <a:extLst>
              <a:ext uri="{FF2B5EF4-FFF2-40B4-BE49-F238E27FC236}">
                <a16:creationId xmlns:a16="http://schemas.microsoft.com/office/drawing/2014/main" id="{E560D25C-93B6-CB4E-86EF-B65E45C4E3F8}"/>
              </a:ext>
            </a:extLst>
          </p:cNvPr>
          <p:cNvSpPr txBox="1"/>
          <p:nvPr/>
        </p:nvSpPr>
        <p:spPr>
          <a:xfrm>
            <a:off x="6389000" y="711795"/>
            <a:ext cx="2743200" cy="914096"/>
          </a:xfrm>
          <a:prstGeom prst="rect">
            <a:avLst/>
          </a:prstGeom>
          <a:ln/>
        </p:spPr>
        <p:style>
          <a:lnRef idx="3">
            <a:schemeClr val="lt1"/>
          </a:lnRef>
          <a:fillRef idx="1">
            <a:schemeClr val="accent5"/>
          </a:fillRef>
          <a:effectRef idx="1">
            <a:schemeClr val="accent5"/>
          </a:effectRef>
          <a:fontRef idx="minor">
            <a:schemeClr val="lt1"/>
          </a:fontRef>
        </p:style>
        <p:txBody>
          <a:bodyPr rot="0" spcFirstLastPara="1" vertOverflow="overflow" horzOverflow="overflow" vert="horz" wrap="square" lIns="0" tIns="0" rIns="0" bIns="0" numCol="1" spcCol="38100" rtlCol="0" anchor="ctr">
            <a:spAutoFit/>
          </a:bodyPr>
          <a:lstStyle/>
          <a:p>
            <a:pPr algn="ctr" defTabSz="128588" latinLnBrk="1" hangingPunct="0">
              <a:lnSpc>
                <a:spcPct val="110000"/>
              </a:lnSpc>
            </a:pPr>
            <a:r>
              <a:rPr lang="en-US" sz="1800" dirty="0">
                <a:solidFill>
                  <a:srgbClr val="0070C0"/>
                </a:solidFill>
                <a:sym typeface="Vista Sans OT Medium"/>
              </a:rPr>
              <a:t>Person_1 is a human</a:t>
            </a:r>
          </a:p>
          <a:p>
            <a:pPr algn="ctr" defTabSz="128588" latinLnBrk="1" hangingPunct="0">
              <a:lnSpc>
                <a:spcPct val="110000"/>
              </a:lnSpc>
            </a:pPr>
            <a:r>
              <a:rPr lang="en-US" sz="1800" dirty="0"/>
              <a:t>Person_2 is the bot</a:t>
            </a:r>
          </a:p>
          <a:p>
            <a:pPr algn="ctr" defTabSz="128588" latinLnBrk="1" hangingPunct="0">
              <a:lnSpc>
                <a:spcPct val="110000"/>
              </a:lnSpc>
            </a:pPr>
            <a:r>
              <a:rPr lang="en-US" sz="1800" dirty="0"/>
              <a:t>(retrieval)</a:t>
            </a:r>
          </a:p>
        </p:txBody>
      </p:sp>
    </p:spTree>
    <p:extLst>
      <p:ext uri="{BB962C8B-B14F-4D97-AF65-F5344CB8AC3E}">
        <p14:creationId xmlns:p14="http://schemas.microsoft.com/office/powerpoint/2010/main" val="4126446944"/>
      </p:ext>
    </p:extLst>
  </p:cSld>
  <p:clrMapOvr>
    <a:masterClrMapping/>
  </p:clrMapOvr>
  <p:transition spd="med"/>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FC4EC-92B6-4C49-AA94-CE0E7B7F327B}"/>
              </a:ext>
            </a:extLst>
          </p:cNvPr>
          <p:cNvSpPr>
            <a:spLocks noGrp="1"/>
          </p:cNvSpPr>
          <p:nvPr>
            <p:ph type="title"/>
          </p:nvPr>
        </p:nvSpPr>
        <p:spPr/>
        <p:txBody>
          <a:bodyPr/>
          <a:lstStyle/>
          <a:p>
            <a:r>
              <a:rPr lang="en-US" dirty="0"/>
              <a:t>Dialog is about interaction – can we use it?</a:t>
            </a:r>
          </a:p>
        </p:txBody>
      </p:sp>
      <p:pic>
        <p:nvPicPr>
          <p:cNvPr id="6" name="Content Placeholder 5">
            <a:extLst>
              <a:ext uri="{FF2B5EF4-FFF2-40B4-BE49-F238E27FC236}">
                <a16:creationId xmlns:a16="http://schemas.microsoft.com/office/drawing/2014/main" id="{7B336380-FEBA-2547-B114-8C22AA72DB82}"/>
              </a:ext>
            </a:extLst>
          </p:cNvPr>
          <p:cNvPicPr>
            <a:picLocks noGrp="1" noChangeAspect="1"/>
          </p:cNvPicPr>
          <p:nvPr>
            <p:ph idx="1"/>
          </p:nvPr>
        </p:nvPicPr>
        <p:blipFill>
          <a:blip r:embed="rId2"/>
          <a:stretch>
            <a:fillRect/>
          </a:stretch>
        </p:blipFill>
        <p:spPr>
          <a:xfrm>
            <a:off x="2881162" y="1152525"/>
            <a:ext cx="3381675" cy="3416300"/>
          </a:xfrm>
        </p:spPr>
      </p:pic>
      <p:sp>
        <p:nvSpPr>
          <p:cNvPr id="4" name="Slide Number Placeholder 3">
            <a:extLst>
              <a:ext uri="{FF2B5EF4-FFF2-40B4-BE49-F238E27FC236}">
                <a16:creationId xmlns:a16="http://schemas.microsoft.com/office/drawing/2014/main" id="{B8E843C4-6DA6-004A-9ED1-FC489D8F4274}"/>
              </a:ext>
            </a:extLst>
          </p:cNvPr>
          <p:cNvSpPr>
            <a:spLocks noGrp="1"/>
          </p:cNvSpPr>
          <p:nvPr>
            <p:ph type="sldNum" sz="quarter" idx="12"/>
          </p:nvPr>
        </p:nvSpPr>
        <p:spPr/>
        <p:txBody>
          <a:bodyPr/>
          <a:lstStyle/>
          <a:p>
            <a:fld id="{9F404EE8-4C17-194F-9ED2-FF58A6EC922A}" type="slidenum">
              <a:rPr lang="en-US" smtClean="0">
                <a:solidFill>
                  <a:prstClr val="black">
                    <a:tint val="75000"/>
                  </a:prstClr>
                </a:solidFill>
              </a:rPr>
              <a:pPr/>
              <a:t>193</a:t>
            </a:fld>
            <a:endParaRPr lang="en-US">
              <a:solidFill>
                <a:prstClr val="black">
                  <a:tint val="75000"/>
                </a:prstClr>
              </a:solidFill>
            </a:endParaRPr>
          </a:p>
        </p:txBody>
      </p:sp>
      <p:sp>
        <p:nvSpPr>
          <p:cNvPr id="8" name="TextBox 7">
            <a:extLst>
              <a:ext uri="{FF2B5EF4-FFF2-40B4-BE49-F238E27FC236}">
                <a16:creationId xmlns:a16="http://schemas.microsoft.com/office/drawing/2014/main" id="{70CC7B3D-4BAA-2540-8353-5F90EBEC4123}"/>
              </a:ext>
            </a:extLst>
          </p:cNvPr>
          <p:cNvSpPr txBox="1"/>
          <p:nvPr/>
        </p:nvSpPr>
        <p:spPr>
          <a:xfrm>
            <a:off x="311700" y="977600"/>
            <a:ext cx="3388659" cy="305145"/>
          </a:xfrm>
          <a:prstGeom prst="rect">
            <a:avLst/>
          </a:prstGeom>
          <a:noFill/>
        </p:spPr>
        <p:txBody>
          <a:bodyPr wrap="square" rtlCol="0">
            <a:spAutoFit/>
          </a:bodyPr>
          <a:lstStyle/>
          <a:p>
            <a:r>
              <a:rPr lang="en-US" dirty="0">
                <a:solidFill>
                  <a:schemeClr val="bg1">
                    <a:lumMod val="50000"/>
                  </a:schemeClr>
                </a:solidFill>
              </a:rPr>
              <a:t>Hancock et al., 2019</a:t>
            </a:r>
          </a:p>
        </p:txBody>
      </p:sp>
    </p:spTree>
    <p:extLst>
      <p:ext uri="{BB962C8B-B14F-4D97-AF65-F5344CB8AC3E}">
        <p14:creationId xmlns:p14="http://schemas.microsoft.com/office/powerpoint/2010/main" val="294802412"/>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49A1-E3A8-8E4C-803A-ED7D8E566FEB}"/>
              </a:ext>
            </a:extLst>
          </p:cNvPr>
          <p:cNvSpPr>
            <a:spLocks noGrp="1"/>
          </p:cNvSpPr>
          <p:nvPr>
            <p:ph type="title"/>
          </p:nvPr>
        </p:nvSpPr>
        <p:spPr/>
        <p:txBody>
          <a:bodyPr/>
          <a:lstStyle/>
          <a:p>
            <a:r>
              <a:rPr lang="en-US" dirty="0"/>
              <a:t>A self-feeding chatbot</a:t>
            </a:r>
          </a:p>
        </p:txBody>
      </p:sp>
      <p:pic>
        <p:nvPicPr>
          <p:cNvPr id="6" name="Content Placeholder 5">
            <a:extLst>
              <a:ext uri="{FF2B5EF4-FFF2-40B4-BE49-F238E27FC236}">
                <a16:creationId xmlns:a16="http://schemas.microsoft.com/office/drawing/2014/main" id="{2C7DD803-B3FE-5F4F-B501-7A271CB9ECF2}"/>
              </a:ext>
            </a:extLst>
          </p:cNvPr>
          <p:cNvPicPr>
            <a:picLocks noGrp="1" noChangeAspect="1"/>
          </p:cNvPicPr>
          <p:nvPr>
            <p:ph idx="1"/>
          </p:nvPr>
        </p:nvPicPr>
        <p:blipFill>
          <a:blip r:embed="rId2"/>
          <a:stretch>
            <a:fillRect/>
          </a:stretch>
        </p:blipFill>
        <p:spPr>
          <a:xfrm>
            <a:off x="698500" y="1282745"/>
            <a:ext cx="7747000" cy="3416300"/>
          </a:xfrm>
        </p:spPr>
      </p:pic>
      <p:sp>
        <p:nvSpPr>
          <p:cNvPr id="4" name="Slide Number Placeholder 3">
            <a:extLst>
              <a:ext uri="{FF2B5EF4-FFF2-40B4-BE49-F238E27FC236}">
                <a16:creationId xmlns:a16="http://schemas.microsoft.com/office/drawing/2014/main" id="{07D5CBB9-C40A-FF4C-8846-817C7BF0A0B9}"/>
              </a:ext>
            </a:extLst>
          </p:cNvPr>
          <p:cNvSpPr>
            <a:spLocks noGrp="1"/>
          </p:cNvSpPr>
          <p:nvPr>
            <p:ph type="sldNum" sz="quarter" idx="12"/>
          </p:nvPr>
        </p:nvSpPr>
        <p:spPr/>
        <p:txBody>
          <a:bodyPr/>
          <a:lstStyle/>
          <a:p>
            <a:fld id="{9F404EE8-4C17-194F-9ED2-FF58A6EC922A}" type="slidenum">
              <a:rPr lang="en-US" smtClean="0">
                <a:solidFill>
                  <a:prstClr val="black">
                    <a:tint val="75000"/>
                  </a:prstClr>
                </a:solidFill>
              </a:rPr>
              <a:pPr/>
              <a:t>194</a:t>
            </a:fld>
            <a:endParaRPr lang="en-US">
              <a:solidFill>
                <a:prstClr val="black">
                  <a:tint val="75000"/>
                </a:prstClr>
              </a:solidFill>
            </a:endParaRPr>
          </a:p>
        </p:txBody>
      </p:sp>
      <p:sp>
        <p:nvSpPr>
          <p:cNvPr id="7" name="TextBox 6">
            <a:extLst>
              <a:ext uri="{FF2B5EF4-FFF2-40B4-BE49-F238E27FC236}">
                <a16:creationId xmlns:a16="http://schemas.microsoft.com/office/drawing/2014/main" id="{5F7F285D-D085-DC42-8EF9-B77AB68E6D9B}"/>
              </a:ext>
            </a:extLst>
          </p:cNvPr>
          <p:cNvSpPr txBox="1"/>
          <p:nvPr/>
        </p:nvSpPr>
        <p:spPr>
          <a:xfrm>
            <a:off x="311700" y="977600"/>
            <a:ext cx="3388659" cy="305145"/>
          </a:xfrm>
          <a:prstGeom prst="rect">
            <a:avLst/>
          </a:prstGeom>
          <a:noFill/>
        </p:spPr>
        <p:txBody>
          <a:bodyPr wrap="square" rtlCol="0">
            <a:spAutoFit/>
          </a:bodyPr>
          <a:lstStyle/>
          <a:p>
            <a:r>
              <a:rPr lang="en-US" dirty="0">
                <a:solidFill>
                  <a:schemeClr val="bg1">
                    <a:lumMod val="50000"/>
                  </a:schemeClr>
                </a:solidFill>
              </a:rPr>
              <a:t>Hancock et al., 2019</a:t>
            </a:r>
          </a:p>
        </p:txBody>
      </p:sp>
    </p:spTree>
    <p:extLst>
      <p:ext uri="{BB962C8B-B14F-4D97-AF65-F5344CB8AC3E}">
        <p14:creationId xmlns:p14="http://schemas.microsoft.com/office/powerpoint/2010/main" val="291334497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12B3A4-7DBA-D242-B52C-1C3F1AA4FD8D}"/>
              </a:ext>
            </a:extLst>
          </p:cNvPr>
          <p:cNvSpPr>
            <a:spLocks noGrp="1"/>
          </p:cNvSpPr>
          <p:nvPr>
            <p:ph type="title"/>
          </p:nvPr>
        </p:nvSpPr>
        <p:spPr/>
        <p:txBody>
          <a:bodyPr/>
          <a:lstStyle/>
          <a:p>
            <a:r>
              <a:rPr lang="en-US" dirty="0"/>
              <a:t>Open topics</a:t>
            </a:r>
          </a:p>
        </p:txBody>
      </p:sp>
      <p:sp>
        <p:nvSpPr>
          <p:cNvPr id="3" name="Text Placeholder 2">
            <a:extLst>
              <a:ext uri="{FF2B5EF4-FFF2-40B4-BE49-F238E27FC236}">
                <a16:creationId xmlns:a16="http://schemas.microsoft.com/office/drawing/2014/main" id="{B116C2F0-9ECF-8749-9F40-CB3E60FA3F99}"/>
              </a:ext>
            </a:extLst>
          </p:cNvPr>
          <p:cNvSpPr>
            <a:spLocks noGrp="1"/>
          </p:cNvSpPr>
          <p:nvPr>
            <p:ph type="body" idx="1"/>
          </p:nvPr>
        </p:nvSpPr>
        <p:spPr/>
        <p:txBody>
          <a:bodyPr/>
          <a:lstStyle/>
          <a:p>
            <a:r>
              <a:rPr lang="en-US" dirty="0"/>
              <a:t>Active learning from interactions</a:t>
            </a:r>
          </a:p>
          <a:p>
            <a:r>
              <a:rPr lang="en-US" dirty="0"/>
              <a:t>Reinforcement learning from interactions</a:t>
            </a:r>
          </a:p>
          <a:p>
            <a:endParaRPr lang="en-US" dirty="0"/>
          </a:p>
          <a:p>
            <a:r>
              <a:rPr lang="en-US" dirty="0"/>
              <a:t>Mixing information-retrieval with generative models</a:t>
            </a:r>
          </a:p>
          <a:p>
            <a:r>
              <a:rPr lang="en-US" dirty="0"/>
              <a:t>Multimodal (conversing about an image) </a:t>
            </a:r>
          </a:p>
          <a:p>
            <a:r>
              <a:rPr lang="en-US" dirty="0"/>
              <a:t>Open-domain: talking about anything, mixing goal-oriented and chit-chat.</a:t>
            </a:r>
          </a:p>
          <a:p>
            <a:endParaRPr lang="en-US" dirty="0"/>
          </a:p>
        </p:txBody>
      </p:sp>
      <p:sp>
        <p:nvSpPr>
          <p:cNvPr id="4" name="Slide Number Placeholder 3">
            <a:extLst>
              <a:ext uri="{FF2B5EF4-FFF2-40B4-BE49-F238E27FC236}">
                <a16:creationId xmlns:a16="http://schemas.microsoft.com/office/drawing/2014/main" id="{08BE8CBF-59D7-E048-B34B-57835DD0529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195</a:t>
            </a:fld>
            <a:endParaRPr lang="en-GB"/>
          </a:p>
        </p:txBody>
      </p:sp>
      <p:sp>
        <p:nvSpPr>
          <p:cNvPr id="5" name="Right Brace 4">
            <a:extLst>
              <a:ext uri="{FF2B5EF4-FFF2-40B4-BE49-F238E27FC236}">
                <a16:creationId xmlns:a16="http://schemas.microsoft.com/office/drawing/2014/main" id="{AD9BA3A6-CCAC-9042-8C04-006340006793}"/>
              </a:ext>
            </a:extLst>
          </p:cNvPr>
          <p:cNvSpPr/>
          <p:nvPr/>
        </p:nvSpPr>
        <p:spPr>
          <a:xfrm>
            <a:off x="5257800" y="1264024"/>
            <a:ext cx="215153" cy="591670"/>
          </a:xfrm>
          <a:prstGeom prst="rightBrace">
            <a:avLst/>
          </a:prstGeom>
          <a:ln w="3810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AE4F664-6FED-B248-B192-C6B58A607478}"/>
              </a:ext>
            </a:extLst>
          </p:cNvPr>
          <p:cNvSpPr txBox="1"/>
          <p:nvPr/>
        </p:nvSpPr>
        <p:spPr>
          <a:xfrm>
            <a:off x="5602614" y="1375193"/>
            <a:ext cx="3144194"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1800" dirty="0"/>
              <a:t>Need interactions at scale!!</a:t>
            </a:r>
          </a:p>
        </p:txBody>
      </p:sp>
    </p:spTree>
    <p:extLst>
      <p:ext uri="{BB962C8B-B14F-4D97-AF65-F5344CB8AC3E}">
        <p14:creationId xmlns:p14="http://schemas.microsoft.com/office/powerpoint/2010/main" val="101233438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body" idx="1"/>
          </p:nvPr>
        </p:nvSpPr>
        <p:spPr>
          <a:xfrm>
            <a:off x="523085" y="1092106"/>
            <a:ext cx="7976679" cy="3785294"/>
          </a:xfrm>
        </p:spPr>
        <p:txBody>
          <a:bodyPr>
            <a:normAutofit/>
          </a:bodyPr>
          <a:lstStyle/>
          <a:p>
            <a:pPr>
              <a:spcBef>
                <a:spcPts val="500"/>
              </a:spcBef>
            </a:pPr>
            <a:r>
              <a:rPr lang="en-US" sz="2250" dirty="0">
                <a:solidFill>
                  <a:schemeClr val="accent2"/>
                </a:solidFill>
                <a:latin typeface="FreightSansLFPro" charset="0"/>
                <a:ea typeface="FreightSansLFPro" charset="0"/>
                <a:cs typeface="FreightSansLFPro" charset="0"/>
              </a:rPr>
              <a:t>Dialog systems should be open-domain!</a:t>
            </a:r>
          </a:p>
          <a:p>
            <a:pPr>
              <a:spcBef>
                <a:spcPts val="500"/>
              </a:spcBef>
            </a:pPr>
            <a:endParaRPr lang="en-US" dirty="0">
              <a:solidFill>
                <a:schemeClr val="accent2"/>
              </a:solidFill>
              <a:latin typeface="FreightSansLFPro" charset="0"/>
              <a:ea typeface="FreightSansLFPro" charset="0"/>
              <a:cs typeface="FreightSansLFPro" charset="0"/>
            </a:endParaRPr>
          </a:p>
          <a:p>
            <a:pPr>
              <a:spcBef>
                <a:spcPts val="500"/>
              </a:spcBef>
            </a:pPr>
            <a:r>
              <a:rPr lang="en-US" sz="2200" dirty="0">
                <a:solidFill>
                  <a:schemeClr val="accent2"/>
                </a:solidFill>
                <a:latin typeface="FreightSansLFPro" charset="0"/>
                <a:ea typeface="FreightSansLFPro" charset="0"/>
                <a:cs typeface="FreightSansLFPro" charset="0"/>
              </a:rPr>
              <a:t>Dialog is not monolithic:</a:t>
            </a:r>
          </a:p>
          <a:p>
            <a:pPr lvl="1">
              <a:spcBef>
                <a:spcPts val="500"/>
              </a:spcBef>
            </a:pPr>
            <a:r>
              <a:rPr lang="en-US" dirty="0">
                <a:solidFill>
                  <a:srgbClr val="2C7C9F"/>
                </a:solidFill>
                <a:latin typeface="FreightSansLFPro" charset="0"/>
                <a:ea typeface="FreightSansLFPro" charset="0"/>
                <a:cs typeface="FreightSansLFPro" charset="0"/>
              </a:rPr>
              <a:t>Ask facts?</a:t>
            </a:r>
          </a:p>
          <a:p>
            <a:pPr lvl="1">
              <a:spcBef>
                <a:spcPts val="500"/>
              </a:spcBef>
            </a:pPr>
            <a:r>
              <a:rPr lang="en-US" dirty="0">
                <a:solidFill>
                  <a:srgbClr val="2C7C9F"/>
                </a:solidFill>
                <a:latin typeface="FreightSansLFPro" charset="0"/>
                <a:ea typeface="FreightSansLFPro" charset="0"/>
                <a:cs typeface="FreightSansLFPro" charset="0"/>
              </a:rPr>
              <a:t>Ask for opinions (recommendations)?</a:t>
            </a:r>
          </a:p>
          <a:p>
            <a:pPr lvl="1">
              <a:spcBef>
                <a:spcPts val="500"/>
              </a:spcBef>
            </a:pPr>
            <a:r>
              <a:rPr lang="en-US" dirty="0">
                <a:solidFill>
                  <a:srgbClr val="2C7C9F"/>
                </a:solidFill>
                <a:latin typeface="FreightSansLFPro" charset="0"/>
                <a:ea typeface="FreightSansLFPro" charset="0"/>
                <a:cs typeface="FreightSansLFPro" charset="0"/>
              </a:rPr>
              <a:t>Dialog combining facts and opinions?</a:t>
            </a:r>
          </a:p>
          <a:p>
            <a:pPr lvl="1">
              <a:spcBef>
                <a:spcPts val="500"/>
              </a:spcBef>
            </a:pPr>
            <a:r>
              <a:rPr lang="en-US" dirty="0">
                <a:solidFill>
                  <a:srgbClr val="2C7C9F"/>
                </a:solidFill>
                <a:latin typeface="FreightSansLFPro" charset="0"/>
                <a:ea typeface="FreightSansLFPro" charset="0"/>
                <a:cs typeface="FreightSansLFPro" charset="0"/>
              </a:rPr>
              <a:t>General chit-chat (statements not questions)?</a:t>
            </a:r>
          </a:p>
          <a:p>
            <a:pPr lvl="1">
              <a:spcBef>
                <a:spcPts val="500"/>
              </a:spcBef>
            </a:pPr>
            <a:endParaRPr lang="en-US" dirty="0">
              <a:solidFill>
                <a:srgbClr val="2C7C9F"/>
              </a:solidFill>
              <a:latin typeface="FreightSansLFPro" charset="0"/>
              <a:ea typeface="FreightSansLFPro" charset="0"/>
              <a:cs typeface="FreightSansLFPro" charset="0"/>
            </a:endParaRPr>
          </a:p>
          <a:p>
            <a:pPr marL="147638">
              <a:spcBef>
                <a:spcPts val="500"/>
              </a:spcBef>
            </a:pPr>
            <a:r>
              <a:rPr lang="en-US" sz="2425" dirty="0">
                <a:solidFill>
                  <a:srgbClr val="2C7C9F"/>
                </a:solidFill>
                <a:latin typeface="FreightSansLFPro" charset="0"/>
                <a:ea typeface="FreightSansLFPro" charset="0"/>
                <a:cs typeface="FreightSansLFPro" charset="0"/>
              </a:rPr>
              <a:t>Combination of all above in one end-to-end model?</a:t>
            </a:r>
          </a:p>
          <a:p>
            <a:pPr lvl="1" eaLnBrk="1" hangingPunct="1">
              <a:spcBef>
                <a:spcPts val="500"/>
              </a:spcBef>
            </a:pPr>
            <a:endParaRPr lang="en-US" u="sng" dirty="0">
              <a:solidFill>
                <a:schemeClr val="accent2"/>
              </a:solidFill>
              <a:latin typeface="FreightSansLFPro" charset="0"/>
              <a:ea typeface="FreightSansLFPro" charset="0"/>
              <a:cs typeface="FreightSansLFPro" charset="0"/>
              <a:sym typeface="Wingdings"/>
            </a:endParaRPr>
          </a:p>
          <a:p>
            <a:pPr eaLnBrk="1" hangingPunct="1">
              <a:spcBef>
                <a:spcPts val="500"/>
              </a:spcBef>
            </a:pPr>
            <a:endParaRPr lang="en-US" dirty="0">
              <a:latin typeface="FreightSansLFPro" charset="0"/>
              <a:ea typeface="FreightSansLFPro" charset="0"/>
              <a:cs typeface="FreightSansLFPro" charset="0"/>
            </a:endParaRPr>
          </a:p>
        </p:txBody>
      </p:sp>
      <p:sp>
        <p:nvSpPr>
          <p:cNvPr id="3" name="Title 2">
            <a:extLst>
              <a:ext uri="{FF2B5EF4-FFF2-40B4-BE49-F238E27FC236}">
                <a16:creationId xmlns:a16="http://schemas.microsoft.com/office/drawing/2014/main" id="{4157CB10-9DDE-8345-8886-14DB1144C448}"/>
              </a:ext>
            </a:extLst>
          </p:cNvPr>
          <p:cNvSpPr>
            <a:spLocks noGrp="1"/>
          </p:cNvSpPr>
          <p:nvPr>
            <p:ph type="title"/>
          </p:nvPr>
        </p:nvSpPr>
        <p:spPr/>
        <p:txBody>
          <a:bodyPr/>
          <a:lstStyle/>
          <a:p>
            <a:r>
              <a:rPr lang="en-US" dirty="0"/>
              <a:t>Joint testing on different tasks?</a:t>
            </a:r>
          </a:p>
        </p:txBody>
      </p:sp>
    </p:spTree>
    <p:extLst>
      <p:ext uri="{BB962C8B-B14F-4D97-AF65-F5344CB8AC3E}">
        <p14:creationId xmlns:p14="http://schemas.microsoft.com/office/powerpoint/2010/main" val="23330153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1.png"/>
          <p:cNvPicPr>
            <a:picLocks noGrp="1" noChangeAspect="1"/>
          </p:cNvPicPr>
          <p:nvPr>
            <p:ph idx="1"/>
          </p:nvPr>
        </p:nvPicPr>
        <p:blipFill>
          <a:blip r:embed="rId2">
            <a:extLst>
              <a:ext uri="{28A0092B-C50C-407E-A947-70E740481C1C}">
                <a14:useLocalDpi xmlns:a14="http://schemas.microsoft.com/office/drawing/2010/main" val="0"/>
              </a:ext>
            </a:extLst>
          </a:blip>
          <a:srcRect l="-486" r="-486"/>
          <a:stretch>
            <a:fillRect/>
          </a:stretch>
        </p:blipFill>
        <p:spPr>
          <a:xfrm>
            <a:off x="1090085" y="1182511"/>
            <a:ext cx="3558173" cy="1921667"/>
          </a:xfrm>
        </p:spPr>
      </p:pic>
      <p:pic>
        <p:nvPicPr>
          <p:cNvPr id="5" name="Picture 4" descr="d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2017" y="1289023"/>
            <a:ext cx="3436452" cy="1656419"/>
          </a:xfrm>
          <a:prstGeom prst="rect">
            <a:avLst/>
          </a:prstGeom>
        </p:spPr>
      </p:pic>
      <p:pic>
        <p:nvPicPr>
          <p:cNvPr id="7" name="Picture 6" descr="d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48258" y="3209188"/>
            <a:ext cx="3352742" cy="1752907"/>
          </a:xfrm>
          <a:prstGeom prst="rect">
            <a:avLst/>
          </a:prstGeom>
        </p:spPr>
      </p:pic>
      <p:pic>
        <p:nvPicPr>
          <p:cNvPr id="8" name="Picture 7" descr="d3.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1" y="3239589"/>
            <a:ext cx="3489017" cy="1663604"/>
          </a:xfrm>
          <a:prstGeom prst="rect">
            <a:avLst/>
          </a:prstGeom>
        </p:spPr>
      </p:pic>
      <p:sp>
        <p:nvSpPr>
          <p:cNvPr id="6" name="Title 5">
            <a:extLst>
              <a:ext uri="{FF2B5EF4-FFF2-40B4-BE49-F238E27FC236}">
                <a16:creationId xmlns:a16="http://schemas.microsoft.com/office/drawing/2014/main" id="{B845E4FB-9492-7148-A2F2-D53E14DD57E9}"/>
              </a:ext>
            </a:extLst>
          </p:cNvPr>
          <p:cNvSpPr>
            <a:spLocks noGrp="1"/>
          </p:cNvSpPr>
          <p:nvPr>
            <p:ph type="title"/>
          </p:nvPr>
        </p:nvSpPr>
        <p:spPr/>
        <p:txBody>
          <a:bodyPr/>
          <a:lstStyle/>
          <a:p>
            <a:r>
              <a:rPr lang="en-US" dirty="0"/>
              <a:t>Multi-task dialog dataset(s)</a:t>
            </a:r>
          </a:p>
        </p:txBody>
      </p:sp>
      <p:sp>
        <p:nvSpPr>
          <p:cNvPr id="9" name="TextBox 8">
            <a:extLst>
              <a:ext uri="{FF2B5EF4-FFF2-40B4-BE49-F238E27FC236}">
                <a16:creationId xmlns:a16="http://schemas.microsoft.com/office/drawing/2014/main" id="{48FD966F-5E41-AF42-A888-E47A7773CA1B}"/>
              </a:ext>
            </a:extLst>
          </p:cNvPr>
          <p:cNvSpPr txBox="1"/>
          <p:nvPr/>
        </p:nvSpPr>
        <p:spPr>
          <a:xfrm>
            <a:off x="311700" y="977600"/>
            <a:ext cx="3388659" cy="305145"/>
          </a:xfrm>
          <a:prstGeom prst="rect">
            <a:avLst/>
          </a:prstGeom>
          <a:noFill/>
        </p:spPr>
        <p:txBody>
          <a:bodyPr wrap="square" rtlCol="0">
            <a:spAutoFit/>
          </a:bodyPr>
          <a:lstStyle/>
          <a:p>
            <a:r>
              <a:rPr lang="en-US" dirty="0">
                <a:solidFill>
                  <a:schemeClr val="bg1">
                    <a:lumMod val="50000"/>
                  </a:schemeClr>
                </a:solidFill>
              </a:rPr>
              <a:t>Dodge et al., ICLR’16</a:t>
            </a:r>
          </a:p>
        </p:txBody>
      </p:sp>
    </p:spTree>
    <p:extLst>
      <p:ext uri="{BB962C8B-B14F-4D97-AF65-F5344CB8AC3E}">
        <p14:creationId xmlns:p14="http://schemas.microsoft.com/office/powerpoint/2010/main" val="5396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4" name="Google Shape;3324;p1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198</a:t>
            </a:fld>
            <a:endParaRPr/>
          </a:p>
        </p:txBody>
      </p:sp>
      <p:sp>
        <p:nvSpPr>
          <p:cNvPr id="3322" name="Google Shape;3322;p1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Compositional Sequence Encoders</a:t>
            </a:r>
            <a:endParaRPr/>
          </a:p>
        </p:txBody>
      </p:sp>
      <p:sp>
        <p:nvSpPr>
          <p:cNvPr id="3323" name="Google Shape;3323;p121"/>
          <p:cNvSpPr txBox="1">
            <a:spLocks noGrp="1"/>
          </p:cNvSpPr>
          <p:nvPr>
            <p:ph type="body" idx="4294967295"/>
          </p:nvPr>
        </p:nvSpPr>
        <p:spPr>
          <a:xfrm>
            <a:off x="0" y="1000125"/>
            <a:ext cx="8521700" cy="3416300"/>
          </a:xfrm>
          <a:prstGeom prst="rect">
            <a:avLst/>
          </a:prstGeom>
        </p:spPr>
        <p:txBody>
          <a:bodyPr spcFirstLastPara="1" wrap="square" lIns="91425" tIns="91425" rIns="91425" bIns="91425" anchor="t" anchorCtr="0">
            <a:noAutofit/>
          </a:bodyPr>
          <a:lstStyle/>
          <a:p>
            <a:pPr marL="457200" lvl="0" indent="-292100" algn="l" rtl="0">
              <a:lnSpc>
                <a:spcPct val="124000"/>
              </a:lnSpc>
              <a:spcBef>
                <a:spcPts val="0"/>
              </a:spcBef>
              <a:spcAft>
                <a:spcPts val="0"/>
              </a:spcAft>
              <a:buSzPts val="1000"/>
              <a:buChar char="●"/>
            </a:pPr>
            <a:r>
              <a:rPr lang="en-GB" sz="1000">
                <a:highlight>
                  <a:srgbClr val="FFFFFF"/>
                </a:highlight>
              </a:rPr>
              <a:t>Peters, M. E., Neumann, M., Iyyer, M., Gardner, M., Clark, C., Lee, K., &amp; Zettlemoyer, L. (2018). Deep contextualized word representations. NAACL.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McCann, B., Bradbury, J., Xiong, C., &amp; Socher, R. (2017). Learned in translation: Contextualized word vectors. NIPS.</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Radford, A., Narasimhan, K., Salimans, T., &amp; Sutskever, I. (2018). Improving Language Understanding by Generative Pre-Training. arXiv.</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Howard, J. &amp;  Ruder, S. (2018). Universal Language Model Fine-tuning for Text Classification. 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Vaswani, A., Shazeer, N., Parmar, N., Uszkoreit, J., Jones, L., Gomez, A. N., Kaiser, Ł. &amp; Polosukhin, I. (2017). Attention is all you need. NIPS.</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Cheng, J., Dong, L., &amp; Lapata, M. (2016). Long short-term memory-networks for machine reading. EMNLP.</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Wang, W., Yang, N., Wei, F., Chang, B., &amp; Zhou, M. (2017). Gated self-matching networks for reading comprehension and question answering. 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Yu, A. W., Dohan, D., Luong, M. T., Zhao, R., Chen, K., Norouzi, M., &amp; Le, Q. V. (2018). QANet: Combining Local Convolution with Global Self-Attention for Reading Comprehension. ICLR.</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Yang, Z., Zhao, J., Dhingra, B., He, K., Cohen, W. W., Salakhutdinov, R., &amp; LeCun, Y. (2018). GLoMo: Unsupervisedly Learned Relational Graphs as Transferable Representations. arXiv.</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Tai, K. S., Socher, R., &amp; Manning, C. D. (2015). Improved semantic representations from tree-structured long short-term memory networks. 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Dyer, C., Kuncoro, A., Ballesteros, M., &amp; Smith, N. A. (2016). Recurrent Neural Network Grammars. NAACL.</a:t>
            </a:r>
            <a:endParaRPr sz="1000">
              <a:highlight>
                <a:srgbClr val="FFFFFF"/>
              </a:highlight>
            </a:endParaRPr>
          </a:p>
          <a:p>
            <a:pPr marL="457200" lvl="0" indent="0" algn="l" rtl="0">
              <a:lnSpc>
                <a:spcPct val="124000"/>
              </a:lnSpc>
              <a:spcBef>
                <a:spcPts val="0"/>
              </a:spcBef>
              <a:spcAft>
                <a:spcPts val="0"/>
              </a:spcAft>
              <a:buNone/>
            </a:pPr>
            <a:endParaRPr sz="1000">
              <a:highlight>
                <a:srgbClr val="FFFFFF"/>
              </a:highlight>
            </a:endParaRP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31" name="Google Shape;3331;p1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199</a:t>
            </a:fld>
            <a:endParaRPr/>
          </a:p>
        </p:txBody>
      </p:sp>
      <p:sp>
        <p:nvSpPr>
          <p:cNvPr id="3329" name="Google Shape;3329;p12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Interaction</a:t>
            </a:r>
            <a:endParaRPr/>
          </a:p>
        </p:txBody>
      </p:sp>
      <p:sp>
        <p:nvSpPr>
          <p:cNvPr id="3330" name="Google Shape;3330;p122"/>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292100" algn="l" rtl="0">
              <a:lnSpc>
                <a:spcPct val="124000"/>
              </a:lnSpc>
              <a:spcBef>
                <a:spcPts val="0"/>
              </a:spcBef>
              <a:spcAft>
                <a:spcPts val="0"/>
              </a:spcAft>
              <a:buSzPts val="1000"/>
              <a:buChar char="●"/>
            </a:pPr>
            <a:r>
              <a:rPr lang="en-GB" sz="1000">
                <a:highlight>
                  <a:schemeClr val="lt1"/>
                </a:highlight>
              </a:rPr>
              <a:t>Cho, K., Gulcehre, B. V. M. C., Bahdanau, D., Schwenk, F. B. H., &amp; Bengio, Y. (2014). Learning Phrase Representations using RNN Encoder–Decoder for Statistical Machine Translation. EMNLP.</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Sutskever, I., Vinyals, O., &amp; Le, Q. V. (2014). Sequence to sequence learning with neural networks. NIPS.</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Bahdanau, D., Cho, K., &amp; Bengio, Y. (2015). Neural machine translation by jointly learning to align and translate. ICLR.</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Sukhbaatar, S., Weston, J., &amp; Fergus, R. (2015). End-to-end memory networks. NIPS.</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Kumar, A., Irsoy, O., Ondruska, P., Iyyer, M., Bradbury, J., Gulrajani, I., ... &amp; Socher, R. (2016). Ask me anything: Dynamic memory networks for natural language processing. ICML.</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Graves, A., Wayne, G., Reynolds, M., Harley, T., Danihelka, I., Grabska-Barwińska, A., ... &amp; Badia, A. P. (2016). Hybrid computing using a neural network with dynamic external memory. Nature</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Grefenstette, E., Hermann, K. M., Suleyman, M., &amp; Blunsom, P. (2015). NIPS.</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Henaff, M., Weston, J., Szlam, A., Bordes, A., &amp; LeCun, Y. (2017). Tracking the world state with recurrent entity networks. ICLR.</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Rocktäschel, T., Grefenstette, E., Hermann, K. M., Kočiský, T., &amp; Blunsom, P. (2016). Reasoning about entailment with neural attention. ICLR.</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Yu, A. W., Dohan, D., Luong, M. T., Zhao, R., Chen, K., Norouzi, M., &amp; Le, Q. V. (2018). QANet: Combining Local Convolution with Global Self-Attention for Reading Comprehension. ICLR.</a:t>
            </a:r>
            <a:endParaRPr sz="1000">
              <a:highlight>
                <a:schemeClr val="lt1"/>
              </a:highlight>
            </a:endParaRPr>
          </a:p>
          <a:p>
            <a:pPr marL="0" lvl="0" indent="0" algn="l" rtl="0">
              <a:spcBef>
                <a:spcPts val="0"/>
              </a:spcBef>
              <a:spcAft>
                <a:spcPts val="160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1E5B1-9065-CB4E-B33C-8FDFB6251C01}"/>
              </a:ext>
            </a:extLst>
          </p:cNvPr>
          <p:cNvSpPr>
            <a:spLocks noGrp="1"/>
          </p:cNvSpPr>
          <p:nvPr>
            <p:ph type="title"/>
          </p:nvPr>
        </p:nvSpPr>
        <p:spPr/>
        <p:txBody>
          <a:bodyPr/>
          <a:lstStyle/>
          <a:p>
            <a:r>
              <a:rPr lang="en-US" dirty="0"/>
              <a:t>Who are we?</a:t>
            </a:r>
          </a:p>
        </p:txBody>
      </p:sp>
      <p:sp>
        <p:nvSpPr>
          <p:cNvPr id="2" name="Slide Number Placeholder 1">
            <a:extLst>
              <a:ext uri="{FF2B5EF4-FFF2-40B4-BE49-F238E27FC236}">
                <a16:creationId xmlns:a16="http://schemas.microsoft.com/office/drawing/2014/main" id="{56F523FA-F99E-0C40-A921-563FCC0D2C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6" name="Picture 5">
            <a:extLst>
              <a:ext uri="{FF2B5EF4-FFF2-40B4-BE49-F238E27FC236}">
                <a16:creationId xmlns:a16="http://schemas.microsoft.com/office/drawing/2014/main" id="{A90D69F4-CF65-E541-8136-86BBC5C2E8BD}"/>
              </a:ext>
            </a:extLst>
          </p:cNvPr>
          <p:cNvPicPr>
            <a:picLocks noChangeAspect="1"/>
          </p:cNvPicPr>
          <p:nvPr/>
        </p:nvPicPr>
        <p:blipFill>
          <a:blip r:embed="rId2"/>
          <a:stretch>
            <a:fillRect/>
          </a:stretch>
        </p:blipFill>
        <p:spPr>
          <a:xfrm>
            <a:off x="619432" y="881779"/>
            <a:ext cx="7905135" cy="2441860"/>
          </a:xfrm>
          <a:prstGeom prst="rect">
            <a:avLst/>
          </a:prstGeom>
        </p:spPr>
      </p:pic>
      <p:sp>
        <p:nvSpPr>
          <p:cNvPr id="7" name="TextBox 6">
            <a:extLst>
              <a:ext uri="{FF2B5EF4-FFF2-40B4-BE49-F238E27FC236}">
                <a16:creationId xmlns:a16="http://schemas.microsoft.com/office/drawing/2014/main" id="{C1E6C0CE-FFE2-7F43-9EAD-F3E4F5C0E131}"/>
              </a:ext>
            </a:extLst>
          </p:cNvPr>
          <p:cNvSpPr txBox="1"/>
          <p:nvPr/>
        </p:nvSpPr>
        <p:spPr>
          <a:xfrm>
            <a:off x="766916" y="3061904"/>
            <a:ext cx="2202426" cy="738664"/>
          </a:xfrm>
          <a:prstGeom prst="rect">
            <a:avLst/>
          </a:prstGeom>
          <a:noFill/>
        </p:spPr>
        <p:txBody>
          <a:bodyPr wrap="square" rtlCol="0">
            <a:spAutoFit/>
          </a:bodyPr>
          <a:lstStyle/>
          <a:p>
            <a:r>
              <a:rPr lang="en-US" b="1" dirty="0">
                <a:solidFill>
                  <a:srgbClr val="0070C0"/>
                </a:solidFill>
              </a:rPr>
              <a:t>Angela</a:t>
            </a:r>
            <a:r>
              <a:rPr lang="en-US" dirty="0"/>
              <a:t> </a:t>
            </a:r>
            <a:r>
              <a:rPr lang="en-US" dirty="0">
                <a:hlinkClick r:id="rId3"/>
              </a:rPr>
              <a:t>angelafan@fb.com</a:t>
            </a:r>
            <a:endParaRPr lang="en-US" dirty="0"/>
          </a:p>
          <a:p>
            <a:r>
              <a:rPr lang="en-US" dirty="0"/>
              <a:t>PhD Student FAIR Paris</a:t>
            </a:r>
          </a:p>
        </p:txBody>
      </p:sp>
      <p:sp>
        <p:nvSpPr>
          <p:cNvPr id="8" name="TextBox 7">
            <a:extLst>
              <a:ext uri="{FF2B5EF4-FFF2-40B4-BE49-F238E27FC236}">
                <a16:creationId xmlns:a16="http://schemas.microsoft.com/office/drawing/2014/main" id="{32F44227-8874-B54A-8829-B911AD764E64}"/>
              </a:ext>
            </a:extLst>
          </p:cNvPr>
          <p:cNvSpPr txBox="1"/>
          <p:nvPr/>
        </p:nvSpPr>
        <p:spPr>
          <a:xfrm>
            <a:off x="3741174" y="3061904"/>
            <a:ext cx="2202426" cy="738664"/>
          </a:xfrm>
          <a:prstGeom prst="rect">
            <a:avLst/>
          </a:prstGeom>
          <a:noFill/>
        </p:spPr>
        <p:txBody>
          <a:bodyPr wrap="square" rtlCol="0">
            <a:spAutoFit/>
          </a:bodyPr>
          <a:lstStyle/>
          <a:p>
            <a:r>
              <a:rPr lang="en-US" b="1" dirty="0">
                <a:solidFill>
                  <a:srgbClr val="0070C0"/>
                </a:solidFill>
              </a:rPr>
              <a:t>Louis</a:t>
            </a:r>
          </a:p>
          <a:p>
            <a:r>
              <a:rPr lang="en-US" dirty="0">
                <a:hlinkClick r:id="rId4"/>
              </a:rPr>
              <a:t>louismartin@fb.com</a:t>
            </a:r>
            <a:endParaRPr lang="en-US" dirty="0"/>
          </a:p>
          <a:p>
            <a:r>
              <a:rPr lang="en-US" dirty="0"/>
              <a:t>PhD Student FAIR Paris</a:t>
            </a:r>
          </a:p>
        </p:txBody>
      </p:sp>
      <p:sp>
        <p:nvSpPr>
          <p:cNvPr id="9" name="TextBox 8">
            <a:extLst>
              <a:ext uri="{FF2B5EF4-FFF2-40B4-BE49-F238E27FC236}">
                <a16:creationId xmlns:a16="http://schemas.microsoft.com/office/drawing/2014/main" id="{78A3E85E-2D4D-094B-93A6-3356A2BD96F9}"/>
              </a:ext>
            </a:extLst>
          </p:cNvPr>
          <p:cNvSpPr txBox="1"/>
          <p:nvPr/>
        </p:nvSpPr>
        <p:spPr>
          <a:xfrm>
            <a:off x="6629873" y="3058600"/>
            <a:ext cx="2202426" cy="738664"/>
          </a:xfrm>
          <a:prstGeom prst="rect">
            <a:avLst/>
          </a:prstGeom>
          <a:noFill/>
        </p:spPr>
        <p:txBody>
          <a:bodyPr wrap="square" rtlCol="0">
            <a:spAutoFit/>
          </a:bodyPr>
          <a:lstStyle/>
          <a:p>
            <a:r>
              <a:rPr lang="en-US" b="1" dirty="0">
                <a:solidFill>
                  <a:srgbClr val="0070C0"/>
                </a:solidFill>
              </a:rPr>
              <a:t>Antoine</a:t>
            </a:r>
          </a:p>
          <a:p>
            <a:r>
              <a:rPr lang="en-US" dirty="0">
                <a:hlinkClick r:id="rId5"/>
              </a:rPr>
              <a:t>abordes@fb.com</a:t>
            </a:r>
            <a:endParaRPr lang="en-US" dirty="0"/>
          </a:p>
          <a:p>
            <a:r>
              <a:rPr lang="en-US" dirty="0"/>
              <a:t>Director FAIR Paris</a:t>
            </a:r>
          </a:p>
        </p:txBody>
      </p:sp>
      <p:grpSp>
        <p:nvGrpSpPr>
          <p:cNvPr id="11" name="Group 10">
            <a:extLst>
              <a:ext uri="{FF2B5EF4-FFF2-40B4-BE49-F238E27FC236}">
                <a16:creationId xmlns:a16="http://schemas.microsoft.com/office/drawing/2014/main" id="{29BB955E-4645-4844-92E8-0BE972264607}"/>
              </a:ext>
            </a:extLst>
          </p:cNvPr>
          <p:cNvGrpSpPr/>
          <p:nvPr/>
        </p:nvGrpSpPr>
        <p:grpSpPr>
          <a:xfrm>
            <a:off x="944216" y="3960994"/>
            <a:ext cx="6260643" cy="973196"/>
            <a:chOff x="944216" y="3960994"/>
            <a:chExt cx="6260643" cy="973196"/>
          </a:xfrm>
        </p:grpSpPr>
        <p:sp>
          <p:nvSpPr>
            <p:cNvPr id="4" name="TextBox 3">
              <a:extLst>
                <a:ext uri="{FF2B5EF4-FFF2-40B4-BE49-F238E27FC236}">
                  <a16:creationId xmlns:a16="http://schemas.microsoft.com/office/drawing/2014/main" id="{B65E7475-904E-404C-BD5A-96A9CE1517A8}"/>
                </a:ext>
              </a:extLst>
            </p:cNvPr>
            <p:cNvSpPr txBox="1"/>
            <p:nvPr/>
          </p:nvSpPr>
          <p:spPr>
            <a:xfrm>
              <a:off x="944216" y="4293704"/>
              <a:ext cx="5337313" cy="307777"/>
            </a:xfrm>
            <a:prstGeom prst="rect">
              <a:avLst/>
            </a:prstGeom>
            <a:noFill/>
          </p:spPr>
          <p:txBody>
            <a:bodyPr wrap="square" rtlCol="0">
              <a:spAutoFit/>
            </a:bodyPr>
            <a:lstStyle/>
            <a:p>
              <a:r>
                <a:rPr lang="en-US" dirty="0"/>
                <a:t>+ Help from </a:t>
              </a:r>
              <a:r>
                <a:rPr lang="en-US" b="1" dirty="0">
                  <a:solidFill>
                    <a:srgbClr val="0070C0"/>
                  </a:solidFill>
                </a:rPr>
                <a:t>Sebastian Riedel </a:t>
              </a:r>
              <a:r>
                <a:rPr lang="en-US" dirty="0"/>
                <a:t>(Research Scientist FAIR London)</a:t>
              </a:r>
            </a:p>
          </p:txBody>
        </p:sp>
        <p:pic>
          <p:nvPicPr>
            <p:cNvPr id="10" name="Picture 9">
              <a:extLst>
                <a:ext uri="{FF2B5EF4-FFF2-40B4-BE49-F238E27FC236}">
                  <a16:creationId xmlns:a16="http://schemas.microsoft.com/office/drawing/2014/main" id="{61F6D5B2-B7F0-9F4D-B9BD-9D52DFC264F8}"/>
                </a:ext>
              </a:extLst>
            </p:cNvPr>
            <p:cNvPicPr>
              <a:picLocks noChangeAspect="1"/>
            </p:cNvPicPr>
            <p:nvPr/>
          </p:nvPicPr>
          <p:blipFill>
            <a:blip r:embed="rId6"/>
            <a:stretch>
              <a:fillRect/>
            </a:stretch>
          </p:blipFill>
          <p:spPr>
            <a:xfrm>
              <a:off x="6226005" y="3960994"/>
              <a:ext cx="978854" cy="973196"/>
            </a:xfrm>
            <a:prstGeom prst="rect">
              <a:avLst/>
            </a:prstGeom>
          </p:spPr>
        </p:pic>
      </p:grpSp>
    </p:spTree>
    <p:extLst>
      <p:ext uri="{BB962C8B-B14F-4D97-AF65-F5344CB8AC3E}">
        <p14:creationId xmlns:p14="http://schemas.microsoft.com/office/powerpoint/2010/main" val="203455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25" name="Google Shape;12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99" name="Google Shape;99;p1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Timeline of Machine Reading</a:t>
            </a:r>
            <a:endParaRPr dirty="0"/>
          </a:p>
        </p:txBody>
      </p:sp>
      <p:grpSp>
        <p:nvGrpSpPr>
          <p:cNvPr id="100" name="Google Shape;100;p18"/>
          <p:cNvGrpSpPr/>
          <p:nvPr/>
        </p:nvGrpSpPr>
        <p:grpSpPr>
          <a:xfrm>
            <a:off x="3506950" y="1245138"/>
            <a:ext cx="1977000" cy="3479163"/>
            <a:chOff x="3506950" y="1245138"/>
            <a:chExt cx="1977000" cy="3479163"/>
          </a:xfrm>
        </p:grpSpPr>
        <p:pic>
          <p:nvPicPr>
            <p:cNvPr id="101" name="Google Shape;101;p18" descr="Image result for darpa machine reading auto text-to-knowledge"/>
            <p:cNvPicPr preferRelativeResize="0"/>
            <p:nvPr/>
          </p:nvPicPr>
          <p:blipFill>
            <a:blip r:embed="rId3">
              <a:alphaModFix/>
            </a:blip>
            <a:stretch>
              <a:fillRect/>
            </a:stretch>
          </p:blipFill>
          <p:spPr>
            <a:xfrm>
              <a:off x="3594412" y="1641100"/>
              <a:ext cx="1802075" cy="2332600"/>
            </a:xfrm>
            <a:prstGeom prst="rect">
              <a:avLst/>
            </a:prstGeom>
            <a:noFill/>
            <a:ln>
              <a:noFill/>
            </a:ln>
          </p:spPr>
        </p:pic>
        <p:sp>
          <p:nvSpPr>
            <p:cNvPr id="102" name="Google Shape;102;p18"/>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03" name="Google Shape;103;p18"/>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2006-2014</a:t>
              </a:r>
              <a:endParaRPr sz="1000"/>
            </a:p>
          </p:txBody>
        </p:sp>
        <p:sp>
          <p:nvSpPr>
            <p:cNvPr id="104" name="Google Shape;104;p18"/>
            <p:cNvSpPr txBox="1"/>
            <p:nvPr/>
          </p:nvSpPr>
          <p:spPr>
            <a:xfrm>
              <a:off x="3955888" y="44240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Etzioni et. all, DARPA etc.</a:t>
              </a:r>
              <a:endParaRPr sz="1000"/>
            </a:p>
          </p:txBody>
        </p:sp>
        <p:sp>
          <p:nvSpPr>
            <p:cNvPr id="105" name="Google Shape;105;p18"/>
            <p:cNvSpPr txBox="1"/>
            <p:nvPr/>
          </p:nvSpPr>
          <p:spPr>
            <a:xfrm>
              <a:off x="3775138" y="1245138"/>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Text to Meaning Representations</a:t>
              </a:r>
              <a:endParaRPr sz="1000" dirty="0"/>
            </a:p>
          </p:txBody>
        </p:sp>
      </p:grpSp>
      <p:grpSp>
        <p:nvGrpSpPr>
          <p:cNvPr id="106" name="Google Shape;106;p18"/>
          <p:cNvGrpSpPr/>
          <p:nvPr/>
        </p:nvGrpSpPr>
        <p:grpSpPr>
          <a:xfrm>
            <a:off x="1090175" y="1245125"/>
            <a:ext cx="1977000" cy="3103875"/>
            <a:chOff x="1090175" y="1245125"/>
            <a:chExt cx="1977000" cy="3103875"/>
          </a:xfrm>
        </p:grpSpPr>
        <p:pic>
          <p:nvPicPr>
            <p:cNvPr id="107" name="Google Shape;107;p18"/>
            <p:cNvPicPr preferRelativeResize="0"/>
            <p:nvPr/>
          </p:nvPicPr>
          <p:blipFill rotWithShape="1">
            <a:blip r:embed="rId4">
              <a:alphaModFix/>
            </a:blip>
            <a:srcRect l="13050" t="29208" r="23690" b="28753"/>
            <a:stretch/>
          </p:blipFill>
          <p:spPr>
            <a:xfrm>
              <a:off x="1090175" y="1888813"/>
              <a:ext cx="1881926" cy="1837168"/>
            </a:xfrm>
            <a:prstGeom prst="rect">
              <a:avLst/>
            </a:prstGeom>
            <a:noFill/>
            <a:ln>
              <a:noFill/>
            </a:ln>
          </p:spPr>
        </p:pic>
        <p:sp>
          <p:nvSpPr>
            <p:cNvPr id="108" name="Google Shape;108;p18"/>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09" name="Google Shape;109;p18"/>
            <p:cNvSpPr txBox="1"/>
            <p:nvPr/>
          </p:nvSpPr>
          <p:spPr>
            <a:xfrm>
              <a:off x="153911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before 2006</a:t>
              </a:r>
              <a:endParaRPr sz="1000"/>
            </a:p>
          </p:txBody>
        </p:sp>
        <p:sp>
          <p:nvSpPr>
            <p:cNvPr id="110" name="Google Shape;110;p18"/>
            <p:cNvSpPr txBox="1"/>
            <p:nvPr/>
          </p:nvSpPr>
          <p:spPr>
            <a:xfrm>
              <a:off x="1310838" y="1245125"/>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Something else entirely!</a:t>
              </a:r>
              <a:endParaRPr sz="1000" dirty="0"/>
            </a:p>
          </p:txBody>
        </p:sp>
      </p:grpSp>
      <p:grpSp>
        <p:nvGrpSpPr>
          <p:cNvPr id="112" name="Google Shape;112;p18"/>
          <p:cNvGrpSpPr/>
          <p:nvPr/>
        </p:nvGrpSpPr>
        <p:grpSpPr>
          <a:xfrm>
            <a:off x="6191913" y="1245125"/>
            <a:ext cx="1440600" cy="3103875"/>
            <a:chOff x="6191913" y="1245125"/>
            <a:chExt cx="1440600" cy="3103875"/>
          </a:xfrm>
        </p:grpSpPr>
        <p:sp>
          <p:nvSpPr>
            <p:cNvPr id="114" name="Google Shape;114;p18"/>
            <p:cNvSpPr txBox="1"/>
            <p:nvPr/>
          </p:nvSpPr>
          <p:spPr>
            <a:xfrm>
              <a:off x="6191913" y="1245125"/>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End-to-End </a:t>
              </a:r>
              <a:br>
                <a:rPr lang="en-GB" sz="1000" dirty="0"/>
              </a:br>
              <a:r>
                <a:rPr lang="en-GB" sz="1000" dirty="0"/>
                <a:t>Machine Reading</a:t>
              </a:r>
              <a:endParaRPr sz="1000" dirty="0"/>
            </a:p>
          </p:txBody>
        </p:sp>
        <p:sp>
          <p:nvSpPr>
            <p:cNvPr id="115" name="Google Shape;115;p18"/>
            <p:cNvSpPr txBox="1"/>
            <p:nvPr/>
          </p:nvSpPr>
          <p:spPr>
            <a:xfrm>
              <a:off x="639381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since 2014</a:t>
              </a:r>
              <a:endParaRPr sz="1000"/>
            </a:p>
          </p:txBody>
        </p:sp>
      </p:grpSp>
      <p:grpSp>
        <p:nvGrpSpPr>
          <p:cNvPr id="117" name="Google Shape;117;p18"/>
          <p:cNvGrpSpPr/>
          <p:nvPr/>
        </p:nvGrpSpPr>
        <p:grpSpPr>
          <a:xfrm>
            <a:off x="4052850" y="2521550"/>
            <a:ext cx="1669500" cy="2296700"/>
            <a:chOff x="4052850" y="2521550"/>
            <a:chExt cx="1669500" cy="2296700"/>
          </a:xfrm>
        </p:grpSpPr>
        <p:sp>
          <p:nvSpPr>
            <p:cNvPr id="118" name="Google Shape;118;p18"/>
            <p:cNvSpPr/>
            <p:nvPr/>
          </p:nvSpPr>
          <p:spPr>
            <a:xfrm>
              <a:off x="4303750" y="2521550"/>
              <a:ext cx="383400" cy="3003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cxnSp>
          <p:nvCxnSpPr>
            <p:cNvPr id="119" name="Google Shape;119;p18"/>
            <p:cNvCxnSpPr/>
            <p:nvPr/>
          </p:nvCxnSpPr>
          <p:spPr>
            <a:xfrm flipH="1">
              <a:off x="4104150" y="2524425"/>
              <a:ext cx="215400" cy="1076100"/>
            </a:xfrm>
            <a:prstGeom prst="straightConnector1">
              <a:avLst/>
            </a:prstGeom>
            <a:noFill/>
            <a:ln w="28575" cap="flat" cmpd="sng">
              <a:solidFill>
                <a:srgbClr val="000000"/>
              </a:solidFill>
              <a:prstDash val="solid"/>
              <a:round/>
              <a:headEnd type="none" w="med" len="med"/>
              <a:tailEnd type="none" w="med" len="med"/>
            </a:ln>
          </p:spPr>
        </p:cxnSp>
        <p:cxnSp>
          <p:nvCxnSpPr>
            <p:cNvPr id="120" name="Google Shape;120;p18"/>
            <p:cNvCxnSpPr/>
            <p:nvPr/>
          </p:nvCxnSpPr>
          <p:spPr>
            <a:xfrm>
              <a:off x="4667375" y="2535625"/>
              <a:ext cx="1001100" cy="1064700"/>
            </a:xfrm>
            <a:prstGeom prst="straightConnector1">
              <a:avLst/>
            </a:prstGeom>
            <a:noFill/>
            <a:ln w="28575" cap="flat" cmpd="sng">
              <a:solidFill>
                <a:srgbClr val="000000"/>
              </a:solidFill>
              <a:prstDash val="solid"/>
              <a:round/>
              <a:headEnd type="none" w="med" len="med"/>
              <a:tailEnd type="none" w="med" len="med"/>
            </a:ln>
          </p:spPr>
        </p:cxnSp>
        <p:cxnSp>
          <p:nvCxnSpPr>
            <p:cNvPr id="121" name="Google Shape;121;p18"/>
            <p:cNvCxnSpPr/>
            <p:nvPr/>
          </p:nvCxnSpPr>
          <p:spPr>
            <a:xfrm>
              <a:off x="4676775" y="2809875"/>
              <a:ext cx="991800" cy="1969200"/>
            </a:xfrm>
            <a:prstGeom prst="straightConnector1">
              <a:avLst/>
            </a:prstGeom>
            <a:noFill/>
            <a:ln w="28575" cap="flat" cmpd="sng">
              <a:solidFill>
                <a:srgbClr val="000000"/>
              </a:solidFill>
              <a:prstDash val="solid"/>
              <a:round/>
              <a:headEnd type="none" w="med" len="med"/>
              <a:tailEnd type="none" w="med" len="med"/>
            </a:ln>
          </p:spPr>
        </p:cxnSp>
        <p:cxnSp>
          <p:nvCxnSpPr>
            <p:cNvPr id="122" name="Google Shape;122;p18"/>
            <p:cNvCxnSpPr/>
            <p:nvPr/>
          </p:nvCxnSpPr>
          <p:spPr>
            <a:xfrm flipH="1">
              <a:off x="4125500" y="2805125"/>
              <a:ext cx="194100" cy="1941900"/>
            </a:xfrm>
            <a:prstGeom prst="straightConnector1">
              <a:avLst/>
            </a:prstGeom>
            <a:noFill/>
            <a:ln w="28575" cap="flat" cmpd="sng">
              <a:solidFill>
                <a:srgbClr val="000000"/>
              </a:solidFill>
              <a:prstDash val="solid"/>
              <a:round/>
              <a:headEnd type="none" w="med" len="med"/>
              <a:tailEnd type="none" w="med" len="med"/>
            </a:ln>
          </p:spPr>
        </p:cxnSp>
        <p:pic>
          <p:nvPicPr>
            <p:cNvPr id="123" name="Google Shape;123;p18" descr="Image result for darpa machine reading auto text-to-knowledge"/>
            <p:cNvPicPr preferRelativeResize="0"/>
            <p:nvPr/>
          </p:nvPicPr>
          <p:blipFill rotWithShape="1">
            <a:blip r:embed="rId3">
              <a:alphaModFix/>
            </a:blip>
            <a:srcRect l="38881" t="38007" r="37462" b="48111"/>
            <a:stretch/>
          </p:blipFill>
          <p:spPr>
            <a:xfrm>
              <a:off x="4052850" y="3551050"/>
              <a:ext cx="1669500" cy="1267200"/>
            </a:xfrm>
            <a:prstGeom prst="roundRect">
              <a:avLst>
                <a:gd name="adj" fmla="val 16667"/>
              </a:avLst>
            </a:prstGeom>
            <a:noFill/>
            <a:ln w="9525" cap="flat" cmpd="sng">
              <a:solidFill>
                <a:srgbClr val="000000"/>
              </a:solidFill>
              <a:prstDash val="solid"/>
              <a:round/>
              <a:headEnd type="none" w="sm" len="sm"/>
              <a:tailEnd type="none" w="sm" len="sm"/>
            </a:ln>
          </p:spPr>
        </p:pic>
      </p:grpSp>
      <p:grpSp>
        <p:nvGrpSpPr>
          <p:cNvPr id="2" name="Group 1">
            <a:extLst>
              <a:ext uri="{FF2B5EF4-FFF2-40B4-BE49-F238E27FC236}">
                <a16:creationId xmlns:a16="http://schemas.microsoft.com/office/drawing/2014/main" id="{078C502D-0AED-2244-8CF4-C2039105AB00}"/>
              </a:ext>
            </a:extLst>
          </p:cNvPr>
          <p:cNvGrpSpPr/>
          <p:nvPr/>
        </p:nvGrpSpPr>
        <p:grpSpPr>
          <a:xfrm>
            <a:off x="5993688" y="1772849"/>
            <a:ext cx="1947678" cy="2069101"/>
            <a:chOff x="3506950" y="1772850"/>
            <a:chExt cx="1977000" cy="2069100"/>
          </a:xfrm>
        </p:grpSpPr>
        <p:sp>
          <p:nvSpPr>
            <p:cNvPr id="32" name="Google Shape;1629;p74">
              <a:extLst>
                <a:ext uri="{FF2B5EF4-FFF2-40B4-BE49-F238E27FC236}">
                  <a16:creationId xmlns:a16="http://schemas.microsoft.com/office/drawing/2014/main" id="{2E6443E7-6D9F-8648-81DC-E4CDE7FC4843}"/>
                </a:ext>
              </a:extLst>
            </p:cNvPr>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33" name="Google Shape;1631;p74">
              <a:extLst>
                <a:ext uri="{FF2B5EF4-FFF2-40B4-BE49-F238E27FC236}">
                  <a16:creationId xmlns:a16="http://schemas.microsoft.com/office/drawing/2014/main" id="{E575D515-4C3D-0D44-9CFE-0112B5A8C636}"/>
                </a:ext>
              </a:extLst>
            </p:cNvPr>
            <p:cNvGrpSpPr/>
            <p:nvPr/>
          </p:nvGrpSpPr>
          <p:grpSpPr>
            <a:xfrm>
              <a:off x="3686319" y="2873593"/>
              <a:ext cx="183672" cy="791997"/>
              <a:chOff x="4677700" y="2150091"/>
              <a:chExt cx="304800" cy="1314300"/>
            </a:xfrm>
          </p:grpSpPr>
          <p:sp>
            <p:nvSpPr>
              <p:cNvPr id="34" name="Google Shape;1632;p74">
                <a:extLst>
                  <a:ext uri="{FF2B5EF4-FFF2-40B4-BE49-F238E27FC236}">
                    <a16:creationId xmlns:a16="http://schemas.microsoft.com/office/drawing/2014/main" id="{A30CDF27-456F-E04F-AD72-4FD52F95AC03}"/>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3;p74">
                <a:extLst>
                  <a:ext uri="{FF2B5EF4-FFF2-40B4-BE49-F238E27FC236}">
                    <a16:creationId xmlns:a16="http://schemas.microsoft.com/office/drawing/2014/main" id="{427D16FD-8C71-7444-AFE2-3A1D59EC6424}"/>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34;p74">
                <a:extLst>
                  <a:ext uri="{FF2B5EF4-FFF2-40B4-BE49-F238E27FC236}">
                    <a16:creationId xmlns:a16="http://schemas.microsoft.com/office/drawing/2014/main" id="{4F5D017E-E6F1-BA4C-8A41-40648C25098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5;p74">
                <a:extLst>
                  <a:ext uri="{FF2B5EF4-FFF2-40B4-BE49-F238E27FC236}">
                    <a16:creationId xmlns:a16="http://schemas.microsoft.com/office/drawing/2014/main" id="{DD0C6EFD-DA87-9543-B902-4EC4A7ABB821}"/>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6;p74">
                <a:extLst>
                  <a:ext uri="{FF2B5EF4-FFF2-40B4-BE49-F238E27FC236}">
                    <a16:creationId xmlns:a16="http://schemas.microsoft.com/office/drawing/2014/main" id="{21A3E5CE-A7CF-304D-9EB4-F7176254D3E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642;p74">
              <a:extLst>
                <a:ext uri="{FF2B5EF4-FFF2-40B4-BE49-F238E27FC236}">
                  <a16:creationId xmlns:a16="http://schemas.microsoft.com/office/drawing/2014/main" id="{8F76D567-1F22-B04A-B822-390E70C5BA71}"/>
                </a:ext>
              </a:extLst>
            </p:cNvPr>
            <p:cNvGrpSpPr/>
            <p:nvPr/>
          </p:nvGrpSpPr>
          <p:grpSpPr>
            <a:xfrm>
              <a:off x="3972919" y="2873593"/>
              <a:ext cx="183672" cy="791997"/>
              <a:chOff x="4677700" y="2150091"/>
              <a:chExt cx="304800" cy="1314300"/>
            </a:xfrm>
          </p:grpSpPr>
          <p:sp>
            <p:nvSpPr>
              <p:cNvPr id="40" name="Google Shape;1643;p74">
                <a:extLst>
                  <a:ext uri="{FF2B5EF4-FFF2-40B4-BE49-F238E27FC236}">
                    <a16:creationId xmlns:a16="http://schemas.microsoft.com/office/drawing/2014/main" id="{08E16EC5-6C13-0543-BBD0-2566D8B9C468}"/>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44;p74">
                <a:extLst>
                  <a:ext uri="{FF2B5EF4-FFF2-40B4-BE49-F238E27FC236}">
                    <a16:creationId xmlns:a16="http://schemas.microsoft.com/office/drawing/2014/main" id="{5994576D-12AC-B346-BEC4-082742501D1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45;p74">
                <a:extLst>
                  <a:ext uri="{FF2B5EF4-FFF2-40B4-BE49-F238E27FC236}">
                    <a16:creationId xmlns:a16="http://schemas.microsoft.com/office/drawing/2014/main" id="{D5EC0C33-1FC3-8A48-908F-D18318D91AB0}"/>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46;p74">
                <a:extLst>
                  <a:ext uri="{FF2B5EF4-FFF2-40B4-BE49-F238E27FC236}">
                    <a16:creationId xmlns:a16="http://schemas.microsoft.com/office/drawing/2014/main" id="{92CAD64E-7C64-9245-B958-11A90FCC9AC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47;p74">
                <a:extLst>
                  <a:ext uri="{FF2B5EF4-FFF2-40B4-BE49-F238E27FC236}">
                    <a16:creationId xmlns:a16="http://schemas.microsoft.com/office/drawing/2014/main" id="{C6411181-A621-9D4F-BDBA-D025713860F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648;p74">
              <a:extLst>
                <a:ext uri="{FF2B5EF4-FFF2-40B4-BE49-F238E27FC236}">
                  <a16:creationId xmlns:a16="http://schemas.microsoft.com/office/drawing/2014/main" id="{F4A4260C-6951-8040-B35C-24E27B052DED}"/>
                </a:ext>
              </a:extLst>
            </p:cNvPr>
            <p:cNvGrpSpPr/>
            <p:nvPr/>
          </p:nvGrpSpPr>
          <p:grpSpPr>
            <a:xfrm>
              <a:off x="4259519" y="2873593"/>
              <a:ext cx="183672" cy="791997"/>
              <a:chOff x="4677700" y="2150091"/>
              <a:chExt cx="304800" cy="1314300"/>
            </a:xfrm>
          </p:grpSpPr>
          <p:sp>
            <p:nvSpPr>
              <p:cNvPr id="46" name="Google Shape;1649;p74">
                <a:extLst>
                  <a:ext uri="{FF2B5EF4-FFF2-40B4-BE49-F238E27FC236}">
                    <a16:creationId xmlns:a16="http://schemas.microsoft.com/office/drawing/2014/main" id="{89B8EB44-6067-C44C-A4D3-6DB43A07262D}"/>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50;p74">
                <a:extLst>
                  <a:ext uri="{FF2B5EF4-FFF2-40B4-BE49-F238E27FC236}">
                    <a16:creationId xmlns:a16="http://schemas.microsoft.com/office/drawing/2014/main" id="{9378AD97-1B36-1F46-81ED-A2751352413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51;p74">
                <a:extLst>
                  <a:ext uri="{FF2B5EF4-FFF2-40B4-BE49-F238E27FC236}">
                    <a16:creationId xmlns:a16="http://schemas.microsoft.com/office/drawing/2014/main" id="{16DAD857-4EFB-C446-8FA8-ABACAF864925}"/>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52;p74">
                <a:extLst>
                  <a:ext uri="{FF2B5EF4-FFF2-40B4-BE49-F238E27FC236}">
                    <a16:creationId xmlns:a16="http://schemas.microsoft.com/office/drawing/2014/main" id="{DD50BF34-FF1B-0B4C-ADE9-0B80D2537CF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53;p74">
                <a:extLst>
                  <a:ext uri="{FF2B5EF4-FFF2-40B4-BE49-F238E27FC236}">
                    <a16:creationId xmlns:a16="http://schemas.microsoft.com/office/drawing/2014/main" id="{E7494B02-E42E-4441-A107-81EDA033FB3E}"/>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654;p74">
              <a:extLst>
                <a:ext uri="{FF2B5EF4-FFF2-40B4-BE49-F238E27FC236}">
                  <a16:creationId xmlns:a16="http://schemas.microsoft.com/office/drawing/2014/main" id="{7786DD81-C19F-8448-BE09-F54D70E4DB5B}"/>
                </a:ext>
              </a:extLst>
            </p:cNvPr>
            <p:cNvGrpSpPr/>
            <p:nvPr/>
          </p:nvGrpSpPr>
          <p:grpSpPr>
            <a:xfrm>
              <a:off x="4546119" y="2873593"/>
              <a:ext cx="183672" cy="791997"/>
              <a:chOff x="4677700" y="2150091"/>
              <a:chExt cx="304800" cy="1314300"/>
            </a:xfrm>
          </p:grpSpPr>
          <p:sp>
            <p:nvSpPr>
              <p:cNvPr id="52" name="Google Shape;1655;p74">
                <a:extLst>
                  <a:ext uri="{FF2B5EF4-FFF2-40B4-BE49-F238E27FC236}">
                    <a16:creationId xmlns:a16="http://schemas.microsoft.com/office/drawing/2014/main" id="{AC449804-D221-1647-B39F-2FF0DF02FCB2}"/>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56;p74">
                <a:extLst>
                  <a:ext uri="{FF2B5EF4-FFF2-40B4-BE49-F238E27FC236}">
                    <a16:creationId xmlns:a16="http://schemas.microsoft.com/office/drawing/2014/main" id="{C4C2FCCE-DBA7-8C4B-BF06-55E1D25C621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57;p74">
                <a:extLst>
                  <a:ext uri="{FF2B5EF4-FFF2-40B4-BE49-F238E27FC236}">
                    <a16:creationId xmlns:a16="http://schemas.microsoft.com/office/drawing/2014/main" id="{DCF6323A-54A1-1D4A-93DA-B3085ACEE4E0}"/>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58;p74">
                <a:extLst>
                  <a:ext uri="{FF2B5EF4-FFF2-40B4-BE49-F238E27FC236}">
                    <a16:creationId xmlns:a16="http://schemas.microsoft.com/office/drawing/2014/main" id="{C7F4948D-76A0-1143-AA97-063EC1293A29}"/>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59;p74">
                <a:extLst>
                  <a:ext uri="{FF2B5EF4-FFF2-40B4-BE49-F238E27FC236}">
                    <a16:creationId xmlns:a16="http://schemas.microsoft.com/office/drawing/2014/main" id="{C1C83F0E-8D48-8147-B97D-AF0793441E96}"/>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660;p74">
              <a:extLst>
                <a:ext uri="{FF2B5EF4-FFF2-40B4-BE49-F238E27FC236}">
                  <a16:creationId xmlns:a16="http://schemas.microsoft.com/office/drawing/2014/main" id="{76574EB7-EA22-664B-A912-28F75AFC1AD3}"/>
                </a:ext>
              </a:extLst>
            </p:cNvPr>
            <p:cNvGrpSpPr/>
            <p:nvPr/>
          </p:nvGrpSpPr>
          <p:grpSpPr>
            <a:xfrm>
              <a:off x="4832719" y="2873593"/>
              <a:ext cx="183672" cy="791997"/>
              <a:chOff x="4677700" y="2150091"/>
              <a:chExt cx="304800" cy="1314300"/>
            </a:xfrm>
          </p:grpSpPr>
          <p:sp>
            <p:nvSpPr>
              <p:cNvPr id="58" name="Google Shape;1661;p74">
                <a:extLst>
                  <a:ext uri="{FF2B5EF4-FFF2-40B4-BE49-F238E27FC236}">
                    <a16:creationId xmlns:a16="http://schemas.microsoft.com/office/drawing/2014/main" id="{129B66B2-901B-4B47-A6AD-119033FBE866}"/>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62;p74">
                <a:extLst>
                  <a:ext uri="{FF2B5EF4-FFF2-40B4-BE49-F238E27FC236}">
                    <a16:creationId xmlns:a16="http://schemas.microsoft.com/office/drawing/2014/main" id="{C92FC5F3-2E95-BA4B-BA72-B7749F70F894}"/>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63;p74">
                <a:extLst>
                  <a:ext uri="{FF2B5EF4-FFF2-40B4-BE49-F238E27FC236}">
                    <a16:creationId xmlns:a16="http://schemas.microsoft.com/office/drawing/2014/main" id="{D95D842A-10B1-7443-83EF-E41B5008602D}"/>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64;p74">
                <a:extLst>
                  <a:ext uri="{FF2B5EF4-FFF2-40B4-BE49-F238E27FC236}">
                    <a16:creationId xmlns:a16="http://schemas.microsoft.com/office/drawing/2014/main" id="{C8A4FAAD-50D7-314A-B8FE-DE56813B090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65;p74">
                <a:extLst>
                  <a:ext uri="{FF2B5EF4-FFF2-40B4-BE49-F238E27FC236}">
                    <a16:creationId xmlns:a16="http://schemas.microsoft.com/office/drawing/2014/main" id="{579573E4-36F6-5B46-A662-0296CE7D84F2}"/>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666;p74">
              <a:extLst>
                <a:ext uri="{FF2B5EF4-FFF2-40B4-BE49-F238E27FC236}">
                  <a16:creationId xmlns:a16="http://schemas.microsoft.com/office/drawing/2014/main" id="{4AF57CFA-E7C0-834D-95BA-E965933E9B03}"/>
                </a:ext>
              </a:extLst>
            </p:cNvPr>
            <p:cNvGrpSpPr/>
            <p:nvPr/>
          </p:nvGrpSpPr>
          <p:grpSpPr>
            <a:xfrm>
              <a:off x="5119319" y="2873593"/>
              <a:ext cx="183672" cy="791997"/>
              <a:chOff x="4677700" y="2150091"/>
              <a:chExt cx="304800" cy="1314300"/>
            </a:xfrm>
          </p:grpSpPr>
          <p:sp>
            <p:nvSpPr>
              <p:cNvPr id="64" name="Google Shape;1667;p74">
                <a:extLst>
                  <a:ext uri="{FF2B5EF4-FFF2-40B4-BE49-F238E27FC236}">
                    <a16:creationId xmlns:a16="http://schemas.microsoft.com/office/drawing/2014/main" id="{6CAE739C-35E2-834D-8C30-5E1468C8681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68;p74">
                <a:extLst>
                  <a:ext uri="{FF2B5EF4-FFF2-40B4-BE49-F238E27FC236}">
                    <a16:creationId xmlns:a16="http://schemas.microsoft.com/office/drawing/2014/main" id="{B5E04413-3359-C649-95EA-00F43DC12409}"/>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69;p74">
                <a:extLst>
                  <a:ext uri="{FF2B5EF4-FFF2-40B4-BE49-F238E27FC236}">
                    <a16:creationId xmlns:a16="http://schemas.microsoft.com/office/drawing/2014/main" id="{873053EF-C5F8-7845-B955-EBB90456235B}"/>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70;p74">
                <a:extLst>
                  <a:ext uri="{FF2B5EF4-FFF2-40B4-BE49-F238E27FC236}">
                    <a16:creationId xmlns:a16="http://schemas.microsoft.com/office/drawing/2014/main" id="{B25F80BA-BE3D-404B-A20D-CD71FE90AF8A}"/>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71;p74">
                <a:extLst>
                  <a:ext uri="{FF2B5EF4-FFF2-40B4-BE49-F238E27FC236}">
                    <a16:creationId xmlns:a16="http://schemas.microsoft.com/office/drawing/2014/main" id="{2884C26E-711F-5E49-9F3A-95803B5EE12A}"/>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672;p74">
              <a:extLst>
                <a:ext uri="{FF2B5EF4-FFF2-40B4-BE49-F238E27FC236}">
                  <a16:creationId xmlns:a16="http://schemas.microsoft.com/office/drawing/2014/main" id="{0F43FD91-8112-FF41-91BD-9351512DDE99}"/>
                </a:ext>
              </a:extLst>
            </p:cNvPr>
            <p:cNvGrpSpPr/>
            <p:nvPr/>
          </p:nvGrpSpPr>
          <p:grpSpPr>
            <a:xfrm>
              <a:off x="3687106" y="1930218"/>
              <a:ext cx="183672" cy="791997"/>
              <a:chOff x="4677700" y="2150091"/>
              <a:chExt cx="304800" cy="1314300"/>
            </a:xfrm>
          </p:grpSpPr>
          <p:sp>
            <p:nvSpPr>
              <p:cNvPr id="70" name="Google Shape;1673;p74">
                <a:extLst>
                  <a:ext uri="{FF2B5EF4-FFF2-40B4-BE49-F238E27FC236}">
                    <a16:creationId xmlns:a16="http://schemas.microsoft.com/office/drawing/2014/main" id="{FD147E20-BE28-8D43-8DA6-3776E329323F}"/>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74;p74">
                <a:extLst>
                  <a:ext uri="{FF2B5EF4-FFF2-40B4-BE49-F238E27FC236}">
                    <a16:creationId xmlns:a16="http://schemas.microsoft.com/office/drawing/2014/main" id="{5120D78B-59FB-F545-81D4-8111F47BCC7B}"/>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75;p74">
                <a:extLst>
                  <a:ext uri="{FF2B5EF4-FFF2-40B4-BE49-F238E27FC236}">
                    <a16:creationId xmlns:a16="http://schemas.microsoft.com/office/drawing/2014/main" id="{78DD2696-7A55-2F48-847D-D371CD73B07A}"/>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76;p74">
                <a:extLst>
                  <a:ext uri="{FF2B5EF4-FFF2-40B4-BE49-F238E27FC236}">
                    <a16:creationId xmlns:a16="http://schemas.microsoft.com/office/drawing/2014/main" id="{F5CC2894-B978-6E44-A029-4C0958E53DD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77;p74">
                <a:extLst>
                  <a:ext uri="{FF2B5EF4-FFF2-40B4-BE49-F238E27FC236}">
                    <a16:creationId xmlns:a16="http://schemas.microsoft.com/office/drawing/2014/main" id="{211DDD53-FAE1-B745-8022-3474FC8729F7}"/>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678;p74">
              <a:extLst>
                <a:ext uri="{FF2B5EF4-FFF2-40B4-BE49-F238E27FC236}">
                  <a16:creationId xmlns:a16="http://schemas.microsoft.com/office/drawing/2014/main" id="{58DE5B38-7777-5540-AF5C-A49E76D65A3B}"/>
                </a:ext>
              </a:extLst>
            </p:cNvPr>
            <p:cNvGrpSpPr/>
            <p:nvPr/>
          </p:nvGrpSpPr>
          <p:grpSpPr>
            <a:xfrm>
              <a:off x="3973706" y="1930218"/>
              <a:ext cx="183672" cy="791997"/>
              <a:chOff x="4677700" y="2150091"/>
              <a:chExt cx="304800" cy="1314300"/>
            </a:xfrm>
          </p:grpSpPr>
          <p:sp>
            <p:nvSpPr>
              <p:cNvPr id="76" name="Google Shape;1679;p74">
                <a:extLst>
                  <a:ext uri="{FF2B5EF4-FFF2-40B4-BE49-F238E27FC236}">
                    <a16:creationId xmlns:a16="http://schemas.microsoft.com/office/drawing/2014/main" id="{EB17E0FE-BE2A-FD45-845C-7360676B647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80;p74">
                <a:extLst>
                  <a:ext uri="{FF2B5EF4-FFF2-40B4-BE49-F238E27FC236}">
                    <a16:creationId xmlns:a16="http://schemas.microsoft.com/office/drawing/2014/main" id="{68D87CD8-5AAB-F54C-8B7C-6E74AA32FB2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81;p74">
                <a:extLst>
                  <a:ext uri="{FF2B5EF4-FFF2-40B4-BE49-F238E27FC236}">
                    <a16:creationId xmlns:a16="http://schemas.microsoft.com/office/drawing/2014/main" id="{935F589E-8877-8C44-920D-9A29A4D1DBF8}"/>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82;p74">
                <a:extLst>
                  <a:ext uri="{FF2B5EF4-FFF2-40B4-BE49-F238E27FC236}">
                    <a16:creationId xmlns:a16="http://schemas.microsoft.com/office/drawing/2014/main" id="{E290EF83-4090-A246-9C86-5C70F72646F5}"/>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83;p74">
                <a:extLst>
                  <a:ext uri="{FF2B5EF4-FFF2-40B4-BE49-F238E27FC236}">
                    <a16:creationId xmlns:a16="http://schemas.microsoft.com/office/drawing/2014/main" id="{F4BEE90B-F5EB-A74D-AD64-4BC8798C1CB4}"/>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1684;p74">
              <a:extLst>
                <a:ext uri="{FF2B5EF4-FFF2-40B4-BE49-F238E27FC236}">
                  <a16:creationId xmlns:a16="http://schemas.microsoft.com/office/drawing/2014/main" id="{E711B911-36E1-1741-94F6-81593D594C76}"/>
                </a:ext>
              </a:extLst>
            </p:cNvPr>
            <p:cNvGrpSpPr/>
            <p:nvPr/>
          </p:nvGrpSpPr>
          <p:grpSpPr>
            <a:xfrm>
              <a:off x="4260306" y="1930218"/>
              <a:ext cx="183672" cy="791997"/>
              <a:chOff x="4677700" y="2150091"/>
              <a:chExt cx="304800" cy="1314300"/>
            </a:xfrm>
          </p:grpSpPr>
          <p:sp>
            <p:nvSpPr>
              <p:cNvPr id="82" name="Google Shape;1685;p74">
                <a:extLst>
                  <a:ext uri="{FF2B5EF4-FFF2-40B4-BE49-F238E27FC236}">
                    <a16:creationId xmlns:a16="http://schemas.microsoft.com/office/drawing/2014/main" id="{F423385A-74CA-8842-A706-249EE076E9D4}"/>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86;p74">
                <a:extLst>
                  <a:ext uri="{FF2B5EF4-FFF2-40B4-BE49-F238E27FC236}">
                    <a16:creationId xmlns:a16="http://schemas.microsoft.com/office/drawing/2014/main" id="{C3721742-D98A-6C42-9627-A8D30CC1F923}"/>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87;p74">
                <a:extLst>
                  <a:ext uri="{FF2B5EF4-FFF2-40B4-BE49-F238E27FC236}">
                    <a16:creationId xmlns:a16="http://schemas.microsoft.com/office/drawing/2014/main" id="{EF75E1B2-44F6-9F4C-B002-7F1EBA5A250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88;p74">
                <a:extLst>
                  <a:ext uri="{FF2B5EF4-FFF2-40B4-BE49-F238E27FC236}">
                    <a16:creationId xmlns:a16="http://schemas.microsoft.com/office/drawing/2014/main" id="{B04F00A5-20EC-A349-8A86-28BE76916F01}"/>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89;p74">
                <a:extLst>
                  <a:ext uri="{FF2B5EF4-FFF2-40B4-BE49-F238E27FC236}">
                    <a16:creationId xmlns:a16="http://schemas.microsoft.com/office/drawing/2014/main" id="{ED0276E1-542C-044B-A462-7BE19AD2ECA7}"/>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1690;p74">
              <a:extLst>
                <a:ext uri="{FF2B5EF4-FFF2-40B4-BE49-F238E27FC236}">
                  <a16:creationId xmlns:a16="http://schemas.microsoft.com/office/drawing/2014/main" id="{B1475430-44F7-374D-A9FF-1F0B963F78AF}"/>
                </a:ext>
              </a:extLst>
            </p:cNvPr>
            <p:cNvGrpSpPr/>
            <p:nvPr/>
          </p:nvGrpSpPr>
          <p:grpSpPr>
            <a:xfrm>
              <a:off x="4546906" y="1930218"/>
              <a:ext cx="183672" cy="791997"/>
              <a:chOff x="4677700" y="2150091"/>
              <a:chExt cx="304800" cy="1314300"/>
            </a:xfrm>
          </p:grpSpPr>
          <p:sp>
            <p:nvSpPr>
              <p:cNvPr id="88" name="Google Shape;1691;p74">
                <a:extLst>
                  <a:ext uri="{FF2B5EF4-FFF2-40B4-BE49-F238E27FC236}">
                    <a16:creationId xmlns:a16="http://schemas.microsoft.com/office/drawing/2014/main" id="{94FBF494-942E-6341-BA54-722E6AC66A85}"/>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92;p74">
                <a:extLst>
                  <a:ext uri="{FF2B5EF4-FFF2-40B4-BE49-F238E27FC236}">
                    <a16:creationId xmlns:a16="http://schemas.microsoft.com/office/drawing/2014/main" id="{970E5106-F13D-6A42-A791-6985736D6385}"/>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93;p74">
                <a:extLst>
                  <a:ext uri="{FF2B5EF4-FFF2-40B4-BE49-F238E27FC236}">
                    <a16:creationId xmlns:a16="http://schemas.microsoft.com/office/drawing/2014/main" id="{EF4558CA-3415-BB4F-92D9-F0CB36B62EF7}"/>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94;p74">
                <a:extLst>
                  <a:ext uri="{FF2B5EF4-FFF2-40B4-BE49-F238E27FC236}">
                    <a16:creationId xmlns:a16="http://schemas.microsoft.com/office/drawing/2014/main" id="{1A3BDACF-530D-CB42-B600-DA6C4B4919CD}"/>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95;p74">
                <a:extLst>
                  <a:ext uri="{FF2B5EF4-FFF2-40B4-BE49-F238E27FC236}">
                    <a16:creationId xmlns:a16="http://schemas.microsoft.com/office/drawing/2014/main" id="{FA514DE2-0EE6-1D43-9F1D-8DE2A9E38BAD}"/>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1696;p74">
              <a:extLst>
                <a:ext uri="{FF2B5EF4-FFF2-40B4-BE49-F238E27FC236}">
                  <a16:creationId xmlns:a16="http://schemas.microsoft.com/office/drawing/2014/main" id="{55683258-C373-D740-A6F9-11DB520922A9}"/>
                </a:ext>
              </a:extLst>
            </p:cNvPr>
            <p:cNvGrpSpPr/>
            <p:nvPr/>
          </p:nvGrpSpPr>
          <p:grpSpPr>
            <a:xfrm>
              <a:off x="4833506" y="1930218"/>
              <a:ext cx="183672" cy="791997"/>
              <a:chOff x="4677700" y="2150091"/>
              <a:chExt cx="304800" cy="1314300"/>
            </a:xfrm>
          </p:grpSpPr>
          <p:sp>
            <p:nvSpPr>
              <p:cNvPr id="94" name="Google Shape;1697;p74">
                <a:extLst>
                  <a:ext uri="{FF2B5EF4-FFF2-40B4-BE49-F238E27FC236}">
                    <a16:creationId xmlns:a16="http://schemas.microsoft.com/office/drawing/2014/main" id="{CB90D436-6BEC-2943-A1B1-2627B21FD62A}"/>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98;p74">
                <a:extLst>
                  <a:ext uri="{FF2B5EF4-FFF2-40B4-BE49-F238E27FC236}">
                    <a16:creationId xmlns:a16="http://schemas.microsoft.com/office/drawing/2014/main" id="{AAA407D7-564F-BB4E-B95B-2B316F1F1E8A}"/>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99;p74">
                <a:extLst>
                  <a:ext uri="{FF2B5EF4-FFF2-40B4-BE49-F238E27FC236}">
                    <a16:creationId xmlns:a16="http://schemas.microsoft.com/office/drawing/2014/main" id="{090ED366-0900-714A-9A6E-4E2001FCB76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00;p74">
                <a:extLst>
                  <a:ext uri="{FF2B5EF4-FFF2-40B4-BE49-F238E27FC236}">
                    <a16:creationId xmlns:a16="http://schemas.microsoft.com/office/drawing/2014/main" id="{8A419687-6ED1-E540-95C2-00BBA6D2430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01;p74">
                <a:extLst>
                  <a:ext uri="{FF2B5EF4-FFF2-40B4-BE49-F238E27FC236}">
                    <a16:creationId xmlns:a16="http://schemas.microsoft.com/office/drawing/2014/main" id="{7AF4BB3B-18E9-8843-988F-B7841288454E}"/>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702;p74">
              <a:extLst>
                <a:ext uri="{FF2B5EF4-FFF2-40B4-BE49-F238E27FC236}">
                  <a16:creationId xmlns:a16="http://schemas.microsoft.com/office/drawing/2014/main" id="{8B5394A2-B75C-2E4D-8D0A-6FF5132A6867}"/>
                </a:ext>
              </a:extLst>
            </p:cNvPr>
            <p:cNvGrpSpPr/>
            <p:nvPr/>
          </p:nvGrpSpPr>
          <p:grpSpPr>
            <a:xfrm>
              <a:off x="5120106" y="1930218"/>
              <a:ext cx="183672" cy="791997"/>
              <a:chOff x="4677700" y="2150091"/>
              <a:chExt cx="304800" cy="1314300"/>
            </a:xfrm>
          </p:grpSpPr>
          <p:sp>
            <p:nvSpPr>
              <p:cNvPr id="130" name="Google Shape;1703;p74">
                <a:extLst>
                  <a:ext uri="{FF2B5EF4-FFF2-40B4-BE49-F238E27FC236}">
                    <a16:creationId xmlns:a16="http://schemas.microsoft.com/office/drawing/2014/main" id="{EDD58189-728F-4141-A686-8E1CD6A745AF}"/>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04;p74">
                <a:extLst>
                  <a:ext uri="{FF2B5EF4-FFF2-40B4-BE49-F238E27FC236}">
                    <a16:creationId xmlns:a16="http://schemas.microsoft.com/office/drawing/2014/main" id="{464AC26D-FC40-154F-881C-97E16804863A}"/>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05;p74">
                <a:extLst>
                  <a:ext uri="{FF2B5EF4-FFF2-40B4-BE49-F238E27FC236}">
                    <a16:creationId xmlns:a16="http://schemas.microsoft.com/office/drawing/2014/main" id="{4A1D941D-1922-0648-AA95-3CCF187B078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06;p74">
                <a:extLst>
                  <a:ext uri="{FF2B5EF4-FFF2-40B4-BE49-F238E27FC236}">
                    <a16:creationId xmlns:a16="http://schemas.microsoft.com/office/drawing/2014/main" id="{86AC87F3-ECF6-1848-8B7D-0A09408BF5B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07;p74">
                <a:extLst>
                  <a:ext uri="{FF2B5EF4-FFF2-40B4-BE49-F238E27FC236}">
                    <a16:creationId xmlns:a16="http://schemas.microsoft.com/office/drawing/2014/main" id="{8BC27CDA-0A6F-B243-8750-92281F66609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4362"/>
        <p:cNvGrpSpPr/>
        <p:nvPr/>
      </p:nvGrpSpPr>
      <p:grpSpPr>
        <a:xfrm>
          <a:off x="0" y="0"/>
          <a:ext cx="0" cy="0"/>
          <a:chOff x="0" y="0"/>
          <a:chExt cx="0" cy="0"/>
        </a:xfrm>
      </p:grpSpPr>
      <p:sp>
        <p:nvSpPr>
          <p:cNvPr id="4365" name="Google Shape;4365;p16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200</a:t>
            </a:fld>
            <a:endParaRPr/>
          </a:p>
        </p:txBody>
      </p:sp>
      <p:sp>
        <p:nvSpPr>
          <p:cNvPr id="4363" name="Google Shape;4363;p16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4364" name="Google Shape;4364;p167"/>
          <p:cNvSpPr txBox="1">
            <a:spLocks noGrp="1"/>
          </p:cNvSpPr>
          <p:nvPr>
            <p:ph type="body" idx="4294967295"/>
          </p:nvPr>
        </p:nvSpPr>
        <p:spPr>
          <a:xfrm>
            <a:off x="0" y="1000125"/>
            <a:ext cx="8521700" cy="3416300"/>
          </a:xfrm>
          <a:prstGeom prst="rect">
            <a:avLst/>
          </a:prstGeom>
          <a:noFill/>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SzPts val="800"/>
              <a:buChar char="●"/>
            </a:pPr>
            <a:r>
              <a:rPr lang="en-GB" sz="800"/>
              <a:t>Adversarial Examples for Evaluating Reading Comprehension Systems (Jia et al. 2017, EMNLP)</a:t>
            </a:r>
            <a:endParaRPr sz="800"/>
          </a:p>
          <a:p>
            <a:pPr marL="457200" lvl="0" indent="-279400" algn="l" rtl="0">
              <a:lnSpc>
                <a:spcPct val="115000"/>
              </a:lnSpc>
              <a:spcBef>
                <a:spcPts val="0"/>
              </a:spcBef>
              <a:spcAft>
                <a:spcPts val="0"/>
              </a:spcAft>
              <a:buSzPts val="800"/>
              <a:buChar char="●"/>
            </a:pPr>
            <a:r>
              <a:rPr lang="en-GB" sz="800"/>
              <a:t>Know What You Don’t Know: Unanswerable Questions for SQuAD (Rajpurkar et al. 2018, ACL)</a:t>
            </a:r>
            <a:endParaRPr sz="800"/>
          </a:p>
          <a:p>
            <a:pPr marL="457200" lvl="0" indent="-279400" algn="l" rtl="0">
              <a:lnSpc>
                <a:spcPct val="115000"/>
              </a:lnSpc>
              <a:spcBef>
                <a:spcPts val="0"/>
              </a:spcBef>
              <a:spcAft>
                <a:spcPts val="0"/>
              </a:spcAft>
              <a:buSzPts val="800"/>
              <a:buChar char="●"/>
            </a:pPr>
            <a:r>
              <a:rPr lang="en-GB" sz="800"/>
              <a:t>Visual question answering: Datasets, algorithms, and future challenges (Kafle et al. 2017, Computer Vision and Image Understanding)</a:t>
            </a:r>
            <a:endParaRPr sz="800"/>
          </a:p>
          <a:p>
            <a:pPr marL="457200" lvl="0" indent="-279400" algn="l" rtl="0">
              <a:lnSpc>
                <a:spcPct val="115000"/>
              </a:lnSpc>
              <a:spcBef>
                <a:spcPts val="0"/>
              </a:spcBef>
              <a:spcAft>
                <a:spcPts val="0"/>
              </a:spcAft>
              <a:buSzPts val="800"/>
              <a:buChar char="●"/>
            </a:pPr>
            <a:r>
              <a:rPr lang="en-GB" sz="800"/>
              <a:t>Making the V in VQA Matter: Elevating the Role of Image Understanding in Visual Question Answering (Goyal et al. 2017, CVPR)</a:t>
            </a:r>
            <a:endParaRPr sz="800"/>
          </a:p>
          <a:p>
            <a:pPr marL="457200" lvl="0" indent="-279400" algn="l" rtl="0">
              <a:lnSpc>
                <a:spcPct val="115000"/>
              </a:lnSpc>
              <a:spcBef>
                <a:spcPts val="0"/>
              </a:spcBef>
              <a:spcAft>
                <a:spcPts val="0"/>
              </a:spcAft>
              <a:buSzPts val="800"/>
              <a:buChar char="●"/>
            </a:pPr>
            <a:r>
              <a:rPr lang="en-GB" sz="800"/>
              <a:t>Reading Wikipedia to Answer Open-Domain Questions (Chen et al. 2017, ACL)</a:t>
            </a:r>
            <a:endParaRPr sz="800"/>
          </a:p>
          <a:p>
            <a:pPr marL="457200" lvl="0" indent="-279400" algn="l" rtl="0">
              <a:lnSpc>
                <a:spcPct val="115000"/>
              </a:lnSpc>
              <a:spcBef>
                <a:spcPts val="0"/>
              </a:spcBef>
              <a:spcAft>
                <a:spcPts val="0"/>
              </a:spcAft>
              <a:buSzPts val="800"/>
              <a:buChar char="●"/>
            </a:pPr>
            <a:r>
              <a:rPr lang="en-GB" sz="800"/>
              <a:t>Event2Mind: Commonsense Inference on Events, Intents, and Reactions (Rashkin et al. 2018, arXiv)</a:t>
            </a:r>
            <a:endParaRPr sz="800"/>
          </a:p>
          <a:p>
            <a:pPr marL="457200" lvl="0" indent="-279400" algn="l" rtl="0">
              <a:lnSpc>
                <a:spcPct val="115000"/>
              </a:lnSpc>
              <a:spcBef>
                <a:spcPts val="0"/>
              </a:spcBef>
              <a:spcAft>
                <a:spcPts val="0"/>
              </a:spcAft>
              <a:buSzPts val="800"/>
              <a:buChar char="●"/>
            </a:pPr>
            <a:r>
              <a:rPr lang="en-GB" sz="800"/>
              <a:t>Semantically Equivalent Adversarial Rules for Debugging NLP Models (Ribeiro 2018, ACL)</a:t>
            </a:r>
            <a:endParaRPr sz="800"/>
          </a:p>
          <a:p>
            <a:pPr marL="457200" lvl="0" indent="-279400" algn="l" rtl="0">
              <a:lnSpc>
                <a:spcPct val="115000"/>
              </a:lnSpc>
              <a:spcBef>
                <a:spcPts val="0"/>
              </a:spcBef>
              <a:spcAft>
                <a:spcPts val="0"/>
              </a:spcAft>
              <a:buSzPts val="800"/>
              <a:buChar char="●"/>
            </a:pPr>
            <a:r>
              <a:rPr lang="en-GB" sz="800"/>
              <a:t>Understanding Neural Networks through Representation Erasure (Li et al. 2016, arXiv)</a:t>
            </a:r>
            <a:endParaRPr sz="800"/>
          </a:p>
          <a:p>
            <a:pPr marL="457200" lvl="0" indent="-279400" algn="l" rtl="0">
              <a:lnSpc>
                <a:spcPct val="115000"/>
              </a:lnSpc>
              <a:spcBef>
                <a:spcPts val="0"/>
              </a:spcBef>
              <a:spcAft>
                <a:spcPts val="0"/>
              </a:spcAft>
              <a:buSzPts val="800"/>
              <a:buChar char="●"/>
            </a:pPr>
            <a:r>
              <a:rPr lang="en-GB" sz="800"/>
              <a:t>HotFLip: White-Box Adversarial Examples for NLP (Ebrahimi et al. 2017, arXiv)</a:t>
            </a:r>
            <a:endParaRPr sz="800"/>
          </a:p>
          <a:p>
            <a:pPr marL="457200" lvl="0" indent="-279400" algn="l" rtl="0">
              <a:lnSpc>
                <a:spcPct val="115000"/>
              </a:lnSpc>
              <a:spcBef>
                <a:spcPts val="0"/>
              </a:spcBef>
              <a:spcAft>
                <a:spcPts val="0"/>
              </a:spcAft>
              <a:buSzPts val="800"/>
              <a:buChar char="●"/>
            </a:pPr>
            <a:r>
              <a:rPr lang="en-GB" sz="800"/>
              <a:t>Anchors: High-Precision Model-Agnostic Explanations (Ribeiro et al. 2018, AAAI)</a:t>
            </a:r>
            <a:endParaRPr sz="800"/>
          </a:p>
          <a:p>
            <a:pPr marL="457200" lvl="0" indent="-279400" algn="l" rtl="0">
              <a:lnSpc>
                <a:spcPct val="115000"/>
              </a:lnSpc>
              <a:spcBef>
                <a:spcPts val="0"/>
              </a:spcBef>
              <a:spcAft>
                <a:spcPts val="0"/>
              </a:spcAft>
              <a:buSzPts val="800"/>
              <a:buChar char="●"/>
            </a:pPr>
            <a:r>
              <a:rPr lang="en-GB" sz="800"/>
              <a:t>Deep contextualized word representations (Peters et al. 2018, NAACL)</a:t>
            </a:r>
            <a:endParaRPr sz="800"/>
          </a:p>
          <a:p>
            <a:pPr marL="457200" lvl="0" indent="-279400" algn="l" rtl="0">
              <a:lnSpc>
                <a:spcPct val="115000"/>
              </a:lnSpc>
              <a:spcBef>
                <a:spcPts val="0"/>
              </a:spcBef>
              <a:spcAft>
                <a:spcPts val="0"/>
              </a:spcAft>
              <a:buSzPts val="800"/>
              <a:buChar char="●"/>
            </a:pPr>
            <a:r>
              <a:rPr lang="en-GB" sz="800"/>
              <a:t>Learned in Translation: Contextualized Word Vectors (McCann et al. 2017, NIPS)</a:t>
            </a:r>
            <a:endParaRPr sz="800"/>
          </a:p>
          <a:p>
            <a:pPr marL="457200" lvl="0" indent="-279400" algn="l" rtl="0">
              <a:lnSpc>
                <a:spcPct val="115000"/>
              </a:lnSpc>
              <a:spcBef>
                <a:spcPts val="0"/>
              </a:spcBef>
              <a:spcAft>
                <a:spcPts val="0"/>
              </a:spcAft>
              <a:buSzPts val="800"/>
              <a:buChar char="●"/>
            </a:pPr>
            <a:r>
              <a:rPr lang="en-GB" sz="800"/>
              <a:t>Supervised Learning of Universal Sentence Representations from Natural Language Inference Data (Conneau et al. 2017, EMNLP)</a:t>
            </a:r>
            <a:endParaRPr sz="800"/>
          </a:p>
          <a:p>
            <a:pPr marL="457200" lvl="0" indent="-279400" algn="l" rtl="0">
              <a:lnSpc>
                <a:spcPct val="115000"/>
              </a:lnSpc>
              <a:spcBef>
                <a:spcPts val="0"/>
              </a:spcBef>
              <a:spcAft>
                <a:spcPts val="0"/>
              </a:spcAft>
              <a:buSzPts val="800"/>
              <a:buChar char="●"/>
            </a:pPr>
            <a:r>
              <a:rPr lang="en-GB" sz="800"/>
              <a:t>Efficient Estimation of Word Representations in Vector Space (Mikolov et al. 2013, NIPS)</a:t>
            </a:r>
            <a:endParaRPr sz="800"/>
          </a:p>
          <a:p>
            <a:pPr marL="457200" lvl="0" indent="-279400" algn="l" rtl="0">
              <a:lnSpc>
                <a:spcPct val="115000"/>
              </a:lnSpc>
              <a:spcBef>
                <a:spcPts val="0"/>
              </a:spcBef>
              <a:spcAft>
                <a:spcPts val="0"/>
              </a:spcAft>
              <a:buSzPts val="800"/>
              <a:buChar char="●"/>
            </a:pPr>
            <a:r>
              <a:rPr lang="en-GB" sz="800"/>
              <a:t>Simple and Effective Semi-Supervised Question Answering (Dhingra et al. NAACL 2018)</a:t>
            </a:r>
            <a:endParaRPr sz="800"/>
          </a:p>
          <a:p>
            <a:pPr marL="457200" lvl="0" indent="-279400" algn="l" rtl="0">
              <a:lnSpc>
                <a:spcPct val="115000"/>
              </a:lnSpc>
              <a:spcBef>
                <a:spcPts val="0"/>
              </a:spcBef>
              <a:spcAft>
                <a:spcPts val="0"/>
              </a:spcAft>
              <a:buSzPts val="800"/>
              <a:buChar char="●"/>
            </a:pPr>
            <a:r>
              <a:rPr lang="en-GB" sz="800"/>
              <a:t>Neural Domain Adaptation for Biomedical Question Answering (Wiese et al. 2017, CoNLL)</a:t>
            </a:r>
            <a:endParaRPr sz="800"/>
          </a:p>
          <a:p>
            <a:pPr marL="457200" lvl="0" indent="-279400" algn="l" rtl="0">
              <a:lnSpc>
                <a:spcPct val="115000"/>
              </a:lnSpc>
              <a:spcBef>
                <a:spcPts val="0"/>
              </a:spcBef>
              <a:spcAft>
                <a:spcPts val="0"/>
              </a:spcAft>
              <a:buSzPts val="800"/>
              <a:buChar char="●"/>
            </a:pPr>
            <a:r>
              <a:rPr lang="en-GB" sz="800"/>
              <a:t>Improving Language Understanding by Generative Pre-Training (Radford et al. 2018, arXiv)</a:t>
            </a:r>
            <a:endParaRPr sz="800"/>
          </a:p>
          <a:p>
            <a:pPr marL="457200" lvl="0" indent="-279400" algn="l" rtl="0">
              <a:lnSpc>
                <a:spcPct val="115000"/>
              </a:lnSpc>
              <a:spcBef>
                <a:spcPts val="0"/>
              </a:spcBef>
              <a:spcAft>
                <a:spcPts val="0"/>
              </a:spcAft>
              <a:buSzPts val="800"/>
              <a:buChar char="●"/>
            </a:pPr>
            <a:r>
              <a:rPr lang="en-GB" sz="800"/>
              <a:t>Neural Skill Transfer from Supervised Language Tasks to Reading Comprehension (Mihaylov et al. 2017, arXiv)</a:t>
            </a:r>
            <a:endParaRPr sz="800"/>
          </a:p>
          <a:p>
            <a:pPr marL="457200" lvl="0" indent="-279400" algn="l" rtl="0">
              <a:lnSpc>
                <a:spcPct val="115000"/>
              </a:lnSpc>
              <a:spcBef>
                <a:spcPts val="0"/>
              </a:spcBef>
              <a:spcAft>
                <a:spcPts val="0"/>
              </a:spcAft>
              <a:buSzPts val="800"/>
              <a:buChar char="●"/>
            </a:pPr>
            <a:r>
              <a:rPr lang="en-GB" sz="800">
                <a:uFill>
                  <a:noFill/>
                </a:uFill>
                <a:hlinkClick r:id="rId3"/>
              </a:rPr>
              <a:t>Representing General Relational Knowledge in ConceptNet 5</a:t>
            </a:r>
            <a:r>
              <a:rPr lang="en-GB" sz="800"/>
              <a:t> (Speer and Havasi, LREC 2012)</a:t>
            </a:r>
            <a:endParaRPr sz="800"/>
          </a:p>
          <a:p>
            <a:pPr marL="457200" lvl="0" indent="-279400" algn="l" rtl="0">
              <a:lnSpc>
                <a:spcPct val="115000"/>
              </a:lnSpc>
              <a:spcBef>
                <a:spcPts val="0"/>
              </a:spcBef>
              <a:spcAft>
                <a:spcPts val="0"/>
              </a:spcAft>
              <a:buSzPts val="800"/>
              <a:buChar char="●"/>
            </a:pPr>
            <a:r>
              <a:rPr lang="en-GB" sz="800"/>
              <a:t>Learning to understand phrases by embedding the dictionary (Hill et al. 2016, TACL)</a:t>
            </a:r>
            <a:endParaRPr sz="800"/>
          </a:p>
          <a:p>
            <a:pPr marL="457200" lvl="0" indent="-279400" algn="l" rtl="0">
              <a:lnSpc>
                <a:spcPct val="115000"/>
              </a:lnSpc>
              <a:spcBef>
                <a:spcPts val="0"/>
              </a:spcBef>
              <a:spcAft>
                <a:spcPts val="0"/>
              </a:spcAft>
              <a:buSzPts val="800"/>
              <a:buChar char="●"/>
            </a:pPr>
            <a:r>
              <a:rPr lang="en-GB" sz="800"/>
              <a:t>Leveraging knowledge bases in lstms for improving machine reading (Yang et al. 2017, ACL)</a:t>
            </a:r>
            <a:endParaRPr sz="800"/>
          </a:p>
          <a:p>
            <a:pPr marL="457200" lvl="0" indent="-279400" algn="l" rtl="0">
              <a:lnSpc>
                <a:spcPct val="115000"/>
              </a:lnSpc>
              <a:spcBef>
                <a:spcPts val="0"/>
              </a:spcBef>
              <a:spcAft>
                <a:spcPts val="0"/>
              </a:spcAft>
              <a:buSzPts val="800"/>
              <a:buChar char="●"/>
            </a:pPr>
            <a:r>
              <a:rPr lang="en-GB" sz="800"/>
              <a:t>Knowledgeable Reader: Enhancing Cloze-Style Reading Comprehension with External Commonsense Knowledge. (Mihaylov and Frank, 2018, ACL)</a:t>
            </a:r>
            <a:endParaRPr sz="800"/>
          </a:p>
          <a:p>
            <a:pPr marL="457200" lvl="0" indent="-279400" algn="l" rtl="0">
              <a:lnSpc>
                <a:spcPct val="115000"/>
              </a:lnSpc>
              <a:spcBef>
                <a:spcPts val="0"/>
              </a:spcBef>
              <a:spcAft>
                <a:spcPts val="0"/>
              </a:spcAft>
              <a:buSzPts val="800"/>
              <a:buChar char="●"/>
            </a:pPr>
            <a:r>
              <a:rPr lang="en-GB" sz="800"/>
              <a:t>Reading Wikipedia to Answer Open-Domain Questions (Chen et al. 2017, ACL)</a:t>
            </a:r>
            <a:endParaRPr sz="800"/>
          </a:p>
          <a:p>
            <a:pPr marL="457200" lvl="0" indent="-279400" algn="l" rtl="0">
              <a:lnSpc>
                <a:spcPct val="115000"/>
              </a:lnSpc>
              <a:spcBef>
                <a:spcPts val="0"/>
              </a:spcBef>
              <a:spcAft>
                <a:spcPts val="0"/>
              </a:spcAft>
              <a:buSzPts val="800"/>
              <a:buChar char="●"/>
            </a:pPr>
            <a:r>
              <a:rPr lang="en-GB" sz="800"/>
              <a:t>Evidence aggregation for answer re-ranking in open-domain question answering (Wang et al. ICLR 2018)</a:t>
            </a:r>
            <a:endParaRPr sz="800"/>
          </a:p>
          <a:p>
            <a:pPr marL="457200" lvl="0" indent="-279400" algn="l" rtl="0">
              <a:lnSpc>
                <a:spcPct val="115000"/>
              </a:lnSpc>
              <a:spcBef>
                <a:spcPts val="0"/>
              </a:spcBef>
              <a:spcAft>
                <a:spcPts val="0"/>
              </a:spcAft>
              <a:buSzPts val="800"/>
              <a:buChar char="●"/>
            </a:pPr>
            <a:r>
              <a:rPr lang="en-GB" sz="800"/>
              <a:t>Marco Baroni and Gemma Boleda: </a:t>
            </a:r>
            <a:r>
              <a:rPr lang="en-GB" sz="800" u="sng">
                <a:hlinkClick r:id="rId4"/>
              </a:rPr>
              <a:t>https://www.cs.utexas.edu/~mooney/cs388/slides/dist-sem-intro-NLP-class-UT.pdf</a:t>
            </a:r>
            <a:endParaRPr sz="800"/>
          </a:p>
          <a:p>
            <a:pPr marL="457200" lvl="0" indent="-279400" algn="l" rtl="0">
              <a:lnSpc>
                <a:spcPct val="115000"/>
              </a:lnSpc>
              <a:spcBef>
                <a:spcPts val="0"/>
              </a:spcBef>
              <a:spcAft>
                <a:spcPts val="0"/>
              </a:spcAft>
              <a:buSzPts val="800"/>
              <a:buChar char="●"/>
            </a:pPr>
            <a:r>
              <a:rPr lang="en-GB" sz="800"/>
              <a:t>News article:  </a:t>
            </a:r>
            <a:r>
              <a:rPr lang="en-GB" sz="800" u="sng">
                <a:hlinkClick r:id="rId5"/>
              </a:rPr>
              <a:t>https://www.independent.co.uk/infact/brexit-second-referendum-false-claims-eu-referendum-campaign-lies-fake-news-a8113381.html</a:t>
            </a:r>
            <a:endParaRPr sz="800"/>
          </a:p>
          <a:p>
            <a:pPr marL="0" lvl="0" indent="0" algn="l" rtl="0">
              <a:lnSpc>
                <a:spcPct val="115000"/>
              </a:lnSpc>
              <a:spcBef>
                <a:spcPts val="1200"/>
              </a:spcBef>
              <a:spcAft>
                <a:spcPts val="1600"/>
              </a:spcAft>
              <a:buNone/>
            </a:pPr>
            <a:endParaRPr sz="8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4369"/>
        <p:cNvGrpSpPr/>
        <p:nvPr/>
      </p:nvGrpSpPr>
      <p:grpSpPr>
        <a:xfrm>
          <a:off x="0" y="0"/>
          <a:ext cx="0" cy="0"/>
          <a:chOff x="0" y="0"/>
          <a:chExt cx="0" cy="0"/>
        </a:xfrm>
      </p:grpSpPr>
      <p:sp>
        <p:nvSpPr>
          <p:cNvPr id="4372" name="Google Shape;4372;p16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201</a:t>
            </a:fld>
            <a:endParaRPr/>
          </a:p>
        </p:txBody>
      </p:sp>
      <p:sp>
        <p:nvSpPr>
          <p:cNvPr id="4370" name="Google Shape;4370;p16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for Datasets</a:t>
            </a:r>
            <a:endParaRPr/>
          </a:p>
        </p:txBody>
      </p:sp>
      <p:sp>
        <p:nvSpPr>
          <p:cNvPr id="4371" name="Google Shape;4371;p168"/>
          <p:cNvSpPr txBox="1">
            <a:spLocks noGrp="1"/>
          </p:cNvSpPr>
          <p:nvPr>
            <p:ph type="body" idx="4294967295"/>
          </p:nvPr>
        </p:nvSpPr>
        <p:spPr>
          <a:xfrm>
            <a:off x="0" y="847725"/>
            <a:ext cx="8521700" cy="3416300"/>
          </a:xfrm>
          <a:prstGeom prst="rect">
            <a:avLst/>
          </a:prstGeom>
          <a:noFill/>
        </p:spPr>
        <p:txBody>
          <a:bodyPr spcFirstLastPara="1" wrap="square" lIns="91425" tIns="91425" rIns="91425" bIns="91425" anchor="t" anchorCtr="0">
            <a:noAutofit/>
          </a:bodyPr>
          <a:lstStyle/>
          <a:p>
            <a:pPr marL="457200" lvl="0" indent="-279400" algn="l" rtl="0">
              <a:spcBef>
                <a:spcPts val="1200"/>
              </a:spcBef>
              <a:spcAft>
                <a:spcPts val="0"/>
              </a:spcAft>
              <a:buSzPts val="800"/>
              <a:buChar char="●"/>
            </a:pPr>
            <a:r>
              <a:rPr lang="en-GB" sz="800"/>
              <a:t>Building a question answering test collection, </a:t>
            </a:r>
            <a:r>
              <a:rPr lang="en-GB" sz="800" i="1"/>
              <a:t>Voorhees &amp; Tice</a:t>
            </a:r>
            <a:r>
              <a:rPr lang="en-GB" sz="800"/>
              <a:t> SIGIR 2000</a:t>
            </a:r>
            <a:endParaRPr sz="800"/>
          </a:p>
          <a:p>
            <a:pPr marL="457200" lvl="0" indent="-279400" algn="l" rtl="0">
              <a:spcBef>
                <a:spcPts val="0"/>
              </a:spcBef>
              <a:spcAft>
                <a:spcPts val="0"/>
              </a:spcAft>
              <a:buSzPts val="800"/>
              <a:buChar char="●"/>
            </a:pPr>
            <a:r>
              <a:rPr lang="en-GB" sz="800"/>
              <a:t>Besting the Quiz Master: Crowdsourcing Incremental Classification Games, </a:t>
            </a:r>
            <a:r>
              <a:rPr lang="en-GB" sz="800" i="1"/>
              <a:t>Boyd-Graber et al.</a:t>
            </a:r>
            <a:r>
              <a:rPr lang="en-GB" sz="800"/>
              <a:t> EMNLP 2012</a:t>
            </a:r>
            <a:endParaRPr sz="800"/>
          </a:p>
          <a:p>
            <a:pPr marL="457200" lvl="0" indent="-279400" algn="l" rtl="0">
              <a:spcBef>
                <a:spcPts val="0"/>
              </a:spcBef>
              <a:spcAft>
                <a:spcPts val="0"/>
              </a:spcAft>
              <a:buSzPts val="800"/>
              <a:buChar char="●"/>
            </a:pPr>
            <a:r>
              <a:rPr lang="en-GB" sz="800"/>
              <a:t>Semantic Parsing on Freebase from Question-Answer Pairs,  </a:t>
            </a:r>
            <a:r>
              <a:rPr lang="en-GB" sz="800" i="1"/>
              <a:t>Berant et al. </a:t>
            </a:r>
            <a:r>
              <a:rPr lang="en-GB" sz="800"/>
              <a:t>EMNLP 2013</a:t>
            </a:r>
            <a:endParaRPr sz="800"/>
          </a:p>
          <a:p>
            <a:pPr marL="457200" lvl="0" indent="-279400" algn="l" rtl="0">
              <a:spcBef>
                <a:spcPts val="0"/>
              </a:spcBef>
              <a:spcAft>
                <a:spcPts val="0"/>
              </a:spcAft>
              <a:buSzPts val="800"/>
              <a:buChar char="●"/>
            </a:pPr>
            <a:r>
              <a:rPr lang="en-GB" sz="800"/>
              <a:t>Mctest: A challenge dataset for the open-domain macchine comprehension of text, </a:t>
            </a:r>
            <a:r>
              <a:rPr lang="en-GB" sz="800" i="1"/>
              <a:t>Richardson et al.</a:t>
            </a:r>
            <a:r>
              <a:rPr lang="en-GB" sz="800"/>
              <a:t> EMNLP 2013</a:t>
            </a:r>
            <a:endParaRPr sz="800"/>
          </a:p>
          <a:p>
            <a:pPr marL="457200" lvl="0" indent="-279400" algn="l" rtl="0">
              <a:spcBef>
                <a:spcPts val="0"/>
              </a:spcBef>
              <a:spcAft>
                <a:spcPts val="0"/>
              </a:spcAft>
              <a:buSzPts val="800"/>
              <a:buChar char="●"/>
            </a:pPr>
            <a:r>
              <a:rPr lang="en-GB" sz="800"/>
              <a:t>Teaching Machines to Read and Comprehend,</a:t>
            </a:r>
            <a:r>
              <a:rPr lang="en-GB" sz="800" i="1"/>
              <a:t> Hermann et al.</a:t>
            </a:r>
            <a:r>
              <a:rPr lang="en-GB" sz="800"/>
              <a:t> NIPS 2015</a:t>
            </a:r>
            <a:endParaRPr sz="800"/>
          </a:p>
          <a:p>
            <a:pPr marL="457200" lvl="0" indent="-279400" algn="l" rtl="0">
              <a:spcBef>
                <a:spcPts val="0"/>
              </a:spcBef>
              <a:spcAft>
                <a:spcPts val="0"/>
              </a:spcAft>
              <a:buSzPts val="800"/>
              <a:buChar char="●"/>
            </a:pPr>
            <a:r>
              <a:rPr lang="en-GB" sz="800"/>
              <a:t>WikiQA: A challenge dataset for open-domain question answering, </a:t>
            </a:r>
            <a:r>
              <a:rPr lang="en-GB" sz="800" i="1"/>
              <a:t>Yang et al.</a:t>
            </a:r>
            <a:r>
              <a:rPr lang="en-GB" sz="800"/>
              <a:t> EMNLP 2015 </a:t>
            </a:r>
            <a:endParaRPr sz="800"/>
          </a:p>
          <a:p>
            <a:pPr marL="457200" lvl="0" indent="-279400" algn="l" rtl="0">
              <a:spcBef>
                <a:spcPts val="0"/>
              </a:spcBef>
              <a:spcAft>
                <a:spcPts val="0"/>
              </a:spcAft>
              <a:buSzPts val="800"/>
              <a:buChar char="●"/>
            </a:pPr>
            <a:r>
              <a:rPr lang="en-GB" sz="800"/>
              <a:t>Large-scale Simple Question Answering with Memory Networks,</a:t>
            </a:r>
            <a:r>
              <a:rPr lang="en-GB" sz="800">
                <a:highlight>
                  <a:schemeClr val="lt1"/>
                </a:highlight>
              </a:rPr>
              <a:t> </a:t>
            </a:r>
            <a:r>
              <a:rPr lang="en-GB" sz="800" i="1">
                <a:highlight>
                  <a:schemeClr val="lt1"/>
                </a:highlight>
              </a:rPr>
              <a:t>Bordes et al. 2015</a:t>
            </a:r>
            <a:r>
              <a:rPr lang="en-GB" sz="800">
                <a:highlight>
                  <a:schemeClr val="lt1"/>
                </a:highlight>
              </a:rPr>
              <a:t> arXiv:1506.02075.</a:t>
            </a:r>
            <a:endParaRPr sz="800">
              <a:highlight>
                <a:schemeClr val="lt1"/>
              </a:highlight>
            </a:endParaRPr>
          </a:p>
          <a:p>
            <a:pPr marL="457200" lvl="0" indent="-279400" algn="l" rtl="0">
              <a:spcBef>
                <a:spcPts val="0"/>
              </a:spcBef>
              <a:spcAft>
                <a:spcPts val="0"/>
              </a:spcAft>
              <a:buSzPts val="800"/>
              <a:buChar char="●"/>
            </a:pPr>
            <a:r>
              <a:rPr lang="en-GB" sz="800"/>
              <a:t>The Goldilocks Principle: Reading Children’s Books with Explicit Memory Representations, </a:t>
            </a:r>
            <a:r>
              <a:rPr lang="en-GB" sz="800" i="1"/>
              <a:t>Hill et al.</a:t>
            </a:r>
            <a:r>
              <a:rPr lang="en-GB" sz="800"/>
              <a:t> ICLR 2016</a:t>
            </a:r>
            <a:endParaRPr sz="800">
              <a:highlight>
                <a:schemeClr val="lt1"/>
              </a:highlight>
            </a:endParaRPr>
          </a:p>
          <a:p>
            <a:pPr marL="457200" lvl="0" indent="-279400" algn="l" rtl="0">
              <a:spcBef>
                <a:spcPts val="0"/>
              </a:spcBef>
              <a:spcAft>
                <a:spcPts val="0"/>
              </a:spcAft>
              <a:buSzPts val="800"/>
              <a:buChar char="●"/>
            </a:pPr>
            <a:r>
              <a:rPr lang="en-GB" sz="800"/>
              <a:t>SQuAD: 100,000+ Questions for Machine Comprehension of Text, </a:t>
            </a:r>
            <a:r>
              <a:rPr lang="en-GB" sz="800" i="1"/>
              <a:t>Rajpurkar et al.</a:t>
            </a:r>
            <a:r>
              <a:rPr lang="en-GB" sz="800"/>
              <a:t> EMNLP 2016</a:t>
            </a:r>
            <a:endParaRPr sz="800"/>
          </a:p>
          <a:p>
            <a:pPr marL="457200" lvl="0" indent="-279400" algn="l" rtl="0">
              <a:spcBef>
                <a:spcPts val="0"/>
              </a:spcBef>
              <a:spcAft>
                <a:spcPts val="0"/>
              </a:spcAft>
              <a:buSzPts val="800"/>
              <a:buChar char="●"/>
            </a:pPr>
            <a:r>
              <a:rPr lang="en-GB" sz="800"/>
              <a:t>[SQuAD 2.0] Know What You Don't Know: Unanswerable Questions for SQuAD, </a:t>
            </a:r>
            <a:r>
              <a:rPr lang="en-GB" sz="800" i="1"/>
              <a:t>Rajpurkar and Jia et al.</a:t>
            </a:r>
            <a:r>
              <a:rPr lang="en-GB" sz="800"/>
              <a:t> ACL 2018  </a:t>
            </a:r>
            <a:endParaRPr sz="800"/>
          </a:p>
          <a:p>
            <a:pPr marL="457200" lvl="0" indent="-279400" algn="l" rtl="0">
              <a:spcBef>
                <a:spcPts val="0"/>
              </a:spcBef>
              <a:spcAft>
                <a:spcPts val="0"/>
              </a:spcAft>
              <a:buSzPts val="800"/>
              <a:buChar char="●"/>
            </a:pPr>
            <a:r>
              <a:rPr lang="en-GB" sz="800"/>
              <a:t>Towards AI-Complete Question Answering: A Set of Prerequisite Toy Tasks, </a:t>
            </a:r>
            <a:r>
              <a:rPr lang="en-GB" sz="800" i="1"/>
              <a:t>Weston et al.</a:t>
            </a:r>
            <a:r>
              <a:rPr lang="en-GB" sz="800"/>
              <a:t> ICLR 2016</a:t>
            </a:r>
            <a:endParaRPr sz="800"/>
          </a:p>
          <a:p>
            <a:pPr marL="457200" lvl="0" indent="-279400" algn="l" rtl="0">
              <a:spcBef>
                <a:spcPts val="0"/>
              </a:spcBef>
              <a:spcAft>
                <a:spcPts val="0"/>
              </a:spcAft>
              <a:buSzPts val="800"/>
              <a:buChar char="●"/>
            </a:pPr>
            <a:r>
              <a:rPr lang="en-GB" sz="800"/>
              <a:t>Constraint-Based Question Answering with Knowledge Graph, </a:t>
            </a:r>
            <a:r>
              <a:rPr lang="en-GB" sz="800" i="1"/>
              <a:t>Bao et al</a:t>
            </a:r>
            <a:r>
              <a:rPr lang="en-GB" sz="800"/>
              <a:t>. COLING 2016</a:t>
            </a:r>
            <a:endParaRPr sz="800"/>
          </a:p>
          <a:p>
            <a:pPr marL="457200" lvl="0" indent="-279400" algn="l" rtl="0">
              <a:spcBef>
                <a:spcPts val="0"/>
              </a:spcBef>
              <a:spcAft>
                <a:spcPts val="0"/>
              </a:spcAft>
              <a:buSzPts val="800"/>
              <a:buChar char="●"/>
            </a:pPr>
            <a:r>
              <a:rPr lang="en-GB" sz="800"/>
              <a:t>MovieQA: Understanding Stories in Movies through Question-Answering, </a:t>
            </a:r>
            <a:r>
              <a:rPr lang="en-GB" sz="800" i="1"/>
              <a:t>Tapawasi et al. </a:t>
            </a:r>
            <a:r>
              <a:rPr lang="en-GB" sz="800"/>
              <a:t>CVPR 2016</a:t>
            </a:r>
            <a:endParaRPr sz="800"/>
          </a:p>
          <a:p>
            <a:pPr marL="457200" lvl="0" indent="-279400" algn="l" rtl="0">
              <a:spcBef>
                <a:spcPts val="0"/>
              </a:spcBef>
              <a:spcAft>
                <a:spcPts val="0"/>
              </a:spcAft>
              <a:buSzPts val="800"/>
              <a:buChar char="●"/>
            </a:pPr>
            <a:r>
              <a:rPr lang="en-GB" sz="800"/>
              <a:t>Who did What: A Large-Scale Person-Centered Cloze Dataset, </a:t>
            </a:r>
            <a:r>
              <a:rPr lang="en-GB" sz="800" i="1"/>
              <a:t>Onishi et al.</a:t>
            </a:r>
            <a:r>
              <a:rPr lang="en-GB" sz="800"/>
              <a:t> EMNLP 2016</a:t>
            </a:r>
            <a:endParaRPr sz="800"/>
          </a:p>
          <a:p>
            <a:pPr marL="457200" lvl="0" indent="-279400" algn="l" rtl="0">
              <a:spcBef>
                <a:spcPts val="0"/>
              </a:spcBef>
              <a:spcAft>
                <a:spcPts val="0"/>
              </a:spcAft>
              <a:buSzPts val="800"/>
              <a:buChar char="●"/>
            </a:pPr>
            <a:r>
              <a:rPr lang="en-GB" sz="800"/>
              <a:t>MS MARCO: A Human Generated MAchine Reading COmprehension Dataset, </a:t>
            </a:r>
            <a:r>
              <a:rPr lang="en-GB" sz="800" i="1"/>
              <a:t>Nguyen et al. </a:t>
            </a:r>
            <a:r>
              <a:rPr lang="en-GB" sz="800"/>
              <a:t>NIPS 2016</a:t>
            </a:r>
            <a:endParaRPr sz="800"/>
          </a:p>
          <a:p>
            <a:pPr marL="457200" lvl="0" indent="-279400" algn="l" rtl="0">
              <a:spcBef>
                <a:spcPts val="0"/>
              </a:spcBef>
              <a:spcAft>
                <a:spcPts val="0"/>
              </a:spcAft>
              <a:buSzPts val="800"/>
              <a:buChar char="●"/>
            </a:pPr>
            <a:r>
              <a:rPr lang="en-GB" sz="800"/>
              <a:t>The LAMBADA dataset: Word prediction requiring a broad discourse context, </a:t>
            </a:r>
            <a:r>
              <a:rPr lang="en-GB" sz="800" i="1"/>
              <a:t>Paperno et al. </a:t>
            </a:r>
            <a:r>
              <a:rPr lang="en-GB" sz="800"/>
              <a:t>ACL 2016</a:t>
            </a:r>
            <a:endParaRPr sz="800"/>
          </a:p>
          <a:p>
            <a:pPr marL="457200" lvl="0" indent="-279400" algn="l" rtl="0">
              <a:spcBef>
                <a:spcPts val="0"/>
              </a:spcBef>
              <a:spcAft>
                <a:spcPts val="0"/>
              </a:spcAft>
              <a:buSzPts val="800"/>
              <a:buChar char="●"/>
            </a:pPr>
            <a:r>
              <a:rPr lang="en-GB" sz="800"/>
              <a:t>WIKIREADING: A Novel Large-scale Language Understanding Task over Wikipedia, </a:t>
            </a:r>
            <a:r>
              <a:rPr lang="en-GB" sz="800" i="1"/>
              <a:t>Hewlett et al.</a:t>
            </a:r>
            <a:r>
              <a:rPr lang="en-GB" sz="800"/>
              <a:t> ACL 2016</a:t>
            </a:r>
            <a:endParaRPr sz="800"/>
          </a:p>
          <a:p>
            <a:pPr marL="457200" lvl="0" indent="-279400" algn="l" rtl="0">
              <a:spcBef>
                <a:spcPts val="0"/>
              </a:spcBef>
              <a:spcAft>
                <a:spcPts val="0"/>
              </a:spcAft>
              <a:buSzPts val="800"/>
              <a:buChar char="●"/>
            </a:pPr>
            <a:r>
              <a:rPr lang="en-GB" sz="800"/>
              <a:t>TriviaQA: A Large Scale Distantly Supervised Challenge Dataset for Reading Comprehension, </a:t>
            </a:r>
            <a:r>
              <a:rPr lang="en-GB" sz="800" i="1"/>
              <a:t>Joshi et al.</a:t>
            </a:r>
            <a:r>
              <a:rPr lang="en-GB" sz="800"/>
              <a:t> ACL 2017</a:t>
            </a:r>
            <a:endParaRPr sz="800"/>
          </a:p>
          <a:p>
            <a:pPr marL="457200" lvl="0" indent="-279400" algn="l" rtl="0">
              <a:spcBef>
                <a:spcPts val="0"/>
              </a:spcBef>
              <a:spcAft>
                <a:spcPts val="0"/>
              </a:spcAft>
              <a:buSzPts val="800"/>
              <a:buChar char="●"/>
            </a:pPr>
            <a:r>
              <a:rPr lang="en-GB" sz="800"/>
              <a:t>Crowdsourcing Multiple Choice Science Questions, </a:t>
            </a:r>
            <a:r>
              <a:rPr lang="en-GB" sz="800" i="1"/>
              <a:t>Welbl et al.</a:t>
            </a:r>
            <a:r>
              <a:rPr lang="en-GB" sz="800"/>
              <a:t> WNUT 2017</a:t>
            </a:r>
            <a:endParaRPr sz="800"/>
          </a:p>
          <a:p>
            <a:pPr marL="457200" lvl="0" indent="-279400" algn="l" rtl="0">
              <a:spcBef>
                <a:spcPts val="0"/>
              </a:spcBef>
              <a:spcAft>
                <a:spcPts val="0"/>
              </a:spcAft>
              <a:buSzPts val="800"/>
              <a:buChar char="●"/>
            </a:pPr>
            <a:r>
              <a:rPr lang="en-GB" sz="800"/>
              <a:t>RACE: Large-scale ReAding Comprehension Dataset From Examinations, </a:t>
            </a:r>
            <a:r>
              <a:rPr lang="en-GB" sz="800" i="1"/>
              <a:t>Lai et al.</a:t>
            </a:r>
            <a:r>
              <a:rPr lang="en-GB" sz="800"/>
              <a:t> EMNLP 2017</a:t>
            </a:r>
            <a:endParaRPr sz="800"/>
          </a:p>
          <a:p>
            <a:pPr marL="457200" lvl="0" indent="-279400" algn="l" rtl="0">
              <a:spcBef>
                <a:spcPts val="0"/>
              </a:spcBef>
              <a:spcAft>
                <a:spcPts val="0"/>
              </a:spcAft>
              <a:buSzPts val="800"/>
              <a:buChar char="●"/>
            </a:pPr>
            <a:r>
              <a:rPr lang="en-GB" sz="800"/>
              <a:t>NewsQA: a Machine Comprehension Dataset, </a:t>
            </a:r>
            <a:r>
              <a:rPr lang="en-GB" sz="800" i="1"/>
              <a:t>Trischler et al.</a:t>
            </a:r>
            <a:r>
              <a:rPr lang="en-GB" sz="800"/>
              <a:t> RepL4NLP </a:t>
            </a:r>
            <a:r>
              <a:rPr lang="en-GB" sz="800">
                <a:highlight>
                  <a:schemeClr val="lt1"/>
                </a:highlight>
              </a:rPr>
              <a:t> 2017</a:t>
            </a:r>
            <a:endParaRPr sz="800">
              <a:highlight>
                <a:schemeClr val="lt1"/>
              </a:highlight>
            </a:endParaRPr>
          </a:p>
          <a:p>
            <a:pPr marL="457200" lvl="0" indent="-279400" algn="l" rtl="0">
              <a:spcBef>
                <a:spcPts val="0"/>
              </a:spcBef>
              <a:spcAft>
                <a:spcPts val="0"/>
              </a:spcAft>
              <a:buSzPts val="800"/>
              <a:buChar char="●"/>
            </a:pPr>
            <a:r>
              <a:rPr lang="en-GB" sz="800"/>
              <a:t>Science Exam Datasets by the Allen Institute for Artificial Intelligence: </a:t>
            </a:r>
            <a:r>
              <a:rPr lang="en-GB" sz="800" u="sng">
                <a:hlinkClick r:id="rId3"/>
              </a:rPr>
              <a:t>https://allenai.org/data/data-all.html</a:t>
            </a:r>
            <a:endParaRPr sz="800"/>
          </a:p>
          <a:p>
            <a:pPr marL="457200" lvl="0" indent="-279400" algn="l" rtl="0">
              <a:spcBef>
                <a:spcPts val="0"/>
              </a:spcBef>
              <a:spcAft>
                <a:spcPts val="0"/>
              </a:spcAft>
              <a:buSzPts val="800"/>
              <a:buChar char="●"/>
            </a:pPr>
            <a:r>
              <a:rPr lang="en-GB" sz="800"/>
              <a:t>SearchQA: A New Q&amp;A Dataset Augmented with Context from a Search Engine, </a:t>
            </a:r>
            <a:r>
              <a:rPr lang="en-GB" sz="800" i="1"/>
              <a:t>Dunn et al</a:t>
            </a:r>
            <a:r>
              <a:rPr lang="en-GB" sz="800"/>
              <a:t>. </a:t>
            </a:r>
            <a:r>
              <a:rPr lang="en-GB" sz="800" u="sng">
                <a:hlinkClick r:id="rId4"/>
              </a:rPr>
              <a:t>https://arxiv.org/pdf/1704.05179.pdf</a:t>
            </a:r>
            <a:endParaRPr sz="800">
              <a:highlight>
                <a:schemeClr val="lt1"/>
              </a:highlight>
            </a:endParaRPr>
          </a:p>
          <a:p>
            <a:pPr marL="457200" lvl="0" indent="-279400" algn="l" rtl="0">
              <a:spcBef>
                <a:spcPts val="0"/>
              </a:spcBef>
              <a:spcAft>
                <a:spcPts val="0"/>
              </a:spcAft>
              <a:buSzPts val="800"/>
              <a:buChar char="●"/>
            </a:pPr>
            <a:r>
              <a:rPr lang="en-GB" sz="800"/>
              <a:t>Quasar: Datasets for Question Answering by Search and Reading. </a:t>
            </a:r>
            <a:r>
              <a:rPr lang="en-GB" sz="800" i="1"/>
              <a:t>Dhingra et al.</a:t>
            </a:r>
            <a:r>
              <a:rPr lang="en-GB" sz="800"/>
              <a:t> 2017  </a:t>
            </a:r>
            <a:r>
              <a:rPr lang="en-GB" sz="800" u="sng">
                <a:hlinkClick r:id="rId5"/>
              </a:rPr>
              <a:t>https://arxiv.org/abs/1707.03904</a:t>
            </a:r>
            <a:r>
              <a:rPr lang="en-GB" sz="800"/>
              <a:t> </a:t>
            </a:r>
            <a:endParaRPr sz="800"/>
          </a:p>
          <a:p>
            <a:pPr marL="457200" lvl="0" indent="-279400" algn="l" rtl="0">
              <a:spcBef>
                <a:spcPts val="0"/>
              </a:spcBef>
              <a:spcAft>
                <a:spcPts val="0"/>
              </a:spcAft>
              <a:buSzPts val="800"/>
              <a:buChar char="●"/>
            </a:pPr>
            <a:r>
              <a:rPr lang="en-GB" sz="800">
                <a:highlight>
                  <a:schemeClr val="lt1"/>
                </a:highlight>
              </a:rPr>
              <a:t>Constructing Datasets for Multi-Hop Reading Comprehension across Documents, </a:t>
            </a:r>
            <a:r>
              <a:rPr lang="en-GB" sz="800" i="1">
                <a:highlight>
                  <a:schemeClr val="lt1"/>
                </a:highlight>
              </a:rPr>
              <a:t>Welbl et al.</a:t>
            </a:r>
            <a:r>
              <a:rPr lang="en-GB" sz="800">
                <a:highlight>
                  <a:schemeClr val="lt1"/>
                </a:highlight>
              </a:rPr>
              <a:t> TACL 2018</a:t>
            </a:r>
            <a:endParaRPr sz="800">
              <a:highlight>
                <a:schemeClr val="lt1"/>
              </a:highlight>
            </a:endParaRPr>
          </a:p>
          <a:p>
            <a:pPr marL="457200" lvl="0" indent="-279400" algn="l" rtl="0">
              <a:spcBef>
                <a:spcPts val="0"/>
              </a:spcBef>
              <a:spcAft>
                <a:spcPts val="0"/>
              </a:spcAft>
              <a:buSzPts val="800"/>
              <a:buChar char="●"/>
            </a:pPr>
            <a:r>
              <a:rPr lang="en-GB" sz="800"/>
              <a:t>The NarrativeQA Reading Comprehension Challenge, </a:t>
            </a:r>
            <a:r>
              <a:rPr lang="en-GB" sz="800" i="1"/>
              <a:t>Kocisky et al.</a:t>
            </a:r>
            <a:r>
              <a:rPr lang="en-GB" sz="800"/>
              <a:t> TACL 2018</a:t>
            </a:r>
            <a:endParaRPr sz="8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25" name="Google Shape;12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99" name="Google Shape;99;p1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Today we cover:</a:t>
            </a:r>
            <a:endParaRPr dirty="0"/>
          </a:p>
        </p:txBody>
      </p:sp>
      <p:grpSp>
        <p:nvGrpSpPr>
          <p:cNvPr id="112" name="Google Shape;112;p18"/>
          <p:cNvGrpSpPr/>
          <p:nvPr/>
        </p:nvGrpSpPr>
        <p:grpSpPr>
          <a:xfrm>
            <a:off x="6191913" y="1245125"/>
            <a:ext cx="1440600" cy="3103875"/>
            <a:chOff x="6191913" y="1245125"/>
            <a:chExt cx="1440600" cy="3103875"/>
          </a:xfrm>
        </p:grpSpPr>
        <p:sp>
          <p:nvSpPr>
            <p:cNvPr id="114" name="Google Shape;114;p18"/>
            <p:cNvSpPr txBox="1"/>
            <p:nvPr/>
          </p:nvSpPr>
          <p:spPr>
            <a:xfrm>
              <a:off x="6191913" y="1245125"/>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End-to-End </a:t>
              </a:r>
              <a:br>
                <a:rPr lang="en-GB" sz="1000" dirty="0"/>
              </a:br>
              <a:r>
                <a:rPr lang="en-GB" sz="1000" dirty="0"/>
                <a:t>Machine Reading</a:t>
              </a:r>
              <a:endParaRPr sz="1000" dirty="0"/>
            </a:p>
          </p:txBody>
        </p:sp>
        <p:sp>
          <p:nvSpPr>
            <p:cNvPr id="115" name="Google Shape;115;p18"/>
            <p:cNvSpPr txBox="1"/>
            <p:nvPr/>
          </p:nvSpPr>
          <p:spPr>
            <a:xfrm>
              <a:off x="639381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since 2014</a:t>
              </a:r>
              <a:endParaRPr sz="1000"/>
            </a:p>
          </p:txBody>
        </p:sp>
      </p:grpSp>
      <p:sp>
        <p:nvSpPr>
          <p:cNvPr id="31" name="Google Shape;133;p19">
            <a:extLst>
              <a:ext uri="{FF2B5EF4-FFF2-40B4-BE49-F238E27FC236}">
                <a16:creationId xmlns:a16="http://schemas.microsoft.com/office/drawing/2014/main" id="{F48A90E5-6F68-0444-BD37-83A7E1714D16}"/>
              </a:ext>
            </a:extLst>
          </p:cNvPr>
          <p:cNvSpPr/>
          <p:nvPr/>
        </p:nvSpPr>
        <p:spPr>
          <a:xfrm>
            <a:off x="5784574" y="1083950"/>
            <a:ext cx="2355676"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135" name="Group 134">
            <a:extLst>
              <a:ext uri="{FF2B5EF4-FFF2-40B4-BE49-F238E27FC236}">
                <a16:creationId xmlns:a16="http://schemas.microsoft.com/office/drawing/2014/main" id="{2E69C4EB-9813-724B-9048-4775D9697D7E}"/>
              </a:ext>
            </a:extLst>
          </p:cNvPr>
          <p:cNvGrpSpPr/>
          <p:nvPr/>
        </p:nvGrpSpPr>
        <p:grpSpPr>
          <a:xfrm>
            <a:off x="5993688" y="1772849"/>
            <a:ext cx="1947678" cy="2069101"/>
            <a:chOff x="3506950" y="1772850"/>
            <a:chExt cx="1977000" cy="2069100"/>
          </a:xfrm>
        </p:grpSpPr>
        <p:sp>
          <p:nvSpPr>
            <p:cNvPr id="136" name="Google Shape;1629;p74">
              <a:extLst>
                <a:ext uri="{FF2B5EF4-FFF2-40B4-BE49-F238E27FC236}">
                  <a16:creationId xmlns:a16="http://schemas.microsoft.com/office/drawing/2014/main" id="{52894CA0-42A1-2443-B5B6-5FE15814FD5F}"/>
                </a:ext>
              </a:extLst>
            </p:cNvPr>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137" name="Google Shape;1631;p74">
              <a:extLst>
                <a:ext uri="{FF2B5EF4-FFF2-40B4-BE49-F238E27FC236}">
                  <a16:creationId xmlns:a16="http://schemas.microsoft.com/office/drawing/2014/main" id="{4E0AAC45-46E0-2347-A162-95ACB02F14FC}"/>
                </a:ext>
              </a:extLst>
            </p:cNvPr>
            <p:cNvGrpSpPr/>
            <p:nvPr/>
          </p:nvGrpSpPr>
          <p:grpSpPr>
            <a:xfrm>
              <a:off x="3686319" y="2873593"/>
              <a:ext cx="183672" cy="791997"/>
              <a:chOff x="4677700" y="2150091"/>
              <a:chExt cx="304800" cy="1314300"/>
            </a:xfrm>
          </p:grpSpPr>
          <p:sp>
            <p:nvSpPr>
              <p:cNvPr id="204" name="Google Shape;1632;p74">
                <a:extLst>
                  <a:ext uri="{FF2B5EF4-FFF2-40B4-BE49-F238E27FC236}">
                    <a16:creationId xmlns:a16="http://schemas.microsoft.com/office/drawing/2014/main" id="{3849AECA-CF73-A449-9634-210AAEAC018A}"/>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33;p74">
                <a:extLst>
                  <a:ext uri="{FF2B5EF4-FFF2-40B4-BE49-F238E27FC236}">
                    <a16:creationId xmlns:a16="http://schemas.microsoft.com/office/drawing/2014/main" id="{36B8F5DF-A34B-A245-A592-CA119F79B3D2}"/>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34;p74">
                <a:extLst>
                  <a:ext uri="{FF2B5EF4-FFF2-40B4-BE49-F238E27FC236}">
                    <a16:creationId xmlns:a16="http://schemas.microsoft.com/office/drawing/2014/main" id="{C5BB27FE-ABDD-F24F-B198-060A110DB714}"/>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35;p74">
                <a:extLst>
                  <a:ext uri="{FF2B5EF4-FFF2-40B4-BE49-F238E27FC236}">
                    <a16:creationId xmlns:a16="http://schemas.microsoft.com/office/drawing/2014/main" id="{347C7C83-A074-A742-8CF9-09E7AB34582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636;p74">
                <a:extLst>
                  <a:ext uri="{FF2B5EF4-FFF2-40B4-BE49-F238E27FC236}">
                    <a16:creationId xmlns:a16="http://schemas.microsoft.com/office/drawing/2014/main" id="{CC6D915F-376B-D547-811A-873BEAE68FB1}"/>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642;p74">
              <a:extLst>
                <a:ext uri="{FF2B5EF4-FFF2-40B4-BE49-F238E27FC236}">
                  <a16:creationId xmlns:a16="http://schemas.microsoft.com/office/drawing/2014/main" id="{88614E05-3716-9F46-9616-A455CC25743A}"/>
                </a:ext>
              </a:extLst>
            </p:cNvPr>
            <p:cNvGrpSpPr/>
            <p:nvPr/>
          </p:nvGrpSpPr>
          <p:grpSpPr>
            <a:xfrm>
              <a:off x="3972919" y="2873593"/>
              <a:ext cx="183672" cy="791997"/>
              <a:chOff x="4677700" y="2150091"/>
              <a:chExt cx="304800" cy="1314300"/>
            </a:xfrm>
          </p:grpSpPr>
          <p:sp>
            <p:nvSpPr>
              <p:cNvPr id="199" name="Google Shape;1643;p74">
                <a:extLst>
                  <a:ext uri="{FF2B5EF4-FFF2-40B4-BE49-F238E27FC236}">
                    <a16:creationId xmlns:a16="http://schemas.microsoft.com/office/drawing/2014/main" id="{D57C0DE7-2DF7-9E48-89A8-D53EDE783C6C}"/>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44;p74">
                <a:extLst>
                  <a:ext uri="{FF2B5EF4-FFF2-40B4-BE49-F238E27FC236}">
                    <a16:creationId xmlns:a16="http://schemas.microsoft.com/office/drawing/2014/main" id="{4EEA65DD-C941-7C43-A1F3-A22E6E8C4E5B}"/>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45;p74">
                <a:extLst>
                  <a:ext uri="{FF2B5EF4-FFF2-40B4-BE49-F238E27FC236}">
                    <a16:creationId xmlns:a16="http://schemas.microsoft.com/office/drawing/2014/main" id="{9EFEE8C4-8775-F441-95AB-4853951713DB}"/>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46;p74">
                <a:extLst>
                  <a:ext uri="{FF2B5EF4-FFF2-40B4-BE49-F238E27FC236}">
                    <a16:creationId xmlns:a16="http://schemas.microsoft.com/office/drawing/2014/main" id="{BEFA0426-CFF6-CE4C-BE3D-DFDE74F1A1B3}"/>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47;p74">
                <a:extLst>
                  <a:ext uri="{FF2B5EF4-FFF2-40B4-BE49-F238E27FC236}">
                    <a16:creationId xmlns:a16="http://schemas.microsoft.com/office/drawing/2014/main" id="{16E9B5FE-29B6-EA44-A425-A4CA3774B740}"/>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648;p74">
              <a:extLst>
                <a:ext uri="{FF2B5EF4-FFF2-40B4-BE49-F238E27FC236}">
                  <a16:creationId xmlns:a16="http://schemas.microsoft.com/office/drawing/2014/main" id="{FA99A64D-82E8-CF49-A522-B95F07842EEF}"/>
                </a:ext>
              </a:extLst>
            </p:cNvPr>
            <p:cNvGrpSpPr/>
            <p:nvPr/>
          </p:nvGrpSpPr>
          <p:grpSpPr>
            <a:xfrm>
              <a:off x="4259519" y="2873593"/>
              <a:ext cx="183672" cy="791997"/>
              <a:chOff x="4677700" y="2150091"/>
              <a:chExt cx="304800" cy="1314300"/>
            </a:xfrm>
          </p:grpSpPr>
          <p:sp>
            <p:nvSpPr>
              <p:cNvPr id="194" name="Google Shape;1649;p74">
                <a:extLst>
                  <a:ext uri="{FF2B5EF4-FFF2-40B4-BE49-F238E27FC236}">
                    <a16:creationId xmlns:a16="http://schemas.microsoft.com/office/drawing/2014/main" id="{1A35BFCA-6E58-CF4E-A805-999AA0D1027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50;p74">
                <a:extLst>
                  <a:ext uri="{FF2B5EF4-FFF2-40B4-BE49-F238E27FC236}">
                    <a16:creationId xmlns:a16="http://schemas.microsoft.com/office/drawing/2014/main" id="{FCC933D7-C8E8-7A49-BCCE-7744D4B9A46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51;p74">
                <a:extLst>
                  <a:ext uri="{FF2B5EF4-FFF2-40B4-BE49-F238E27FC236}">
                    <a16:creationId xmlns:a16="http://schemas.microsoft.com/office/drawing/2014/main" id="{CF940656-1FEC-2343-A152-7B283A293D6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52;p74">
                <a:extLst>
                  <a:ext uri="{FF2B5EF4-FFF2-40B4-BE49-F238E27FC236}">
                    <a16:creationId xmlns:a16="http://schemas.microsoft.com/office/drawing/2014/main" id="{88FC0DC1-60D9-5E41-B4CF-4C647015C867}"/>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53;p74">
                <a:extLst>
                  <a:ext uri="{FF2B5EF4-FFF2-40B4-BE49-F238E27FC236}">
                    <a16:creationId xmlns:a16="http://schemas.microsoft.com/office/drawing/2014/main" id="{1D383445-3DBF-2B48-929D-7A554EBD689B}"/>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654;p74">
              <a:extLst>
                <a:ext uri="{FF2B5EF4-FFF2-40B4-BE49-F238E27FC236}">
                  <a16:creationId xmlns:a16="http://schemas.microsoft.com/office/drawing/2014/main" id="{ABA662F4-56E7-0E4F-8A30-6DAF1FF8E580}"/>
                </a:ext>
              </a:extLst>
            </p:cNvPr>
            <p:cNvGrpSpPr/>
            <p:nvPr/>
          </p:nvGrpSpPr>
          <p:grpSpPr>
            <a:xfrm>
              <a:off x="4546119" y="2873593"/>
              <a:ext cx="183672" cy="791997"/>
              <a:chOff x="4677700" y="2150091"/>
              <a:chExt cx="304800" cy="1314300"/>
            </a:xfrm>
          </p:grpSpPr>
          <p:sp>
            <p:nvSpPr>
              <p:cNvPr id="189" name="Google Shape;1655;p74">
                <a:extLst>
                  <a:ext uri="{FF2B5EF4-FFF2-40B4-BE49-F238E27FC236}">
                    <a16:creationId xmlns:a16="http://schemas.microsoft.com/office/drawing/2014/main" id="{B4FD2EBE-D3B2-6D49-A12F-D8B64D4240B3}"/>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56;p74">
                <a:extLst>
                  <a:ext uri="{FF2B5EF4-FFF2-40B4-BE49-F238E27FC236}">
                    <a16:creationId xmlns:a16="http://schemas.microsoft.com/office/drawing/2014/main" id="{40D1D5D1-2504-5E4E-9E2F-D67C09A5448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57;p74">
                <a:extLst>
                  <a:ext uri="{FF2B5EF4-FFF2-40B4-BE49-F238E27FC236}">
                    <a16:creationId xmlns:a16="http://schemas.microsoft.com/office/drawing/2014/main" id="{61CCE852-91C9-5E4C-9C09-B8384DE77A8B}"/>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58;p74">
                <a:extLst>
                  <a:ext uri="{FF2B5EF4-FFF2-40B4-BE49-F238E27FC236}">
                    <a16:creationId xmlns:a16="http://schemas.microsoft.com/office/drawing/2014/main" id="{633A1A44-7351-0A47-B506-79882FDE165A}"/>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59;p74">
                <a:extLst>
                  <a:ext uri="{FF2B5EF4-FFF2-40B4-BE49-F238E27FC236}">
                    <a16:creationId xmlns:a16="http://schemas.microsoft.com/office/drawing/2014/main" id="{1821A062-E0C6-E746-9AFA-904A63D4AE9B}"/>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660;p74">
              <a:extLst>
                <a:ext uri="{FF2B5EF4-FFF2-40B4-BE49-F238E27FC236}">
                  <a16:creationId xmlns:a16="http://schemas.microsoft.com/office/drawing/2014/main" id="{542F0C81-4F18-FE47-B9E5-2D25F3D1FC5B}"/>
                </a:ext>
              </a:extLst>
            </p:cNvPr>
            <p:cNvGrpSpPr/>
            <p:nvPr/>
          </p:nvGrpSpPr>
          <p:grpSpPr>
            <a:xfrm>
              <a:off x="4832719" y="2873593"/>
              <a:ext cx="183672" cy="791997"/>
              <a:chOff x="4677700" y="2150091"/>
              <a:chExt cx="304800" cy="1314300"/>
            </a:xfrm>
          </p:grpSpPr>
          <p:sp>
            <p:nvSpPr>
              <p:cNvPr id="184" name="Google Shape;1661;p74">
                <a:extLst>
                  <a:ext uri="{FF2B5EF4-FFF2-40B4-BE49-F238E27FC236}">
                    <a16:creationId xmlns:a16="http://schemas.microsoft.com/office/drawing/2014/main" id="{27FAFBF8-0C76-CB4C-B6EA-80B9123F1671}"/>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62;p74">
                <a:extLst>
                  <a:ext uri="{FF2B5EF4-FFF2-40B4-BE49-F238E27FC236}">
                    <a16:creationId xmlns:a16="http://schemas.microsoft.com/office/drawing/2014/main" id="{D14EA913-43FF-E14F-9C05-E9D0AE7FD9FE}"/>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63;p74">
                <a:extLst>
                  <a:ext uri="{FF2B5EF4-FFF2-40B4-BE49-F238E27FC236}">
                    <a16:creationId xmlns:a16="http://schemas.microsoft.com/office/drawing/2014/main" id="{0097F459-AAC4-2741-BEDD-D825CD1038D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64;p74">
                <a:extLst>
                  <a:ext uri="{FF2B5EF4-FFF2-40B4-BE49-F238E27FC236}">
                    <a16:creationId xmlns:a16="http://schemas.microsoft.com/office/drawing/2014/main" id="{1497A0E0-2FCD-D943-BB74-C0C6CBDDB3B0}"/>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65;p74">
                <a:extLst>
                  <a:ext uri="{FF2B5EF4-FFF2-40B4-BE49-F238E27FC236}">
                    <a16:creationId xmlns:a16="http://schemas.microsoft.com/office/drawing/2014/main" id="{8D1A42ED-7770-D34C-82F1-BAB88B329000}"/>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666;p74">
              <a:extLst>
                <a:ext uri="{FF2B5EF4-FFF2-40B4-BE49-F238E27FC236}">
                  <a16:creationId xmlns:a16="http://schemas.microsoft.com/office/drawing/2014/main" id="{A67323E3-CEBE-DF4D-9421-D4D64B5C35AD}"/>
                </a:ext>
              </a:extLst>
            </p:cNvPr>
            <p:cNvGrpSpPr/>
            <p:nvPr/>
          </p:nvGrpSpPr>
          <p:grpSpPr>
            <a:xfrm>
              <a:off x="5119319" y="2873593"/>
              <a:ext cx="183672" cy="791997"/>
              <a:chOff x="4677700" y="2150091"/>
              <a:chExt cx="304800" cy="1314300"/>
            </a:xfrm>
          </p:grpSpPr>
          <p:sp>
            <p:nvSpPr>
              <p:cNvPr id="179" name="Google Shape;1667;p74">
                <a:extLst>
                  <a:ext uri="{FF2B5EF4-FFF2-40B4-BE49-F238E27FC236}">
                    <a16:creationId xmlns:a16="http://schemas.microsoft.com/office/drawing/2014/main" id="{22E7B1BA-B257-4740-A589-0651E9B7258C}"/>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68;p74">
                <a:extLst>
                  <a:ext uri="{FF2B5EF4-FFF2-40B4-BE49-F238E27FC236}">
                    <a16:creationId xmlns:a16="http://schemas.microsoft.com/office/drawing/2014/main" id="{2D6E18DF-8427-1F4D-930A-598A37414CA0}"/>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69;p74">
                <a:extLst>
                  <a:ext uri="{FF2B5EF4-FFF2-40B4-BE49-F238E27FC236}">
                    <a16:creationId xmlns:a16="http://schemas.microsoft.com/office/drawing/2014/main" id="{F9B9BF88-9F6C-D947-AD91-B16A2175D7D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70;p74">
                <a:extLst>
                  <a:ext uri="{FF2B5EF4-FFF2-40B4-BE49-F238E27FC236}">
                    <a16:creationId xmlns:a16="http://schemas.microsoft.com/office/drawing/2014/main" id="{4681B1D9-05BC-C049-9B30-033005BC1BAE}"/>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71;p74">
                <a:extLst>
                  <a:ext uri="{FF2B5EF4-FFF2-40B4-BE49-F238E27FC236}">
                    <a16:creationId xmlns:a16="http://schemas.microsoft.com/office/drawing/2014/main" id="{78A9FF12-0D39-0A42-ABA4-FE51035FCCA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672;p74">
              <a:extLst>
                <a:ext uri="{FF2B5EF4-FFF2-40B4-BE49-F238E27FC236}">
                  <a16:creationId xmlns:a16="http://schemas.microsoft.com/office/drawing/2014/main" id="{AB63B5A5-15F7-AB47-B297-40213FE5B7A1}"/>
                </a:ext>
              </a:extLst>
            </p:cNvPr>
            <p:cNvGrpSpPr/>
            <p:nvPr/>
          </p:nvGrpSpPr>
          <p:grpSpPr>
            <a:xfrm>
              <a:off x="3687106" y="1930218"/>
              <a:ext cx="183672" cy="791997"/>
              <a:chOff x="4677700" y="2150091"/>
              <a:chExt cx="304800" cy="1314300"/>
            </a:xfrm>
          </p:grpSpPr>
          <p:sp>
            <p:nvSpPr>
              <p:cNvPr id="174" name="Google Shape;1673;p74">
                <a:extLst>
                  <a:ext uri="{FF2B5EF4-FFF2-40B4-BE49-F238E27FC236}">
                    <a16:creationId xmlns:a16="http://schemas.microsoft.com/office/drawing/2014/main" id="{B2074CBB-A915-254A-AC2F-897E26BEC50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74;p74">
                <a:extLst>
                  <a:ext uri="{FF2B5EF4-FFF2-40B4-BE49-F238E27FC236}">
                    <a16:creationId xmlns:a16="http://schemas.microsoft.com/office/drawing/2014/main" id="{C8C584FA-1ECB-E446-B1CE-CDF6134469BE}"/>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75;p74">
                <a:extLst>
                  <a:ext uri="{FF2B5EF4-FFF2-40B4-BE49-F238E27FC236}">
                    <a16:creationId xmlns:a16="http://schemas.microsoft.com/office/drawing/2014/main" id="{EFDC5C9F-5F66-F64E-9E48-7F2DEFB69D1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76;p74">
                <a:extLst>
                  <a:ext uri="{FF2B5EF4-FFF2-40B4-BE49-F238E27FC236}">
                    <a16:creationId xmlns:a16="http://schemas.microsoft.com/office/drawing/2014/main" id="{B28E7BC4-FF3F-2B49-9BC5-E0907086E313}"/>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77;p74">
                <a:extLst>
                  <a:ext uri="{FF2B5EF4-FFF2-40B4-BE49-F238E27FC236}">
                    <a16:creationId xmlns:a16="http://schemas.microsoft.com/office/drawing/2014/main" id="{B507CFE6-4C8A-0548-9218-06A23227C499}"/>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678;p74">
              <a:extLst>
                <a:ext uri="{FF2B5EF4-FFF2-40B4-BE49-F238E27FC236}">
                  <a16:creationId xmlns:a16="http://schemas.microsoft.com/office/drawing/2014/main" id="{55BAD5D7-C16C-6542-A691-B289BDA740DA}"/>
                </a:ext>
              </a:extLst>
            </p:cNvPr>
            <p:cNvGrpSpPr/>
            <p:nvPr/>
          </p:nvGrpSpPr>
          <p:grpSpPr>
            <a:xfrm>
              <a:off x="3973706" y="1930218"/>
              <a:ext cx="183672" cy="791997"/>
              <a:chOff x="4677700" y="2150091"/>
              <a:chExt cx="304800" cy="1314300"/>
            </a:xfrm>
          </p:grpSpPr>
          <p:sp>
            <p:nvSpPr>
              <p:cNvPr id="169" name="Google Shape;1679;p74">
                <a:extLst>
                  <a:ext uri="{FF2B5EF4-FFF2-40B4-BE49-F238E27FC236}">
                    <a16:creationId xmlns:a16="http://schemas.microsoft.com/office/drawing/2014/main" id="{4CF0D07B-C99B-B245-A943-DE6E38A8ECF6}"/>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80;p74">
                <a:extLst>
                  <a:ext uri="{FF2B5EF4-FFF2-40B4-BE49-F238E27FC236}">
                    <a16:creationId xmlns:a16="http://schemas.microsoft.com/office/drawing/2014/main" id="{513B472A-8200-3843-A0CF-0C5A591049D3}"/>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81;p74">
                <a:extLst>
                  <a:ext uri="{FF2B5EF4-FFF2-40B4-BE49-F238E27FC236}">
                    <a16:creationId xmlns:a16="http://schemas.microsoft.com/office/drawing/2014/main" id="{59BC1AB6-A207-D14A-A2B6-E69F4B70FE8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82;p74">
                <a:extLst>
                  <a:ext uri="{FF2B5EF4-FFF2-40B4-BE49-F238E27FC236}">
                    <a16:creationId xmlns:a16="http://schemas.microsoft.com/office/drawing/2014/main" id="{49599F94-6643-D94D-92CE-D6C62FAB406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83;p74">
                <a:extLst>
                  <a:ext uri="{FF2B5EF4-FFF2-40B4-BE49-F238E27FC236}">
                    <a16:creationId xmlns:a16="http://schemas.microsoft.com/office/drawing/2014/main" id="{DED6D653-C775-8D47-95CC-EDF44918C35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684;p74">
              <a:extLst>
                <a:ext uri="{FF2B5EF4-FFF2-40B4-BE49-F238E27FC236}">
                  <a16:creationId xmlns:a16="http://schemas.microsoft.com/office/drawing/2014/main" id="{63A399BD-0F01-9742-BD7D-BAFEC8A701C7}"/>
                </a:ext>
              </a:extLst>
            </p:cNvPr>
            <p:cNvGrpSpPr/>
            <p:nvPr/>
          </p:nvGrpSpPr>
          <p:grpSpPr>
            <a:xfrm>
              <a:off x="4260306" y="1930218"/>
              <a:ext cx="183672" cy="791997"/>
              <a:chOff x="4677700" y="2150091"/>
              <a:chExt cx="304800" cy="1314300"/>
            </a:xfrm>
          </p:grpSpPr>
          <p:sp>
            <p:nvSpPr>
              <p:cNvPr id="164" name="Google Shape;1685;p74">
                <a:extLst>
                  <a:ext uri="{FF2B5EF4-FFF2-40B4-BE49-F238E27FC236}">
                    <a16:creationId xmlns:a16="http://schemas.microsoft.com/office/drawing/2014/main" id="{C50AAB1B-32DD-444A-8AD7-D7617D8C2325}"/>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86;p74">
                <a:extLst>
                  <a:ext uri="{FF2B5EF4-FFF2-40B4-BE49-F238E27FC236}">
                    <a16:creationId xmlns:a16="http://schemas.microsoft.com/office/drawing/2014/main" id="{835DD100-A9C7-A14F-89DD-68A9A4CCECE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87;p74">
                <a:extLst>
                  <a:ext uri="{FF2B5EF4-FFF2-40B4-BE49-F238E27FC236}">
                    <a16:creationId xmlns:a16="http://schemas.microsoft.com/office/drawing/2014/main" id="{FFA897B5-57B8-8149-ADA6-6BD99DEAF8B5}"/>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88;p74">
                <a:extLst>
                  <a:ext uri="{FF2B5EF4-FFF2-40B4-BE49-F238E27FC236}">
                    <a16:creationId xmlns:a16="http://schemas.microsoft.com/office/drawing/2014/main" id="{703AE74D-4121-494F-83A8-48528B9EC51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9;p74">
                <a:extLst>
                  <a:ext uri="{FF2B5EF4-FFF2-40B4-BE49-F238E27FC236}">
                    <a16:creationId xmlns:a16="http://schemas.microsoft.com/office/drawing/2014/main" id="{F46B23A5-67DE-F349-991E-B7A0F9391DF7}"/>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690;p74">
              <a:extLst>
                <a:ext uri="{FF2B5EF4-FFF2-40B4-BE49-F238E27FC236}">
                  <a16:creationId xmlns:a16="http://schemas.microsoft.com/office/drawing/2014/main" id="{D459B9A5-09E5-E64B-9258-B22C291F3CE6}"/>
                </a:ext>
              </a:extLst>
            </p:cNvPr>
            <p:cNvGrpSpPr/>
            <p:nvPr/>
          </p:nvGrpSpPr>
          <p:grpSpPr>
            <a:xfrm>
              <a:off x="4546906" y="1930218"/>
              <a:ext cx="183672" cy="791997"/>
              <a:chOff x="4677700" y="2150091"/>
              <a:chExt cx="304800" cy="1314300"/>
            </a:xfrm>
          </p:grpSpPr>
          <p:sp>
            <p:nvSpPr>
              <p:cNvPr id="159" name="Google Shape;1691;p74">
                <a:extLst>
                  <a:ext uri="{FF2B5EF4-FFF2-40B4-BE49-F238E27FC236}">
                    <a16:creationId xmlns:a16="http://schemas.microsoft.com/office/drawing/2014/main" id="{77E5E911-BAA1-6E4E-8B37-B28E4319528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92;p74">
                <a:extLst>
                  <a:ext uri="{FF2B5EF4-FFF2-40B4-BE49-F238E27FC236}">
                    <a16:creationId xmlns:a16="http://schemas.microsoft.com/office/drawing/2014/main" id="{8A9E83F6-1601-6545-AE43-8D1AEA1B06B2}"/>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93;p74">
                <a:extLst>
                  <a:ext uri="{FF2B5EF4-FFF2-40B4-BE49-F238E27FC236}">
                    <a16:creationId xmlns:a16="http://schemas.microsoft.com/office/drawing/2014/main" id="{54780B3E-1EAC-E046-8B43-B37E699EEF42}"/>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94;p74">
                <a:extLst>
                  <a:ext uri="{FF2B5EF4-FFF2-40B4-BE49-F238E27FC236}">
                    <a16:creationId xmlns:a16="http://schemas.microsoft.com/office/drawing/2014/main" id="{41EB47F2-05C7-7544-B2B7-50ABF311D3F6}"/>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95;p74">
                <a:extLst>
                  <a:ext uri="{FF2B5EF4-FFF2-40B4-BE49-F238E27FC236}">
                    <a16:creationId xmlns:a16="http://schemas.microsoft.com/office/drawing/2014/main" id="{AF1D472D-3831-BE4F-8C8C-E1C2C1EEB2E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696;p74">
              <a:extLst>
                <a:ext uri="{FF2B5EF4-FFF2-40B4-BE49-F238E27FC236}">
                  <a16:creationId xmlns:a16="http://schemas.microsoft.com/office/drawing/2014/main" id="{B5B70C66-4072-754C-8E6A-3483284C4DDF}"/>
                </a:ext>
              </a:extLst>
            </p:cNvPr>
            <p:cNvGrpSpPr/>
            <p:nvPr/>
          </p:nvGrpSpPr>
          <p:grpSpPr>
            <a:xfrm>
              <a:off x="4833506" y="1930218"/>
              <a:ext cx="183672" cy="791997"/>
              <a:chOff x="4677700" y="2150091"/>
              <a:chExt cx="304800" cy="1314300"/>
            </a:xfrm>
          </p:grpSpPr>
          <p:sp>
            <p:nvSpPr>
              <p:cNvPr id="154" name="Google Shape;1697;p74">
                <a:extLst>
                  <a:ext uri="{FF2B5EF4-FFF2-40B4-BE49-F238E27FC236}">
                    <a16:creationId xmlns:a16="http://schemas.microsoft.com/office/drawing/2014/main" id="{8135A611-A658-AB46-BB6A-D21038B35E3E}"/>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98;p74">
                <a:extLst>
                  <a:ext uri="{FF2B5EF4-FFF2-40B4-BE49-F238E27FC236}">
                    <a16:creationId xmlns:a16="http://schemas.microsoft.com/office/drawing/2014/main" id="{DA062279-778B-564E-A7A2-903324B1B267}"/>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99;p74">
                <a:extLst>
                  <a:ext uri="{FF2B5EF4-FFF2-40B4-BE49-F238E27FC236}">
                    <a16:creationId xmlns:a16="http://schemas.microsoft.com/office/drawing/2014/main" id="{DB597597-D94C-8843-A379-517E7B98156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00;p74">
                <a:extLst>
                  <a:ext uri="{FF2B5EF4-FFF2-40B4-BE49-F238E27FC236}">
                    <a16:creationId xmlns:a16="http://schemas.microsoft.com/office/drawing/2014/main" id="{DF3317AC-69C3-1041-91E6-FC777C0AEE90}"/>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01;p74">
                <a:extLst>
                  <a:ext uri="{FF2B5EF4-FFF2-40B4-BE49-F238E27FC236}">
                    <a16:creationId xmlns:a16="http://schemas.microsoft.com/office/drawing/2014/main" id="{92CCEFF2-3558-1948-8140-166D438DC77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702;p74">
              <a:extLst>
                <a:ext uri="{FF2B5EF4-FFF2-40B4-BE49-F238E27FC236}">
                  <a16:creationId xmlns:a16="http://schemas.microsoft.com/office/drawing/2014/main" id="{D2C4E5D4-1BEE-994C-BD38-7D2466EF1674}"/>
                </a:ext>
              </a:extLst>
            </p:cNvPr>
            <p:cNvGrpSpPr/>
            <p:nvPr/>
          </p:nvGrpSpPr>
          <p:grpSpPr>
            <a:xfrm>
              <a:off x="5120106" y="1930218"/>
              <a:ext cx="183672" cy="791997"/>
              <a:chOff x="4677700" y="2150091"/>
              <a:chExt cx="304800" cy="1314300"/>
            </a:xfrm>
          </p:grpSpPr>
          <p:sp>
            <p:nvSpPr>
              <p:cNvPr id="149" name="Google Shape;1703;p74">
                <a:extLst>
                  <a:ext uri="{FF2B5EF4-FFF2-40B4-BE49-F238E27FC236}">
                    <a16:creationId xmlns:a16="http://schemas.microsoft.com/office/drawing/2014/main" id="{BD8A1646-2153-904B-ABC1-EF1E0E9860A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04;p74">
                <a:extLst>
                  <a:ext uri="{FF2B5EF4-FFF2-40B4-BE49-F238E27FC236}">
                    <a16:creationId xmlns:a16="http://schemas.microsoft.com/office/drawing/2014/main" id="{D910443D-6156-0C4B-9698-3019B926971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05;p74">
                <a:extLst>
                  <a:ext uri="{FF2B5EF4-FFF2-40B4-BE49-F238E27FC236}">
                    <a16:creationId xmlns:a16="http://schemas.microsoft.com/office/drawing/2014/main" id="{C736D9FB-E69F-414B-9672-877B12BCDF9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06;p74">
                <a:extLst>
                  <a:ext uri="{FF2B5EF4-FFF2-40B4-BE49-F238E27FC236}">
                    <a16:creationId xmlns:a16="http://schemas.microsoft.com/office/drawing/2014/main" id="{0ACBFC8F-D5B2-B34A-8A5A-38C402363790}"/>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07;p74">
                <a:extLst>
                  <a:ext uri="{FF2B5EF4-FFF2-40B4-BE49-F238E27FC236}">
                    <a16:creationId xmlns:a16="http://schemas.microsoft.com/office/drawing/2014/main" id="{BB5B076D-EE0A-5D4A-A601-8C9D6E8879BC}"/>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872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99" name="Google Shape;199;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185" name="Google Shape;185;p2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86" name="Google Shape;186;p22"/>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187" name="Google Shape;187;p22"/>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88" name="Google Shape;188;p2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89" name="Google Shape;189;p22"/>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90" name="Google Shape;190;p22"/>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92" name="Google Shape;192;p22"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cxnSp>
        <p:nvCxnSpPr>
          <p:cNvPr id="193" name="Google Shape;193;p22"/>
          <p:cNvCxnSpPr/>
          <p:nvPr/>
        </p:nvCxnSpPr>
        <p:spPr>
          <a:xfrm>
            <a:off x="3287375" y="1643000"/>
            <a:ext cx="0" cy="2706000"/>
          </a:xfrm>
          <a:prstGeom prst="straightConnector1">
            <a:avLst/>
          </a:prstGeom>
          <a:noFill/>
          <a:ln w="9525" cap="flat" cmpd="sng">
            <a:solidFill>
              <a:srgbClr val="FF9900"/>
            </a:solidFill>
            <a:prstDash val="solid"/>
            <a:round/>
            <a:headEnd type="none" w="med" len="med"/>
            <a:tailEnd type="none" w="med" len="med"/>
          </a:ln>
        </p:spPr>
      </p:cxnSp>
      <p:pic>
        <p:nvPicPr>
          <p:cNvPr id="194" name="Google Shape;194;p22" descr="Image result for robot"/>
          <p:cNvPicPr preferRelativeResize="0"/>
          <p:nvPr/>
        </p:nvPicPr>
        <p:blipFill>
          <a:blip r:embed="rId4">
            <a:alphaModFix/>
          </a:blip>
          <a:stretch>
            <a:fillRect/>
          </a:stretch>
        </p:blipFill>
        <p:spPr>
          <a:xfrm>
            <a:off x="3046665" y="3820088"/>
            <a:ext cx="481402" cy="572700"/>
          </a:xfrm>
          <a:prstGeom prst="rect">
            <a:avLst/>
          </a:prstGeom>
          <a:noFill/>
          <a:ln>
            <a:noFill/>
          </a:ln>
        </p:spPr>
      </p:pic>
      <p:cxnSp>
        <p:nvCxnSpPr>
          <p:cNvPr id="195" name="Google Shape;195;p22"/>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96" name="Google Shape;196;p22" descr="Image result for robot"/>
          <p:cNvPicPr preferRelativeResize="0"/>
          <p:nvPr/>
        </p:nvPicPr>
        <p:blipFill>
          <a:blip r:embed="rId4">
            <a:alphaModFix/>
          </a:blip>
          <a:stretch>
            <a:fillRect/>
          </a:stretch>
        </p:blipFill>
        <p:spPr>
          <a:xfrm>
            <a:off x="5483940" y="3820100"/>
            <a:ext cx="481402" cy="572700"/>
          </a:xfrm>
          <a:prstGeom prst="rect">
            <a:avLst/>
          </a:prstGeom>
          <a:noFill/>
          <a:ln>
            <a:noFill/>
          </a:ln>
        </p:spPr>
      </p:pic>
      <p:sp>
        <p:nvSpPr>
          <p:cNvPr id="197" name="Google Shape;197;p22"/>
          <p:cNvSpPr txBox="1"/>
          <p:nvPr/>
        </p:nvSpPr>
        <p:spPr>
          <a:xfrm>
            <a:off x="2747825" y="4461025"/>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converts into</a:t>
            </a:r>
            <a:endParaRPr sz="1000" b="1"/>
          </a:p>
        </p:txBody>
      </p:sp>
      <p:sp>
        <p:nvSpPr>
          <p:cNvPr id="198" name="Google Shape;198;p22"/>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19" name="Google Shape;317;p30">
            <a:extLst>
              <a:ext uri="{FF2B5EF4-FFF2-40B4-BE49-F238E27FC236}">
                <a16:creationId xmlns:a16="http://schemas.microsoft.com/office/drawing/2014/main" id="{CDC55F67-AF77-B84D-B43F-2953256EE16E}"/>
              </a:ext>
            </a:extLst>
          </p:cNvPr>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0" name="Google Shape;384;p33">
            <a:extLst>
              <a:ext uri="{FF2B5EF4-FFF2-40B4-BE49-F238E27FC236}">
                <a16:creationId xmlns:a16="http://schemas.microsoft.com/office/drawing/2014/main" id="{4C976FAE-D212-D642-A14D-804C9C9DEE5B}"/>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extLst>
      <p:ext uri="{BB962C8B-B14F-4D97-AF65-F5344CB8AC3E}">
        <p14:creationId xmlns:p14="http://schemas.microsoft.com/office/powerpoint/2010/main" val="359252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19" name="Google Shape;319;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305" name="Google Shape;305;p3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Symbolic Approaches (until 2014 or so)</a:t>
            </a:r>
            <a:endParaRPr dirty="0"/>
          </a:p>
        </p:txBody>
      </p:sp>
      <p:sp>
        <p:nvSpPr>
          <p:cNvPr id="307" name="Google Shape;307;p30"/>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08" name="Google Shape;308;p30"/>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309" name="Google Shape;309;p30"/>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310" name="Google Shape;310;p30"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cxnSp>
        <p:nvCxnSpPr>
          <p:cNvPr id="311" name="Google Shape;311;p30"/>
          <p:cNvCxnSpPr/>
          <p:nvPr/>
        </p:nvCxnSpPr>
        <p:spPr>
          <a:xfrm>
            <a:off x="3287375" y="1643000"/>
            <a:ext cx="0" cy="2706000"/>
          </a:xfrm>
          <a:prstGeom prst="straightConnector1">
            <a:avLst/>
          </a:prstGeom>
          <a:noFill/>
          <a:ln w="9525" cap="flat" cmpd="sng">
            <a:solidFill>
              <a:srgbClr val="FF9900"/>
            </a:solidFill>
            <a:prstDash val="solid"/>
            <a:round/>
            <a:headEnd type="none" w="med" len="med"/>
            <a:tailEnd type="none" w="med" len="med"/>
          </a:ln>
        </p:spPr>
      </p:cxnSp>
      <p:pic>
        <p:nvPicPr>
          <p:cNvPr id="312" name="Google Shape;312;p30" descr="Image result for robot"/>
          <p:cNvPicPr preferRelativeResize="0"/>
          <p:nvPr/>
        </p:nvPicPr>
        <p:blipFill>
          <a:blip r:embed="rId4">
            <a:alphaModFix/>
          </a:blip>
          <a:stretch>
            <a:fillRect/>
          </a:stretch>
        </p:blipFill>
        <p:spPr>
          <a:xfrm>
            <a:off x="3046665" y="3820088"/>
            <a:ext cx="481402" cy="572700"/>
          </a:xfrm>
          <a:prstGeom prst="rect">
            <a:avLst/>
          </a:prstGeom>
          <a:noFill/>
          <a:ln>
            <a:noFill/>
          </a:ln>
        </p:spPr>
      </p:pic>
      <p:cxnSp>
        <p:nvCxnSpPr>
          <p:cNvPr id="313" name="Google Shape;313;p30"/>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314" name="Google Shape;314;p30" descr="Image result for robot"/>
          <p:cNvPicPr preferRelativeResize="0"/>
          <p:nvPr/>
        </p:nvPicPr>
        <p:blipFill>
          <a:blip r:embed="rId4">
            <a:alphaModFix/>
          </a:blip>
          <a:stretch>
            <a:fillRect/>
          </a:stretch>
        </p:blipFill>
        <p:spPr>
          <a:xfrm>
            <a:off x="5483940" y="3820100"/>
            <a:ext cx="481402" cy="572700"/>
          </a:xfrm>
          <a:prstGeom prst="rect">
            <a:avLst/>
          </a:prstGeom>
          <a:noFill/>
          <a:ln>
            <a:noFill/>
          </a:ln>
        </p:spPr>
      </p:pic>
      <p:sp>
        <p:nvSpPr>
          <p:cNvPr id="315" name="Google Shape;315;p30"/>
          <p:cNvSpPr txBox="1"/>
          <p:nvPr/>
        </p:nvSpPr>
        <p:spPr>
          <a:xfrm>
            <a:off x="2747825" y="4461025"/>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converts into</a:t>
            </a:r>
            <a:endParaRPr sz="1000" b="1"/>
          </a:p>
        </p:txBody>
      </p:sp>
      <p:sp>
        <p:nvSpPr>
          <p:cNvPr id="316" name="Google Shape;316;p30"/>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318" name="Google Shape;318;p3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pic>
        <p:nvPicPr>
          <p:cNvPr id="19" name="Google Shape;497;p39" descr="Image result for meaning representation">
            <a:extLst>
              <a:ext uri="{FF2B5EF4-FFF2-40B4-BE49-F238E27FC236}">
                <a16:creationId xmlns:a16="http://schemas.microsoft.com/office/drawing/2014/main" id="{9D06E39E-C11C-9D4B-9097-0EA9A3938971}"/>
              </a:ext>
            </a:extLst>
          </p:cNvPr>
          <p:cNvPicPr preferRelativeResize="0"/>
          <p:nvPr/>
        </p:nvPicPr>
        <p:blipFill>
          <a:blip r:embed="rId5">
            <a:alphaModFix/>
          </a:blip>
          <a:stretch>
            <a:fillRect/>
          </a:stretch>
        </p:blipFill>
        <p:spPr>
          <a:xfrm>
            <a:off x="3910900" y="2009505"/>
            <a:ext cx="1169100" cy="1595795"/>
          </a:xfrm>
          <a:prstGeom prst="rect">
            <a:avLst/>
          </a:prstGeom>
          <a:noFill/>
          <a:ln>
            <a:noFill/>
          </a:ln>
        </p:spPr>
      </p:pic>
      <p:sp>
        <p:nvSpPr>
          <p:cNvPr id="20" name="Google Shape;186;p22">
            <a:extLst>
              <a:ext uri="{FF2B5EF4-FFF2-40B4-BE49-F238E27FC236}">
                <a16:creationId xmlns:a16="http://schemas.microsoft.com/office/drawing/2014/main" id="{545D5062-8973-334D-BC21-58FB1FFBC85D}"/>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22" name="Google Shape;384;p33">
            <a:extLst>
              <a:ext uri="{FF2B5EF4-FFF2-40B4-BE49-F238E27FC236}">
                <a16:creationId xmlns:a16="http://schemas.microsoft.com/office/drawing/2014/main" id="{1F57FD05-25EF-DB4F-A076-00D842CE78F5}"/>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extLst>
      <p:ext uri="{BB962C8B-B14F-4D97-AF65-F5344CB8AC3E}">
        <p14:creationId xmlns:p14="http://schemas.microsoft.com/office/powerpoint/2010/main" val="266377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368" name="Google Shape;368;p3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End-to-End Approaches (since 2014 or so)</a:t>
            </a:r>
            <a:endParaRPr dirty="0"/>
          </a:p>
        </p:txBody>
      </p:sp>
      <p:grpSp>
        <p:nvGrpSpPr>
          <p:cNvPr id="369" name="Google Shape;369;p33"/>
          <p:cNvGrpSpPr/>
          <p:nvPr/>
        </p:nvGrpSpPr>
        <p:grpSpPr>
          <a:xfrm>
            <a:off x="4010705" y="2150398"/>
            <a:ext cx="304800" cy="1314300"/>
            <a:chOff x="3752775" y="2200275"/>
            <a:chExt cx="304800" cy="1314300"/>
          </a:xfrm>
        </p:grpSpPr>
        <p:sp>
          <p:nvSpPr>
            <p:cNvPr id="370" name="Google Shape;370;p33"/>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3"/>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33"/>
          <p:cNvCxnSpPr>
            <a:stCxn id="374" idx="3"/>
            <a:endCxn id="367" idx="1"/>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cxnSp>
        <p:nvCxnSpPr>
          <p:cNvPr id="382" name="Google Shape;382;p33"/>
          <p:cNvCxnSpPr>
            <a:stCxn id="367" idx="3"/>
            <a:endCxn id="383" idx="1"/>
          </p:cNvCxnSpPr>
          <p:nvPr/>
        </p:nvCxnSpPr>
        <p:spPr>
          <a:xfrm>
            <a:off x="4982500" y="2807241"/>
            <a:ext cx="941100" cy="663600"/>
          </a:xfrm>
          <a:prstGeom prst="bentConnector3">
            <a:avLst>
              <a:gd name="adj1" fmla="val 50000"/>
            </a:avLst>
          </a:prstGeom>
          <a:noFill/>
          <a:ln w="9525" cap="flat" cmpd="sng">
            <a:solidFill>
              <a:srgbClr val="000000"/>
            </a:solidFill>
            <a:prstDash val="solid"/>
            <a:round/>
            <a:headEnd type="none" w="med" len="med"/>
            <a:tailEnd type="triangle" w="med" len="med"/>
          </a:ln>
        </p:spPr>
      </p:cxnSp>
      <p:sp>
        <p:nvSpPr>
          <p:cNvPr id="384" name="Google Shape;384;p33"/>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cxnSp>
        <p:nvCxnSpPr>
          <p:cNvPr id="385" name="Google Shape;385;p33"/>
          <p:cNvCxnSpPr>
            <a:stCxn id="384" idx="3"/>
            <a:endCxn id="374" idx="1"/>
          </p:cNvCxnSpPr>
          <p:nvPr/>
        </p:nvCxnSpPr>
        <p:spPr>
          <a:xfrm>
            <a:off x="3067175" y="2807400"/>
            <a:ext cx="943500" cy="0"/>
          </a:xfrm>
          <a:prstGeom prst="straightConnector1">
            <a:avLst/>
          </a:prstGeom>
          <a:noFill/>
          <a:ln w="9525" cap="flat" cmpd="sng">
            <a:solidFill>
              <a:srgbClr val="000000"/>
            </a:solidFill>
            <a:prstDash val="solid"/>
            <a:round/>
            <a:headEnd type="none" w="med" len="med"/>
            <a:tailEnd type="triangle" w="med" len="med"/>
          </a:ln>
        </p:spPr>
      </p:cxnSp>
      <p:sp>
        <p:nvSpPr>
          <p:cNvPr id="387" name="Google Shape;387;p3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88" name="Google Shape;388;p3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380" name="Google Shape;380;p33"/>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391" name="Google Shape;391;p33"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sp>
        <p:nvSpPr>
          <p:cNvPr id="25" name="Google Shape;186;p22">
            <a:extLst>
              <a:ext uri="{FF2B5EF4-FFF2-40B4-BE49-F238E27FC236}">
                <a16:creationId xmlns:a16="http://schemas.microsoft.com/office/drawing/2014/main" id="{7B4A3C17-5879-CA4B-9736-3D85A8A86D11}"/>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cxnSp>
        <p:nvCxnSpPr>
          <p:cNvPr id="26" name="Google Shape;379;p33">
            <a:extLst>
              <a:ext uri="{FF2B5EF4-FFF2-40B4-BE49-F238E27FC236}">
                <a16:creationId xmlns:a16="http://schemas.microsoft.com/office/drawing/2014/main" id="{461A5F63-0ECE-1240-BB2F-E85B5D95AFAA}"/>
              </a:ext>
            </a:extLst>
          </p:cNvPr>
          <p:cNvCxnSpPr/>
          <p:nvPr/>
        </p:nvCxnSpPr>
        <p:spPr>
          <a:xfrm rot="5400000">
            <a:off x="5348775" y="580799"/>
            <a:ext cx="377700" cy="2749200"/>
          </a:xfrm>
          <a:prstGeom prst="bentConnector3">
            <a:avLst>
              <a:gd name="adj1" fmla="val -63046"/>
            </a:avLst>
          </a:prstGeom>
          <a:noFill/>
          <a:ln w="38100"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9" name="Google Shape;499;p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494" name="Google Shape;494;p3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do we need from a representation?</a:t>
            </a:r>
            <a:endParaRPr dirty="0"/>
          </a:p>
        </p:txBody>
      </p:sp>
      <p:sp>
        <p:nvSpPr>
          <p:cNvPr id="498" name="Google Shape;498;p39"/>
          <p:cNvSpPr txBox="1">
            <a:spLocks noGrp="1"/>
          </p:cNvSpPr>
          <p:nvPr>
            <p:ph type="body" idx="4294967295"/>
          </p:nvPr>
        </p:nvSpPr>
        <p:spPr>
          <a:xfrm>
            <a:off x="5944816" y="1646238"/>
            <a:ext cx="3199184" cy="26336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Fast Retrieval</a:t>
            </a:r>
            <a:endParaRPr dirty="0"/>
          </a:p>
          <a:p>
            <a:pPr marL="457200" lvl="0" indent="-342900" algn="l" rtl="0">
              <a:spcBef>
                <a:spcPts val="0"/>
              </a:spcBef>
              <a:spcAft>
                <a:spcPts val="0"/>
              </a:spcAft>
              <a:buSzPts val="1800"/>
              <a:buChar char="●"/>
            </a:pPr>
            <a:r>
              <a:rPr lang="en-GB" dirty="0"/>
              <a:t>Generalization</a:t>
            </a:r>
            <a:endParaRPr dirty="0"/>
          </a:p>
          <a:p>
            <a:pPr marL="457200" lvl="0" indent="-342900" algn="l" rtl="0">
              <a:spcBef>
                <a:spcPts val="0"/>
              </a:spcBef>
              <a:spcAft>
                <a:spcPts val="0"/>
              </a:spcAft>
              <a:buSzPts val="1800"/>
              <a:buChar char="●"/>
            </a:pPr>
            <a:r>
              <a:rPr lang="en-GB" dirty="0"/>
              <a:t>Broad Coverage</a:t>
            </a:r>
            <a:endParaRPr dirty="0"/>
          </a:p>
          <a:p>
            <a:pPr marL="457200" lvl="0" indent="-342900" algn="l" rtl="0">
              <a:spcBef>
                <a:spcPts val="0"/>
              </a:spcBef>
              <a:spcAft>
                <a:spcPts val="0"/>
              </a:spcAft>
              <a:buSzPts val="1800"/>
              <a:buChar char="●"/>
            </a:pPr>
            <a:r>
              <a:rPr lang="en-GB" dirty="0"/>
              <a:t>Easy Engineering</a:t>
            </a:r>
            <a:endParaRPr dirty="0"/>
          </a:p>
          <a:p>
            <a:pPr marL="457200" lvl="0" indent="-342900" algn="l" rtl="0">
              <a:spcBef>
                <a:spcPts val="0"/>
              </a:spcBef>
              <a:spcAft>
                <a:spcPts val="0"/>
              </a:spcAft>
              <a:buSzPts val="1800"/>
              <a:buChar char="●"/>
            </a:pPr>
            <a:r>
              <a:rPr lang="en-GB" dirty="0"/>
              <a:t>Support Reasoning </a:t>
            </a:r>
            <a:endParaRPr dirty="0"/>
          </a:p>
          <a:p>
            <a:pPr marL="457200" lvl="0" indent="-342900" algn="l" rtl="0">
              <a:spcBef>
                <a:spcPts val="0"/>
              </a:spcBef>
              <a:spcAft>
                <a:spcPts val="0"/>
              </a:spcAft>
              <a:buSzPts val="1800"/>
              <a:buChar char="●"/>
            </a:pPr>
            <a:r>
              <a:rPr lang="en-GB" dirty="0"/>
              <a:t>Small Memory Footprint</a:t>
            </a:r>
            <a:endParaRPr dirty="0"/>
          </a:p>
        </p:txBody>
      </p:sp>
      <p:sp>
        <p:nvSpPr>
          <p:cNvPr id="496" name="Google Shape;496;p3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0" name="Google Shape;186;p22">
            <a:extLst>
              <a:ext uri="{FF2B5EF4-FFF2-40B4-BE49-F238E27FC236}">
                <a16:creationId xmlns:a16="http://schemas.microsoft.com/office/drawing/2014/main" id="{BA652EEA-A955-2F42-98ED-E3B9E1F8CFDF}"/>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pic>
        <p:nvPicPr>
          <p:cNvPr id="11" name="Google Shape;509;p40" descr="Image result for meaning representation">
            <a:extLst>
              <a:ext uri="{FF2B5EF4-FFF2-40B4-BE49-F238E27FC236}">
                <a16:creationId xmlns:a16="http://schemas.microsoft.com/office/drawing/2014/main" id="{17790F92-ACD6-794F-BB96-0E825DC2A1B2}"/>
              </a:ext>
            </a:extLst>
          </p:cNvPr>
          <p:cNvPicPr preferRelativeResize="0"/>
          <p:nvPr/>
        </p:nvPicPr>
        <p:blipFill>
          <a:blip r:embed="rId3">
            <a:alphaModFix/>
          </a:blip>
          <a:stretch>
            <a:fillRect/>
          </a:stretch>
        </p:blipFill>
        <p:spPr>
          <a:xfrm>
            <a:off x="3699108" y="1704548"/>
            <a:ext cx="806905" cy="1029545"/>
          </a:xfrm>
          <a:prstGeom prst="rect">
            <a:avLst/>
          </a:prstGeom>
          <a:noFill/>
          <a:ln>
            <a:noFill/>
          </a:ln>
        </p:spPr>
      </p:pic>
      <p:grpSp>
        <p:nvGrpSpPr>
          <p:cNvPr id="12" name="Group 11">
            <a:extLst>
              <a:ext uri="{FF2B5EF4-FFF2-40B4-BE49-F238E27FC236}">
                <a16:creationId xmlns:a16="http://schemas.microsoft.com/office/drawing/2014/main" id="{D02D5EB4-5FD6-FB4D-A4A5-F3D566CAEA7A}"/>
              </a:ext>
            </a:extLst>
          </p:cNvPr>
          <p:cNvGrpSpPr/>
          <p:nvPr/>
        </p:nvGrpSpPr>
        <p:grpSpPr>
          <a:xfrm>
            <a:off x="4698093" y="2734093"/>
            <a:ext cx="694939" cy="969962"/>
            <a:chOff x="4010705" y="2150091"/>
            <a:chExt cx="971795" cy="1314607"/>
          </a:xfrm>
        </p:grpSpPr>
        <p:sp>
          <p:nvSpPr>
            <p:cNvPr id="13" name="Google Shape;367;p33">
              <a:extLst>
                <a:ext uri="{FF2B5EF4-FFF2-40B4-BE49-F238E27FC236}">
                  <a16:creationId xmlns:a16="http://schemas.microsoft.com/office/drawing/2014/main" id="{49993143-A430-AA4C-B61F-04F6DA3D3D98}"/>
                </a:ext>
              </a:extLst>
            </p:cNvPr>
            <p:cNvSpPr/>
            <p:nvPr/>
          </p:nvSpPr>
          <p:spPr>
            <a:xfrm>
              <a:off x="4677700" y="2150091"/>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69;p33">
              <a:extLst>
                <a:ext uri="{FF2B5EF4-FFF2-40B4-BE49-F238E27FC236}">
                  <a16:creationId xmlns:a16="http://schemas.microsoft.com/office/drawing/2014/main" id="{9803061E-BCB9-1948-B5EC-2C60C11EA42A}"/>
                </a:ext>
              </a:extLst>
            </p:cNvPr>
            <p:cNvGrpSpPr/>
            <p:nvPr/>
          </p:nvGrpSpPr>
          <p:grpSpPr>
            <a:xfrm>
              <a:off x="4010705" y="2150398"/>
              <a:ext cx="304800" cy="1314300"/>
              <a:chOff x="3752775" y="2200275"/>
              <a:chExt cx="304800" cy="1314300"/>
            </a:xfrm>
          </p:grpSpPr>
          <p:sp>
            <p:nvSpPr>
              <p:cNvPr id="20" name="Google Shape;374;p33">
                <a:extLst>
                  <a:ext uri="{FF2B5EF4-FFF2-40B4-BE49-F238E27FC236}">
                    <a16:creationId xmlns:a16="http://schemas.microsoft.com/office/drawing/2014/main" id="{FBD287B3-DC31-3D4B-A09D-B5957162BF4B}"/>
                  </a:ext>
                </a:extLst>
              </p:cNvPr>
              <p:cNvSpPr/>
              <p:nvPr/>
            </p:nvSpPr>
            <p:spPr>
              <a:xfrm>
                <a:off x="3752775" y="2200275"/>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0;p33">
                <a:extLst>
                  <a:ext uri="{FF2B5EF4-FFF2-40B4-BE49-F238E27FC236}">
                    <a16:creationId xmlns:a16="http://schemas.microsoft.com/office/drawing/2014/main" id="{088E7F16-F6DD-B240-81E6-6812086ED05E}"/>
                  </a:ext>
                </a:extLst>
              </p:cNvPr>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p33">
                <a:extLst>
                  <a:ext uri="{FF2B5EF4-FFF2-40B4-BE49-F238E27FC236}">
                    <a16:creationId xmlns:a16="http://schemas.microsoft.com/office/drawing/2014/main" id="{D13B2A05-A7E7-2A4E-ABF6-15DFFEA6B8B8}"/>
                  </a:ext>
                </a:extLst>
              </p:cNvPr>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p33">
                <a:extLst>
                  <a:ext uri="{FF2B5EF4-FFF2-40B4-BE49-F238E27FC236}">
                    <a16:creationId xmlns:a16="http://schemas.microsoft.com/office/drawing/2014/main" id="{4070B7EA-CC9B-9E4E-B157-AA75B4ECC464}"/>
                  </a:ext>
                </a:extLst>
              </p:cNvPr>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p33">
                <a:extLst>
                  <a:ext uri="{FF2B5EF4-FFF2-40B4-BE49-F238E27FC236}">
                    <a16:creationId xmlns:a16="http://schemas.microsoft.com/office/drawing/2014/main" id="{17A69F08-0C56-584D-94FC-47E728C51161}"/>
                  </a:ext>
                </a:extLst>
              </p:cNvPr>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75;p33">
              <a:extLst>
                <a:ext uri="{FF2B5EF4-FFF2-40B4-BE49-F238E27FC236}">
                  <a16:creationId xmlns:a16="http://schemas.microsoft.com/office/drawing/2014/main" id="{A6DAEC95-B28A-F847-8789-FED80E3CC9AE}"/>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6;p33">
              <a:extLst>
                <a:ext uri="{FF2B5EF4-FFF2-40B4-BE49-F238E27FC236}">
                  <a16:creationId xmlns:a16="http://schemas.microsoft.com/office/drawing/2014/main" id="{03A3471E-2558-4F4C-AF4F-9B59630FE24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7;p33">
              <a:extLst>
                <a:ext uri="{FF2B5EF4-FFF2-40B4-BE49-F238E27FC236}">
                  <a16:creationId xmlns:a16="http://schemas.microsoft.com/office/drawing/2014/main" id="{6DA5F16B-EE0D-F44A-A7A3-098B79791CCF}"/>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8;p33">
              <a:extLst>
                <a:ext uri="{FF2B5EF4-FFF2-40B4-BE49-F238E27FC236}">
                  <a16:creationId xmlns:a16="http://schemas.microsoft.com/office/drawing/2014/main" id="{0556DC6C-86C6-A447-9662-5DC3A3E7374D}"/>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381;p33">
              <a:extLst>
                <a:ext uri="{FF2B5EF4-FFF2-40B4-BE49-F238E27FC236}">
                  <a16:creationId xmlns:a16="http://schemas.microsoft.com/office/drawing/2014/main" id="{FBB4DF84-1EFD-BB45-A00E-C66B46B1C395}"/>
                </a:ext>
              </a:extLst>
            </p:cNvPr>
            <p:cNvCxnSpPr>
              <a:stCxn id="20" idx="3"/>
              <a:endCxn id="13" idx="1"/>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grpSp>
      <p:cxnSp>
        <p:nvCxnSpPr>
          <p:cNvPr id="25" name="Straight Connector 24">
            <a:extLst>
              <a:ext uri="{FF2B5EF4-FFF2-40B4-BE49-F238E27FC236}">
                <a16:creationId xmlns:a16="http://schemas.microsoft.com/office/drawing/2014/main" id="{B33600A8-E7E0-8D48-880A-502868C0B990}"/>
              </a:ext>
            </a:extLst>
          </p:cNvPr>
          <p:cNvCxnSpPr/>
          <p:nvPr/>
        </p:nvCxnSpPr>
        <p:spPr>
          <a:xfrm flipV="1">
            <a:off x="3966463" y="2219320"/>
            <a:ext cx="1079065" cy="1203620"/>
          </a:xfrm>
          <a:prstGeom prst="line">
            <a:avLst/>
          </a:prstGeom>
        </p:spPr>
        <p:style>
          <a:lnRef idx="1">
            <a:schemeClr val="accent1"/>
          </a:lnRef>
          <a:fillRef idx="0">
            <a:schemeClr val="accent1"/>
          </a:fillRef>
          <a:effectRef idx="0">
            <a:schemeClr val="accent1"/>
          </a:effectRef>
          <a:fontRef idx="minor">
            <a:schemeClr val="tx1"/>
          </a:fontRef>
        </p:style>
      </p:cxnSp>
      <p:sp>
        <p:nvSpPr>
          <p:cNvPr id="27" name="Google Shape;384;p33">
            <a:extLst>
              <a:ext uri="{FF2B5EF4-FFF2-40B4-BE49-F238E27FC236}">
                <a16:creationId xmlns:a16="http://schemas.microsoft.com/office/drawing/2014/main" id="{93F45F87-9876-C54D-8F71-C811460EB0E5}"/>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11" name="Google Shape;511;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506" name="Google Shape;506;p4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are the core challenges? </a:t>
            </a:r>
            <a:endParaRPr/>
          </a:p>
        </p:txBody>
      </p:sp>
      <p:sp>
        <p:nvSpPr>
          <p:cNvPr id="510" name="Google Shape;510;p40"/>
          <p:cNvSpPr txBox="1">
            <a:spLocks noGrp="1"/>
          </p:cNvSpPr>
          <p:nvPr>
            <p:ph type="body" idx="4294967295"/>
          </p:nvPr>
        </p:nvSpPr>
        <p:spPr>
          <a:xfrm>
            <a:off x="6136931" y="1699837"/>
            <a:ext cx="2851150" cy="206851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Ambiguity</a:t>
            </a:r>
            <a:endParaRPr dirty="0"/>
          </a:p>
          <a:p>
            <a:pPr marL="457200" lvl="0" indent="-342900" algn="l" rtl="0">
              <a:spcBef>
                <a:spcPts val="0"/>
              </a:spcBef>
              <a:spcAft>
                <a:spcPts val="0"/>
              </a:spcAft>
              <a:buSzPts val="1800"/>
              <a:buChar char="●"/>
            </a:pPr>
            <a:r>
              <a:rPr lang="en-GB" dirty="0"/>
              <a:t>Variation</a:t>
            </a:r>
            <a:endParaRPr dirty="0"/>
          </a:p>
          <a:p>
            <a:pPr marL="457200" lvl="0" indent="-342900" algn="l" rtl="0">
              <a:spcBef>
                <a:spcPts val="0"/>
              </a:spcBef>
              <a:spcAft>
                <a:spcPts val="0"/>
              </a:spcAft>
              <a:buSzPts val="1800"/>
              <a:buChar char="●"/>
            </a:pPr>
            <a:r>
              <a:rPr lang="en-GB" dirty="0"/>
              <a:t>Coreference</a:t>
            </a:r>
            <a:endParaRPr dirty="0"/>
          </a:p>
          <a:p>
            <a:pPr marL="457200" lvl="0" indent="-342900" algn="l" rtl="0">
              <a:spcBef>
                <a:spcPts val="0"/>
              </a:spcBef>
              <a:spcAft>
                <a:spcPts val="0"/>
              </a:spcAft>
              <a:buSzPts val="1800"/>
              <a:buChar char="●"/>
            </a:pPr>
            <a:r>
              <a:rPr lang="en-GB" dirty="0"/>
              <a:t>Common Sense </a:t>
            </a:r>
            <a:endParaRPr dirty="0"/>
          </a:p>
          <a:p>
            <a:pPr marL="457200" lvl="0" indent="-342900" algn="l" rtl="0">
              <a:spcBef>
                <a:spcPts val="0"/>
              </a:spcBef>
              <a:spcAft>
                <a:spcPts val="0"/>
              </a:spcAft>
              <a:buSzPts val="1800"/>
              <a:buChar char="●"/>
            </a:pPr>
            <a:r>
              <a:rPr lang="en-GB" dirty="0"/>
              <a:t>Scale</a:t>
            </a:r>
            <a:endParaRPr dirty="0"/>
          </a:p>
          <a:p>
            <a:pPr marL="457200" lvl="0" indent="-342900" algn="l" rtl="0">
              <a:spcBef>
                <a:spcPts val="0"/>
              </a:spcBef>
              <a:spcAft>
                <a:spcPts val="0"/>
              </a:spcAft>
              <a:buSzPts val="1800"/>
              <a:buChar char="●"/>
            </a:pPr>
            <a:r>
              <a:rPr lang="en-GB" dirty="0"/>
              <a:t>...</a:t>
            </a:r>
            <a:endParaRPr dirty="0"/>
          </a:p>
          <a:p>
            <a:pPr marL="457200" lvl="0" indent="0" algn="l" rtl="0">
              <a:spcBef>
                <a:spcPts val="1600"/>
              </a:spcBef>
              <a:spcAft>
                <a:spcPts val="1600"/>
              </a:spcAft>
              <a:buNone/>
            </a:pPr>
            <a:endParaRPr dirty="0"/>
          </a:p>
        </p:txBody>
      </p:sp>
      <p:sp>
        <p:nvSpPr>
          <p:cNvPr id="508" name="Google Shape;508;p4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pic>
        <p:nvPicPr>
          <p:cNvPr id="509" name="Google Shape;509;p40" descr="Image result for meaning representation"/>
          <p:cNvPicPr preferRelativeResize="0"/>
          <p:nvPr/>
        </p:nvPicPr>
        <p:blipFill>
          <a:blip r:embed="rId3">
            <a:alphaModFix/>
          </a:blip>
          <a:stretch>
            <a:fillRect/>
          </a:stretch>
        </p:blipFill>
        <p:spPr>
          <a:xfrm>
            <a:off x="3699108" y="1704548"/>
            <a:ext cx="806905" cy="1029545"/>
          </a:xfrm>
          <a:prstGeom prst="rect">
            <a:avLst/>
          </a:prstGeom>
          <a:noFill/>
          <a:ln>
            <a:noFill/>
          </a:ln>
        </p:spPr>
      </p:pic>
      <p:sp>
        <p:nvSpPr>
          <p:cNvPr id="10" name="Google Shape;186;p22">
            <a:extLst>
              <a:ext uri="{FF2B5EF4-FFF2-40B4-BE49-F238E27FC236}">
                <a16:creationId xmlns:a16="http://schemas.microsoft.com/office/drawing/2014/main" id="{0D694522-8ACE-7740-BF7F-7762C59B5762}"/>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grpSp>
        <p:nvGrpSpPr>
          <p:cNvPr id="2" name="Group 1">
            <a:extLst>
              <a:ext uri="{FF2B5EF4-FFF2-40B4-BE49-F238E27FC236}">
                <a16:creationId xmlns:a16="http://schemas.microsoft.com/office/drawing/2014/main" id="{F678ED68-6B29-094C-BFCD-9998CAFE6193}"/>
              </a:ext>
            </a:extLst>
          </p:cNvPr>
          <p:cNvGrpSpPr/>
          <p:nvPr/>
        </p:nvGrpSpPr>
        <p:grpSpPr>
          <a:xfrm>
            <a:off x="4698093" y="2734093"/>
            <a:ext cx="694939" cy="969962"/>
            <a:chOff x="4010705" y="2150091"/>
            <a:chExt cx="971795" cy="1314607"/>
          </a:xfrm>
        </p:grpSpPr>
        <p:sp>
          <p:nvSpPr>
            <p:cNvPr id="11" name="Google Shape;367;p33">
              <a:extLst>
                <a:ext uri="{FF2B5EF4-FFF2-40B4-BE49-F238E27FC236}">
                  <a16:creationId xmlns:a16="http://schemas.microsoft.com/office/drawing/2014/main" id="{78F75CBB-538B-2F46-BF0F-7599BA11DDDA}"/>
                </a:ext>
              </a:extLst>
            </p:cNvPr>
            <p:cNvSpPr/>
            <p:nvPr/>
          </p:nvSpPr>
          <p:spPr>
            <a:xfrm>
              <a:off x="4677700" y="2150091"/>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69;p33">
              <a:extLst>
                <a:ext uri="{FF2B5EF4-FFF2-40B4-BE49-F238E27FC236}">
                  <a16:creationId xmlns:a16="http://schemas.microsoft.com/office/drawing/2014/main" id="{84B7BD34-9451-7D46-B8F8-162AE4909BEC}"/>
                </a:ext>
              </a:extLst>
            </p:cNvPr>
            <p:cNvGrpSpPr/>
            <p:nvPr/>
          </p:nvGrpSpPr>
          <p:grpSpPr>
            <a:xfrm>
              <a:off x="4010705" y="2150398"/>
              <a:ext cx="304800" cy="1314300"/>
              <a:chOff x="3752775" y="2200275"/>
              <a:chExt cx="304800" cy="1314300"/>
            </a:xfrm>
          </p:grpSpPr>
          <p:sp>
            <p:nvSpPr>
              <p:cNvPr id="17" name="Google Shape;374;p33">
                <a:extLst>
                  <a:ext uri="{FF2B5EF4-FFF2-40B4-BE49-F238E27FC236}">
                    <a16:creationId xmlns:a16="http://schemas.microsoft.com/office/drawing/2014/main" id="{A14C75B5-1C73-0044-B037-14D77551D4FC}"/>
                  </a:ext>
                </a:extLst>
              </p:cNvPr>
              <p:cNvSpPr/>
              <p:nvPr/>
            </p:nvSpPr>
            <p:spPr>
              <a:xfrm>
                <a:off x="3752775" y="2200275"/>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0;p33">
                <a:extLst>
                  <a:ext uri="{FF2B5EF4-FFF2-40B4-BE49-F238E27FC236}">
                    <a16:creationId xmlns:a16="http://schemas.microsoft.com/office/drawing/2014/main" id="{72DD90BD-9A8C-3449-A11F-E4CA32597F30}"/>
                  </a:ext>
                </a:extLst>
              </p:cNvPr>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p33">
                <a:extLst>
                  <a:ext uri="{FF2B5EF4-FFF2-40B4-BE49-F238E27FC236}">
                    <a16:creationId xmlns:a16="http://schemas.microsoft.com/office/drawing/2014/main" id="{D9763B20-F0E0-364F-A456-C9E267CCFACB}"/>
                  </a:ext>
                </a:extLst>
              </p:cNvPr>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2;p33">
                <a:extLst>
                  <a:ext uri="{FF2B5EF4-FFF2-40B4-BE49-F238E27FC236}">
                    <a16:creationId xmlns:a16="http://schemas.microsoft.com/office/drawing/2014/main" id="{DF61D461-69D8-A348-A96C-E3C52FE13337}"/>
                  </a:ext>
                </a:extLst>
              </p:cNvPr>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3;p33">
                <a:extLst>
                  <a:ext uri="{FF2B5EF4-FFF2-40B4-BE49-F238E27FC236}">
                    <a16:creationId xmlns:a16="http://schemas.microsoft.com/office/drawing/2014/main" id="{01CFC2FC-7847-AB4E-AAB3-BD95C4714E62}"/>
                  </a:ext>
                </a:extLst>
              </p:cNvPr>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75;p33">
              <a:extLst>
                <a:ext uri="{FF2B5EF4-FFF2-40B4-BE49-F238E27FC236}">
                  <a16:creationId xmlns:a16="http://schemas.microsoft.com/office/drawing/2014/main" id="{065B9591-2EE4-B64E-A2BD-CC02265FFBB0}"/>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6;p33">
              <a:extLst>
                <a:ext uri="{FF2B5EF4-FFF2-40B4-BE49-F238E27FC236}">
                  <a16:creationId xmlns:a16="http://schemas.microsoft.com/office/drawing/2014/main" id="{F2EACDE4-66D9-5E4C-AF98-1426A4D0792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7;p33">
              <a:extLst>
                <a:ext uri="{FF2B5EF4-FFF2-40B4-BE49-F238E27FC236}">
                  <a16:creationId xmlns:a16="http://schemas.microsoft.com/office/drawing/2014/main" id="{F29CA176-5233-014A-B3AF-E6701FC5C1E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8;p33">
              <a:extLst>
                <a:ext uri="{FF2B5EF4-FFF2-40B4-BE49-F238E27FC236}">
                  <a16:creationId xmlns:a16="http://schemas.microsoft.com/office/drawing/2014/main" id="{2D3A5591-647A-ED44-A593-EFDE895D352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381;p33">
              <a:extLst>
                <a:ext uri="{FF2B5EF4-FFF2-40B4-BE49-F238E27FC236}">
                  <a16:creationId xmlns:a16="http://schemas.microsoft.com/office/drawing/2014/main" id="{464BA129-DB9E-1149-B143-9413704D1756}"/>
                </a:ext>
              </a:extLst>
            </p:cNvPr>
            <p:cNvCxnSpPr>
              <a:stCxn id="17" idx="3"/>
              <a:endCxn id="11" idx="1"/>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grpSp>
      <p:cxnSp>
        <p:nvCxnSpPr>
          <p:cNvPr id="4" name="Straight Connector 3">
            <a:extLst>
              <a:ext uri="{FF2B5EF4-FFF2-40B4-BE49-F238E27FC236}">
                <a16:creationId xmlns:a16="http://schemas.microsoft.com/office/drawing/2014/main" id="{1B95C90E-B51E-CA4B-8959-A5610D54CDD5}"/>
              </a:ext>
            </a:extLst>
          </p:cNvPr>
          <p:cNvCxnSpPr/>
          <p:nvPr/>
        </p:nvCxnSpPr>
        <p:spPr>
          <a:xfrm flipV="1">
            <a:off x="3966463" y="2219320"/>
            <a:ext cx="1079065" cy="1203620"/>
          </a:xfrm>
          <a:prstGeom prst="line">
            <a:avLst/>
          </a:prstGeom>
        </p:spPr>
        <p:style>
          <a:lnRef idx="1">
            <a:schemeClr val="accent1"/>
          </a:lnRef>
          <a:fillRef idx="0">
            <a:schemeClr val="accent1"/>
          </a:fillRef>
          <a:effectRef idx="0">
            <a:schemeClr val="accent1"/>
          </a:effectRef>
          <a:fontRef idx="minor">
            <a:schemeClr val="tx1"/>
          </a:fontRef>
        </p:style>
      </p:cxnSp>
      <p:sp>
        <p:nvSpPr>
          <p:cNvPr id="26" name="Google Shape;384;p33">
            <a:extLst>
              <a:ext uri="{FF2B5EF4-FFF2-40B4-BE49-F238E27FC236}">
                <a16:creationId xmlns:a16="http://schemas.microsoft.com/office/drawing/2014/main" id="{7A045196-B6CE-9E4E-AEC3-DC1D4609D0C6}"/>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66"/>
          <p:cNvSpPr/>
          <p:nvPr/>
        </p:nvSpPr>
        <p:spPr>
          <a:xfrm>
            <a:off x="1714500" y="2313125"/>
            <a:ext cx="2775900" cy="12198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1714500" y="3592992"/>
            <a:ext cx="2775900" cy="12198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1714500" y="1017725"/>
            <a:ext cx="2775900" cy="1244100"/>
          </a:xfrm>
          <a:prstGeom prst="roundRect">
            <a:avLst>
              <a:gd name="adj" fmla="val 16667"/>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1519" name="Google Shape;1519;p66"/>
          <p:cNvSpPr txBox="1">
            <a:spLocks noGrp="1"/>
          </p:cNvSpPr>
          <p:nvPr>
            <p:ph type="title" idx="4294967295"/>
          </p:nvPr>
        </p:nvSpPr>
        <p:spPr>
          <a:xfrm>
            <a:off x="5413829" y="444637"/>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“Traditional” NLP</a:t>
            </a:r>
            <a:endParaRPr dirty="0"/>
          </a:p>
        </p:txBody>
      </p:sp>
      <p:sp>
        <p:nvSpPr>
          <p:cNvPr id="1520" name="Google Shape;1520;p66"/>
          <p:cNvSpPr/>
          <p:nvPr/>
        </p:nvSpPr>
        <p:spPr>
          <a:xfrm>
            <a:off x="1900875" y="243486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POS Tagging</a:t>
            </a:r>
            <a:endParaRPr>
              <a:latin typeface="Proxima Nova"/>
              <a:ea typeface="Proxima Nova"/>
              <a:cs typeface="Proxima Nova"/>
              <a:sym typeface="Proxima Nova"/>
            </a:endParaRPr>
          </a:p>
        </p:txBody>
      </p:sp>
      <p:sp>
        <p:nvSpPr>
          <p:cNvPr id="1521" name="Google Shape;1521;p66"/>
          <p:cNvSpPr/>
          <p:nvPr/>
        </p:nvSpPr>
        <p:spPr>
          <a:xfrm>
            <a:off x="1900725" y="3005203"/>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Syntactic Parsing</a:t>
            </a:r>
            <a:endParaRPr>
              <a:latin typeface="Proxima Nova"/>
              <a:ea typeface="Proxima Nova"/>
              <a:cs typeface="Proxima Nova"/>
              <a:sym typeface="Proxima Nova"/>
            </a:endParaRPr>
          </a:p>
        </p:txBody>
      </p:sp>
      <p:sp>
        <p:nvSpPr>
          <p:cNvPr id="1522" name="Google Shape;1522;p66"/>
          <p:cNvSpPr/>
          <p:nvPr/>
        </p:nvSpPr>
        <p:spPr>
          <a:xfrm>
            <a:off x="1900725" y="371532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NER Tagging</a:t>
            </a:r>
            <a:endParaRPr>
              <a:latin typeface="Proxima Nova"/>
              <a:ea typeface="Proxima Nova"/>
              <a:cs typeface="Proxima Nova"/>
              <a:sym typeface="Proxima Nova"/>
            </a:endParaRPr>
          </a:p>
        </p:txBody>
      </p:sp>
      <p:sp>
        <p:nvSpPr>
          <p:cNvPr id="1523" name="Google Shape;1523;p66"/>
          <p:cNvSpPr/>
          <p:nvPr/>
        </p:nvSpPr>
        <p:spPr>
          <a:xfrm>
            <a:off x="1900725" y="430638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Relation Extraction</a:t>
            </a:r>
            <a:endParaRPr>
              <a:latin typeface="Proxima Nova"/>
              <a:ea typeface="Proxima Nova"/>
              <a:cs typeface="Proxima Nova"/>
              <a:sym typeface="Proxima Nova"/>
            </a:endParaRPr>
          </a:p>
        </p:txBody>
      </p:sp>
      <p:sp>
        <p:nvSpPr>
          <p:cNvPr id="1524" name="Google Shape;1524;p66"/>
          <p:cNvSpPr/>
          <p:nvPr/>
        </p:nvSpPr>
        <p:spPr>
          <a:xfrm>
            <a:off x="1900875" y="1144539"/>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Tokenization</a:t>
            </a:r>
            <a:endParaRPr>
              <a:latin typeface="Proxima Nova"/>
              <a:ea typeface="Proxima Nova"/>
              <a:cs typeface="Proxima Nova"/>
              <a:sym typeface="Proxima Nova"/>
            </a:endParaRPr>
          </a:p>
        </p:txBody>
      </p:sp>
      <p:sp>
        <p:nvSpPr>
          <p:cNvPr id="1525" name="Google Shape;1525;p66"/>
          <p:cNvSpPr/>
          <p:nvPr/>
        </p:nvSpPr>
        <p:spPr>
          <a:xfrm>
            <a:off x="1900725" y="173533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Segmentation</a:t>
            </a:r>
            <a:endParaRPr>
              <a:latin typeface="Proxima Nova"/>
              <a:ea typeface="Proxima Nova"/>
              <a:cs typeface="Proxima Nova"/>
              <a:sym typeface="Proxima Nova"/>
            </a:endParaRPr>
          </a:p>
        </p:txBody>
      </p:sp>
      <p:cxnSp>
        <p:nvCxnSpPr>
          <p:cNvPr id="1526" name="Google Shape;1526;p66"/>
          <p:cNvCxnSpPr>
            <a:stCxn id="1524" idx="2"/>
            <a:endCxn id="1525" idx="0"/>
          </p:cNvCxnSpPr>
          <p:nvPr/>
        </p:nvCxnSpPr>
        <p:spPr>
          <a:xfrm>
            <a:off x="3103875" y="1557639"/>
            <a:ext cx="0" cy="177600"/>
          </a:xfrm>
          <a:prstGeom prst="straightConnector1">
            <a:avLst/>
          </a:prstGeom>
          <a:noFill/>
          <a:ln w="19050" cap="flat" cmpd="sng">
            <a:solidFill>
              <a:schemeClr val="accent2"/>
            </a:solidFill>
            <a:prstDash val="solid"/>
            <a:round/>
            <a:headEnd type="none" w="med" len="med"/>
            <a:tailEnd type="triangle" w="med" len="med"/>
          </a:ln>
        </p:spPr>
      </p:cxnSp>
      <p:cxnSp>
        <p:nvCxnSpPr>
          <p:cNvPr id="1527" name="Google Shape;1527;p66"/>
          <p:cNvCxnSpPr>
            <a:stCxn id="1525" idx="2"/>
            <a:endCxn id="1520" idx="0"/>
          </p:cNvCxnSpPr>
          <p:nvPr/>
        </p:nvCxnSpPr>
        <p:spPr>
          <a:xfrm>
            <a:off x="3103725" y="2148436"/>
            <a:ext cx="300" cy="286500"/>
          </a:xfrm>
          <a:prstGeom prst="straightConnector1">
            <a:avLst/>
          </a:prstGeom>
          <a:noFill/>
          <a:ln w="19050" cap="flat" cmpd="sng">
            <a:solidFill>
              <a:schemeClr val="accent2"/>
            </a:solidFill>
            <a:prstDash val="solid"/>
            <a:round/>
            <a:headEnd type="none" w="med" len="med"/>
            <a:tailEnd type="triangle" w="med" len="med"/>
          </a:ln>
        </p:spPr>
      </p:cxnSp>
      <p:cxnSp>
        <p:nvCxnSpPr>
          <p:cNvPr id="1528" name="Google Shape;1528;p66"/>
          <p:cNvCxnSpPr>
            <a:stCxn id="1520" idx="2"/>
            <a:endCxn id="1521" idx="0"/>
          </p:cNvCxnSpPr>
          <p:nvPr/>
        </p:nvCxnSpPr>
        <p:spPr>
          <a:xfrm>
            <a:off x="3103875" y="2847967"/>
            <a:ext cx="0" cy="157200"/>
          </a:xfrm>
          <a:prstGeom prst="straightConnector1">
            <a:avLst/>
          </a:prstGeom>
          <a:noFill/>
          <a:ln w="19050" cap="flat" cmpd="sng">
            <a:solidFill>
              <a:schemeClr val="accent2"/>
            </a:solidFill>
            <a:prstDash val="solid"/>
            <a:round/>
            <a:headEnd type="none" w="med" len="med"/>
            <a:tailEnd type="triangle" w="med" len="med"/>
          </a:ln>
        </p:spPr>
      </p:cxnSp>
      <p:cxnSp>
        <p:nvCxnSpPr>
          <p:cNvPr id="1529" name="Google Shape;1529;p66"/>
          <p:cNvCxnSpPr>
            <a:stCxn id="1521" idx="2"/>
            <a:endCxn id="1522" idx="0"/>
          </p:cNvCxnSpPr>
          <p:nvPr/>
        </p:nvCxnSpPr>
        <p:spPr>
          <a:xfrm>
            <a:off x="3103725" y="3418303"/>
            <a:ext cx="0" cy="297000"/>
          </a:xfrm>
          <a:prstGeom prst="straightConnector1">
            <a:avLst/>
          </a:prstGeom>
          <a:noFill/>
          <a:ln w="19050" cap="flat" cmpd="sng">
            <a:solidFill>
              <a:schemeClr val="accent2"/>
            </a:solidFill>
            <a:prstDash val="solid"/>
            <a:round/>
            <a:headEnd type="none" w="med" len="med"/>
            <a:tailEnd type="triangle" w="med" len="med"/>
          </a:ln>
        </p:spPr>
      </p:cxnSp>
      <p:cxnSp>
        <p:nvCxnSpPr>
          <p:cNvPr id="1530" name="Google Shape;1530;p66"/>
          <p:cNvCxnSpPr>
            <a:stCxn id="1522" idx="2"/>
            <a:endCxn id="1523" idx="0"/>
          </p:cNvCxnSpPr>
          <p:nvPr/>
        </p:nvCxnSpPr>
        <p:spPr>
          <a:xfrm>
            <a:off x="3103725" y="4128427"/>
            <a:ext cx="0" cy="177900"/>
          </a:xfrm>
          <a:prstGeom prst="straightConnector1">
            <a:avLst/>
          </a:prstGeom>
          <a:noFill/>
          <a:ln w="19050" cap="flat" cmpd="sng">
            <a:solidFill>
              <a:schemeClr val="accent2"/>
            </a:solidFill>
            <a:prstDash val="solid"/>
            <a:round/>
            <a:headEnd type="none" w="med" len="med"/>
            <a:tailEnd type="triangle" w="med" len="med"/>
          </a:ln>
        </p:spPr>
      </p:cxnSp>
      <p:sp>
        <p:nvSpPr>
          <p:cNvPr id="1531" name="Google Shape;1531;p66"/>
          <p:cNvSpPr txBox="1"/>
          <p:nvPr/>
        </p:nvSpPr>
        <p:spPr>
          <a:xfrm>
            <a:off x="398600" y="13267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Preprocessing</a:t>
            </a:r>
            <a:endParaRPr>
              <a:latin typeface="Proxima Nova"/>
              <a:ea typeface="Proxima Nova"/>
              <a:cs typeface="Proxima Nova"/>
              <a:sym typeface="Proxima Nova"/>
            </a:endParaRPr>
          </a:p>
        </p:txBody>
      </p:sp>
      <p:sp>
        <p:nvSpPr>
          <p:cNvPr id="1532" name="Google Shape;1532;p66"/>
          <p:cNvSpPr txBox="1"/>
          <p:nvPr/>
        </p:nvSpPr>
        <p:spPr>
          <a:xfrm>
            <a:off x="474800" y="27745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Syntactic Analysis</a:t>
            </a:r>
            <a:endParaRPr>
              <a:latin typeface="Proxima Nova"/>
              <a:ea typeface="Proxima Nova"/>
              <a:cs typeface="Proxima Nova"/>
              <a:sym typeface="Proxima Nova"/>
            </a:endParaRPr>
          </a:p>
        </p:txBody>
      </p:sp>
      <p:sp>
        <p:nvSpPr>
          <p:cNvPr id="1533" name="Google Shape;1533;p66"/>
          <p:cNvSpPr txBox="1"/>
          <p:nvPr/>
        </p:nvSpPr>
        <p:spPr>
          <a:xfrm>
            <a:off x="474800" y="38413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Semantic Analysis</a:t>
            </a:r>
            <a:endParaRPr>
              <a:latin typeface="Proxima Nova"/>
              <a:ea typeface="Proxima Nova"/>
              <a:cs typeface="Proxima Nova"/>
              <a:sym typeface="Proxima Nova"/>
            </a:endParaRPr>
          </a:p>
        </p:txBody>
      </p:sp>
      <p:sp>
        <p:nvSpPr>
          <p:cNvPr id="1534" name="Google Shape;1534;p66"/>
          <p:cNvSpPr/>
          <p:nvPr/>
        </p:nvSpPr>
        <p:spPr>
          <a:xfrm>
            <a:off x="1447800" y="2089100"/>
            <a:ext cx="157842" cy="229824"/>
          </a:xfrm>
          <a:prstGeom prst="lightningBolt">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6"/>
          <p:cNvSpPr/>
          <p:nvPr/>
        </p:nvSpPr>
        <p:spPr>
          <a:xfrm>
            <a:off x="1418347" y="3384488"/>
            <a:ext cx="278532" cy="321894"/>
          </a:xfrm>
          <a:prstGeom prst="lightningBol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1384424" y="4588250"/>
            <a:ext cx="401976" cy="449604"/>
          </a:xfrm>
          <a:prstGeom prst="lightningBolt">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66"/>
          <p:cNvCxnSpPr>
            <a:stCxn id="1534" idx="3"/>
            <a:endCxn id="1535" idx="0"/>
          </p:cNvCxnSpPr>
          <p:nvPr/>
        </p:nvCxnSpPr>
        <p:spPr>
          <a:xfrm>
            <a:off x="1520963" y="2247796"/>
            <a:ext cx="6600" cy="1136700"/>
          </a:xfrm>
          <a:prstGeom prst="straightConnector1">
            <a:avLst/>
          </a:prstGeom>
          <a:noFill/>
          <a:ln w="9525" cap="flat" cmpd="sng">
            <a:solidFill>
              <a:srgbClr val="999999"/>
            </a:solidFill>
            <a:prstDash val="dot"/>
            <a:round/>
            <a:headEnd type="none" w="med" len="med"/>
            <a:tailEnd type="triangle" w="med" len="med"/>
          </a:ln>
        </p:spPr>
      </p:cxnSp>
      <p:cxnSp>
        <p:nvCxnSpPr>
          <p:cNvPr id="1538" name="Google Shape;1538;p66"/>
          <p:cNvCxnSpPr>
            <a:stCxn id="1535" idx="3"/>
            <a:endCxn id="1536" idx="0"/>
          </p:cNvCxnSpPr>
          <p:nvPr/>
        </p:nvCxnSpPr>
        <p:spPr>
          <a:xfrm flipH="1">
            <a:off x="1542051" y="3606759"/>
            <a:ext cx="5400" cy="981600"/>
          </a:xfrm>
          <a:prstGeom prst="straightConnector1">
            <a:avLst/>
          </a:prstGeom>
          <a:noFill/>
          <a:ln w="9525" cap="flat" cmpd="sng">
            <a:solidFill>
              <a:srgbClr val="999999"/>
            </a:solidFill>
            <a:prstDash val="dot"/>
            <a:round/>
            <a:headEnd type="none" w="med" len="med"/>
            <a:tailEnd type="triangle" w="med" len="med"/>
          </a:ln>
        </p:spPr>
      </p:cxnSp>
      <p:sp>
        <p:nvSpPr>
          <p:cNvPr id="1539" name="Google Shape;1539;p66"/>
          <p:cNvSpPr/>
          <p:nvPr/>
        </p:nvSpPr>
        <p:spPr>
          <a:xfrm>
            <a:off x="4649150" y="1017725"/>
            <a:ext cx="278400" cy="3850800"/>
          </a:xfrm>
          <a:prstGeom prst="rightBrace">
            <a:avLst>
              <a:gd name="adj1" fmla="val 8333"/>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6"/>
          <p:cNvSpPr/>
          <p:nvPr/>
        </p:nvSpPr>
        <p:spPr>
          <a:xfrm>
            <a:off x="4974550" y="2328650"/>
            <a:ext cx="1637400" cy="1219800"/>
          </a:xfrm>
          <a:prstGeom prst="rect">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i="1">
                <a:latin typeface="Proxima Nova"/>
                <a:ea typeface="Proxima Nova"/>
                <a:cs typeface="Proxima Nova"/>
                <a:sym typeface="Proxima Nova"/>
              </a:rPr>
              <a:t>Feature 1  → Value 1</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Feature 2 → Value 2</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Feature 3  → Value 3</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Feature N → Value N</a:t>
            </a:r>
            <a:endParaRPr sz="1200" i="1">
              <a:solidFill>
                <a:srgbClr val="666666"/>
              </a:solidFill>
              <a:latin typeface="Proxima Nova"/>
              <a:ea typeface="Proxima Nova"/>
              <a:cs typeface="Proxima Nova"/>
              <a:sym typeface="Proxima Nova"/>
            </a:endParaRPr>
          </a:p>
        </p:txBody>
      </p:sp>
      <p:sp>
        <p:nvSpPr>
          <p:cNvPr id="1541" name="Google Shape;1541;p66"/>
          <p:cNvSpPr/>
          <p:nvPr/>
        </p:nvSpPr>
        <p:spPr>
          <a:xfrm>
            <a:off x="7161575" y="2434875"/>
            <a:ext cx="1537800" cy="1013400"/>
          </a:xfrm>
          <a:prstGeom prst="roundRect">
            <a:avLst>
              <a:gd name="adj" fmla="val 16667"/>
            </a:avLst>
          </a:prstGeom>
          <a:solidFill>
            <a:srgbClr val="C9DA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Proxima Nova"/>
                <a:ea typeface="Proxima Nova"/>
                <a:cs typeface="Proxima Nova"/>
                <a:sym typeface="Proxima Nova"/>
              </a:rPr>
              <a:t>Classifier</a:t>
            </a:r>
            <a:endParaRPr b="1">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Linear</a:t>
            </a:r>
            <a:endParaRPr sz="1000">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SVM</a:t>
            </a:r>
            <a:endParaRPr sz="1000">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Random Forests</a:t>
            </a:r>
            <a:endParaRPr sz="1000">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PGMs: CRFs, ...</a:t>
            </a:r>
            <a:endParaRPr sz="1000">
              <a:latin typeface="Proxima Nova"/>
              <a:ea typeface="Proxima Nova"/>
              <a:cs typeface="Proxima Nova"/>
              <a:sym typeface="Proxima Nova"/>
            </a:endParaRPr>
          </a:p>
        </p:txBody>
      </p:sp>
      <p:cxnSp>
        <p:nvCxnSpPr>
          <p:cNvPr id="1542" name="Google Shape;1542;p66"/>
          <p:cNvCxnSpPr>
            <a:stCxn id="1540" idx="3"/>
            <a:endCxn id="1541" idx="1"/>
          </p:cNvCxnSpPr>
          <p:nvPr/>
        </p:nvCxnSpPr>
        <p:spPr>
          <a:xfrm>
            <a:off x="6611950" y="2938550"/>
            <a:ext cx="549600" cy="3000"/>
          </a:xfrm>
          <a:prstGeom prst="straightConnector1">
            <a:avLst/>
          </a:prstGeom>
          <a:noFill/>
          <a:ln w="9525" cap="flat" cmpd="sng">
            <a:solidFill>
              <a:srgbClr val="434343"/>
            </a:solidFill>
            <a:prstDash val="solid"/>
            <a:round/>
            <a:headEnd type="none" w="med" len="med"/>
            <a:tailEnd type="triangle" w="med" len="med"/>
          </a:ln>
        </p:spPr>
      </p:cxnSp>
      <p:sp>
        <p:nvSpPr>
          <p:cNvPr id="1543" name="Google Shape;1543;p66"/>
          <p:cNvSpPr/>
          <p:nvPr/>
        </p:nvSpPr>
        <p:spPr>
          <a:xfrm>
            <a:off x="5649611" y="4588250"/>
            <a:ext cx="401976" cy="449604"/>
          </a:xfrm>
          <a:prstGeom prst="lightningBolt">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4" name="Google Shape;1544;p66"/>
          <p:cNvCxnSpPr>
            <a:stCxn id="1536" idx="3"/>
            <a:endCxn id="1543" idx="3"/>
          </p:cNvCxnSpPr>
          <p:nvPr/>
        </p:nvCxnSpPr>
        <p:spPr>
          <a:xfrm>
            <a:off x="1570747" y="4898706"/>
            <a:ext cx="4265100" cy="0"/>
          </a:xfrm>
          <a:prstGeom prst="straightConnector1">
            <a:avLst/>
          </a:prstGeom>
          <a:noFill/>
          <a:ln w="9525" cap="flat" cmpd="sng">
            <a:solidFill>
              <a:srgbClr val="999999"/>
            </a:solidFill>
            <a:prstDash val="dot"/>
            <a:round/>
            <a:headEnd type="none" w="med" len="med"/>
            <a:tailEnd type="triangle" w="med" len="med"/>
          </a:ln>
        </p:spPr>
      </p:cxnSp>
      <p:sp>
        <p:nvSpPr>
          <p:cNvPr id="1545" name="Google Shape;1545;p66"/>
          <p:cNvSpPr txBox="1"/>
          <p:nvPr/>
        </p:nvSpPr>
        <p:spPr>
          <a:xfrm>
            <a:off x="5947725" y="4546625"/>
            <a:ext cx="2406000" cy="4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dirty="0">
                <a:latin typeface="Proxima Nova"/>
                <a:ea typeface="Proxima Nova"/>
                <a:cs typeface="Proxima Nova"/>
                <a:sym typeface="Proxima Nova"/>
              </a:rPr>
              <a:t>Error propagation, but no back-propagation to correct that</a:t>
            </a:r>
            <a:endParaRPr sz="1200" i="1" dirty="0">
              <a:latin typeface="Proxima Nova"/>
              <a:ea typeface="Proxima Nova"/>
              <a:cs typeface="Proxima Nova"/>
              <a:sym typeface="Proxima Nova"/>
            </a:endParaRPr>
          </a:p>
        </p:txBody>
      </p:sp>
      <p:sp>
        <p:nvSpPr>
          <p:cNvPr id="1546" name="Google Shape;1546;p66"/>
          <p:cNvSpPr/>
          <p:nvPr/>
        </p:nvSpPr>
        <p:spPr>
          <a:xfrm>
            <a:off x="6849311" y="3532925"/>
            <a:ext cx="401976" cy="449604"/>
          </a:xfrm>
          <a:prstGeom prst="lightningBolt">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6"/>
          <p:cNvSpPr txBox="1"/>
          <p:nvPr/>
        </p:nvSpPr>
        <p:spPr>
          <a:xfrm>
            <a:off x="7275700" y="3520575"/>
            <a:ext cx="16374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a:latin typeface="Proxima Nova"/>
                <a:ea typeface="Proxima Nova"/>
                <a:cs typeface="Proxima Nova"/>
                <a:sym typeface="Proxima Nova"/>
              </a:rPr>
              <a:t>Feature Engineering &amp; Domain Expertise</a:t>
            </a:r>
            <a:endParaRPr sz="1200" i="1">
              <a:latin typeface="Proxima Nova"/>
              <a:ea typeface="Proxima Nova"/>
              <a:cs typeface="Proxima Nova"/>
              <a:sym typeface="Proxima Nova"/>
            </a:endParaRPr>
          </a:p>
        </p:txBody>
      </p:sp>
      <p:sp>
        <p:nvSpPr>
          <p:cNvPr id="1548" name="Google Shape;1548;p66"/>
          <p:cNvSpPr txBox="1"/>
          <p:nvPr/>
        </p:nvSpPr>
        <p:spPr>
          <a:xfrm>
            <a:off x="4910242" y="3522975"/>
            <a:ext cx="2079000" cy="4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dirty="0">
                <a:latin typeface="Proxima Nova"/>
                <a:ea typeface="Proxima Nova"/>
                <a:cs typeface="Proxima Nova"/>
                <a:sym typeface="Proxima Nova"/>
              </a:rPr>
              <a:t>N could easily be in the millions!</a:t>
            </a:r>
            <a:endParaRPr sz="1200" i="1" dirty="0">
              <a:latin typeface="Proxima Nova"/>
              <a:ea typeface="Proxima Nova"/>
              <a:cs typeface="Proxima Nova"/>
              <a:sym typeface="Proxima Nova"/>
            </a:endParaRPr>
          </a:p>
        </p:txBody>
      </p:sp>
      <p:sp>
        <p:nvSpPr>
          <p:cNvPr id="39" name="Google Shape;384;p33">
            <a:extLst>
              <a:ext uri="{FF2B5EF4-FFF2-40B4-BE49-F238E27FC236}">
                <a16:creationId xmlns:a16="http://schemas.microsoft.com/office/drawing/2014/main" id="{F861A6C5-88D6-CF44-9C26-898DE1F9ED82}"/>
              </a:ext>
            </a:extLst>
          </p:cNvPr>
          <p:cNvSpPr/>
          <p:nvPr/>
        </p:nvSpPr>
        <p:spPr>
          <a:xfrm>
            <a:off x="2112926" y="-571406"/>
            <a:ext cx="2193799" cy="1525724"/>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2.96296E-6 L -0.00382 0.94598 " pathEditMode="relative" rAng="0" ptsTypes="AA">
                                      <p:cBhvr>
                                        <p:cTn id="6" dur="2000" fill="hold"/>
                                        <p:tgtEl>
                                          <p:spTgt spid="39"/>
                                        </p:tgtEl>
                                        <p:attrNameLst>
                                          <p:attrName>ppt_x</p:attrName>
                                          <p:attrName>ppt_y</p:attrName>
                                        </p:attrNameLst>
                                      </p:cBhvr>
                                      <p:rCtr x="-191" y="47284"/>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39"/>
                                        </p:tgtEl>
                                      </p:cBhvr>
                                    </p:animEffect>
                                    <p:set>
                                      <p:cBhvr>
                                        <p:cTn id="11" dur="1" fill="hold">
                                          <p:stCondLst>
                                            <p:cond delay="499"/>
                                          </p:stCondLst>
                                        </p:cTn>
                                        <p:tgtEl>
                                          <p:spTgt spid="3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4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3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4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4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4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 grpId="0" animBg="1"/>
      <p:bldP spid="1540" grpId="0" animBg="1"/>
      <p:bldP spid="1541" grpId="0" animBg="1"/>
      <p:bldP spid="1543" grpId="0" animBg="1"/>
      <p:bldP spid="1545" grpId="0"/>
      <p:bldP spid="1546" grpId="0" animBg="1"/>
      <p:bldP spid="1547" grpId="0"/>
      <p:bldP spid="1548" grpId="0"/>
      <p:bldP spid="39" grpId="0" animBg="1"/>
      <p:bldP spid="3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73"/>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 Precipitation forms as smaller droplets coalesce via collision with other rain drops or ice crystals </a:t>
            </a:r>
            <a:r>
              <a:rPr lang="en-GB" sz="1200" b="1" dirty="0">
                <a:solidFill>
                  <a:schemeClr val="dk2"/>
                </a:solidFill>
              </a:rPr>
              <a:t>within a cloud</a:t>
            </a:r>
            <a:r>
              <a:rPr lang="en-GB" sz="1200" dirty="0"/>
              <a:t>. Short, intense periods of rain in scattered locations are called “showers”.</a:t>
            </a:r>
            <a:endParaRPr sz="800" dirty="0"/>
          </a:p>
        </p:txBody>
      </p:sp>
      <p:sp>
        <p:nvSpPr>
          <p:cNvPr id="1608" name="Google Shape;1608;p73"/>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617" name="Google Shape;1617;p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sp>
        <p:nvSpPr>
          <p:cNvPr id="1609" name="Google Shape;1609;p73"/>
          <p:cNvSpPr txBox="1">
            <a:spLocks noGrp="1"/>
          </p:cNvSpPr>
          <p:nvPr>
            <p:ph type="title" idx="4294967295"/>
          </p:nvPr>
        </p:nvSpPr>
        <p:spPr>
          <a:xfrm>
            <a:off x="220119" y="44565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End-to-end </a:t>
            </a:r>
            <a:r>
              <a:rPr lang="en-US" dirty="0"/>
              <a:t>System</a:t>
            </a:r>
            <a:endParaRPr dirty="0"/>
          </a:p>
          <a:p>
            <a:pPr marL="0" lvl="0" indent="0" algn="l" rtl="0">
              <a:spcBef>
                <a:spcPts val="0"/>
              </a:spcBef>
              <a:spcAft>
                <a:spcPts val="0"/>
              </a:spcAft>
              <a:buNone/>
            </a:pPr>
            <a:endParaRPr dirty="0"/>
          </a:p>
        </p:txBody>
      </p:sp>
      <p:cxnSp>
        <p:nvCxnSpPr>
          <p:cNvPr id="1610" name="Google Shape;1610;p73"/>
          <p:cNvCxnSpPr>
            <a:stCxn id="1611" idx="3"/>
            <a:endCxn id="1608"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613" name="Google Shape;1613;p7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614" name="Google Shape;1614;p7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1615" name="Google Shape;1615;p73"/>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616" name="Google Shape;1616;p73"/>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618" name="Google Shape;1618;p73"/>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619" name="Google Shape;1619;p73"/>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cxnSp>
        <p:nvCxnSpPr>
          <p:cNvPr id="1620" name="Google Shape;1620;p73"/>
          <p:cNvCxnSpPr/>
          <p:nvPr/>
        </p:nvCxnSpPr>
        <p:spPr>
          <a:xfrm rot="10800000" flipH="1">
            <a:off x="5941225" y="1485875"/>
            <a:ext cx="1959300" cy="2400"/>
          </a:xfrm>
          <a:prstGeom prst="straightConnector1">
            <a:avLst/>
          </a:prstGeom>
          <a:noFill/>
          <a:ln w="9525" cap="flat" cmpd="sng">
            <a:solidFill>
              <a:srgbClr val="000000"/>
            </a:solidFill>
            <a:prstDash val="solid"/>
            <a:round/>
            <a:headEnd type="none" w="med" len="med"/>
            <a:tailEnd type="none" w="med" len="med"/>
          </a:ln>
        </p:spPr>
      </p:cxnSp>
      <p:sp>
        <p:nvSpPr>
          <p:cNvPr id="1621" name="Google Shape;1621;p73"/>
          <p:cNvSpPr txBox="1"/>
          <p:nvPr/>
        </p:nvSpPr>
        <p:spPr>
          <a:xfrm>
            <a:off x="5923725" y="1185625"/>
            <a:ext cx="2070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only input/output given </a:t>
            </a:r>
            <a:endParaRPr sz="1000" b="1" dirty="0"/>
          </a:p>
        </p:txBody>
      </p:sp>
      <p:sp>
        <p:nvSpPr>
          <p:cNvPr id="1622" name="Google Shape;1622;p73"/>
          <p:cNvSpPr/>
          <p:nvPr/>
        </p:nvSpPr>
        <p:spPr>
          <a:xfrm>
            <a:off x="2036000" y="28563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1640725" y="30444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txBox="1"/>
          <p:nvPr/>
        </p:nvSpPr>
        <p:spPr>
          <a:xfrm>
            <a:off x="4297000" y="254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9" name="Google Shape;186;p22">
            <a:extLst>
              <a:ext uri="{FF2B5EF4-FFF2-40B4-BE49-F238E27FC236}">
                <a16:creationId xmlns:a16="http://schemas.microsoft.com/office/drawing/2014/main" id="{34DFFA08-E7B0-234D-99C0-4F44A84896D7}"/>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 / Data</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extLst>
      <p:ext uri="{BB962C8B-B14F-4D97-AF65-F5344CB8AC3E}">
        <p14:creationId xmlns:p14="http://schemas.microsoft.com/office/powerpoint/2010/main" val="3623710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
        <p:nvSpPr>
          <p:cNvPr id="92" name="Google Shape;92;p1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Class:</a:t>
            </a:r>
            <a:endParaRPr dirty="0"/>
          </a:p>
        </p:txBody>
      </p:sp>
      <p:sp>
        <p:nvSpPr>
          <p:cNvPr id="93" name="Google Shape;93;p17"/>
          <p:cNvSpPr txBox="1">
            <a:spLocks noGrp="1"/>
          </p:cNvSpPr>
          <p:nvPr>
            <p:ph type="body" idx="4294967295"/>
          </p:nvPr>
        </p:nvSpPr>
        <p:spPr>
          <a:xfrm>
            <a:off x="0" y="1152525"/>
            <a:ext cx="8521700" cy="2286414"/>
          </a:xfrm>
          <a:prstGeom prst="rect">
            <a:avLst/>
          </a:prstGeom>
        </p:spPr>
        <p:txBody>
          <a:bodyPr spcFirstLastPara="1" wrap="square" lIns="91425" tIns="91425" rIns="91425" bIns="91425" anchor="t" anchorCtr="0">
            <a:noAutofit/>
          </a:bodyPr>
          <a:lstStyle/>
          <a:p>
            <a:pPr marL="742950" indent="-285750">
              <a:spcBef>
                <a:spcPts val="1600"/>
              </a:spcBef>
              <a:spcAft>
                <a:spcPts val="1600"/>
              </a:spcAft>
            </a:pPr>
            <a:r>
              <a:rPr lang="en-US" sz="2400" dirty="0"/>
              <a:t>Machine Reading with deep learning</a:t>
            </a:r>
          </a:p>
          <a:p>
            <a:pPr marL="742950" indent="-285750">
              <a:spcBef>
                <a:spcPts val="1600"/>
              </a:spcBef>
              <a:spcAft>
                <a:spcPts val="1600"/>
              </a:spcAft>
            </a:pPr>
            <a:r>
              <a:rPr lang="en-US" sz="2400" dirty="0"/>
              <a:t>Open-domain Question answering</a:t>
            </a:r>
          </a:p>
          <a:p>
            <a:pPr marL="742950" indent="-285750">
              <a:spcBef>
                <a:spcPts val="1600"/>
              </a:spcBef>
              <a:spcAft>
                <a:spcPts val="1600"/>
              </a:spcAft>
            </a:pPr>
            <a:r>
              <a:rPr lang="en-US" sz="2400" dirty="0"/>
              <a:t>Deep learning for dialogue</a:t>
            </a:r>
          </a:p>
          <a:p>
            <a:pPr marL="457200" lvl="0" indent="0" algn="l" rtl="0">
              <a:spcBef>
                <a:spcPts val="1600"/>
              </a:spcBef>
              <a:spcAft>
                <a:spcPts val="1600"/>
              </a:spcAft>
              <a:buNone/>
            </a:pPr>
            <a:endParaRPr sz="2400" dirty="0"/>
          </a:p>
        </p:txBody>
      </p:sp>
    </p:spTree>
    <p:extLst>
      <p:ext uri="{BB962C8B-B14F-4D97-AF65-F5344CB8AC3E}">
        <p14:creationId xmlns:p14="http://schemas.microsoft.com/office/powerpoint/2010/main" val="1217528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393" y="409872"/>
            <a:ext cx="8428178" cy="417909"/>
          </a:xfrm>
        </p:spPr>
        <p:txBody>
          <a:bodyPr/>
          <a:lstStyle/>
          <a:p>
            <a:r>
              <a:rPr lang="en-US" dirty="0"/>
              <a:t>Limits of Big Model + Big Data</a:t>
            </a:r>
          </a:p>
        </p:txBody>
      </p:sp>
      <p:sp>
        <p:nvSpPr>
          <p:cNvPr id="3" name="Content Placeholder 2"/>
          <p:cNvSpPr>
            <a:spLocks noGrp="1"/>
          </p:cNvSpPr>
          <p:nvPr>
            <p:ph sz="half" idx="1"/>
          </p:nvPr>
        </p:nvSpPr>
        <p:spPr>
          <a:xfrm>
            <a:off x="280393" y="1528662"/>
            <a:ext cx="8616864" cy="3740023"/>
          </a:xfrm>
        </p:spPr>
        <p:txBody>
          <a:bodyPr>
            <a:noAutofit/>
          </a:bodyPr>
          <a:lstStyle/>
          <a:p>
            <a:pPr>
              <a:spcBef>
                <a:spcPts val="0"/>
              </a:spcBef>
            </a:pPr>
            <a:r>
              <a:rPr lang="en-US" sz="1800" dirty="0">
                <a:solidFill>
                  <a:schemeClr val="tx1"/>
                </a:solidFill>
              </a:rPr>
              <a:t>End-to-end systems need a lot of cleaned data!</a:t>
            </a:r>
            <a:endParaRPr lang="en-US" sz="1650" dirty="0">
              <a:solidFill>
                <a:schemeClr val="tx1"/>
              </a:solidFill>
            </a:endParaRPr>
          </a:p>
          <a:p>
            <a:pPr marL="114300" indent="0">
              <a:spcBef>
                <a:spcPts val="0"/>
              </a:spcBef>
              <a:buNone/>
            </a:pPr>
            <a:endParaRPr lang="en-US" sz="1800" dirty="0">
              <a:solidFill>
                <a:schemeClr val="tx1"/>
              </a:solidFill>
            </a:endParaRPr>
          </a:p>
          <a:p>
            <a:pPr>
              <a:spcBef>
                <a:spcPts val="0"/>
              </a:spcBef>
            </a:pPr>
            <a:r>
              <a:rPr lang="en-US" sz="1800" dirty="0">
                <a:solidFill>
                  <a:schemeClr val="tx1"/>
                </a:solidFill>
              </a:rPr>
              <a:t>Getting real conditions large-scale data is difficult:</a:t>
            </a:r>
          </a:p>
          <a:p>
            <a:pPr lvl="1">
              <a:spcBef>
                <a:spcPts val="0"/>
              </a:spcBef>
            </a:pPr>
            <a:r>
              <a:rPr lang="en-US" sz="1800" dirty="0">
                <a:solidFill>
                  <a:schemeClr val="tx1"/>
                </a:solidFill>
              </a:rPr>
              <a:t>Real large-scale data is complex, noisy, </a:t>
            </a:r>
            <a:r>
              <a:rPr lang="en-US" sz="1800" dirty="0">
                <a:solidFill>
                  <a:srgbClr val="0070C0"/>
                </a:solidFill>
              </a:rPr>
              <a:t>unlabeled</a:t>
            </a:r>
            <a:r>
              <a:rPr lang="en-US" sz="1800" dirty="0">
                <a:solidFill>
                  <a:schemeClr val="tx1"/>
                </a:solidFill>
              </a:rPr>
              <a:t>…</a:t>
            </a:r>
          </a:p>
          <a:p>
            <a:pPr lvl="1">
              <a:spcBef>
                <a:spcPts val="0"/>
              </a:spcBef>
            </a:pPr>
            <a:r>
              <a:rPr lang="en-US" sz="1800" dirty="0">
                <a:solidFill>
                  <a:schemeClr val="tx1"/>
                </a:solidFill>
              </a:rPr>
              <a:t>Interpretation of success or failure is complex</a:t>
            </a:r>
          </a:p>
          <a:p>
            <a:pPr lvl="1">
              <a:spcBef>
                <a:spcPts val="0"/>
              </a:spcBef>
            </a:pPr>
            <a:endParaRPr lang="en-US" sz="1800" dirty="0">
              <a:solidFill>
                <a:schemeClr val="tx1"/>
              </a:solidFill>
            </a:endParaRPr>
          </a:p>
          <a:p>
            <a:pPr>
              <a:spcBef>
                <a:spcPts val="0"/>
              </a:spcBef>
            </a:pPr>
            <a:r>
              <a:rPr lang="en-US" sz="1950" dirty="0">
                <a:solidFill>
                  <a:schemeClr val="tx1"/>
                </a:solidFill>
                <a:sym typeface="Wingdings"/>
              </a:rPr>
              <a:t>Complicates the design of </a:t>
            </a:r>
            <a:r>
              <a:rPr lang="en-US" sz="1950" dirty="0">
                <a:solidFill>
                  <a:schemeClr val="tx1"/>
                </a:solidFill>
              </a:rPr>
              <a:t>innovative learning systems</a:t>
            </a:r>
            <a:endParaRPr lang="en-US" sz="1800" dirty="0">
              <a:solidFill>
                <a:schemeClr val="tx1"/>
              </a:solidFill>
            </a:endParaRPr>
          </a:p>
          <a:p>
            <a:pPr>
              <a:spcBef>
                <a:spcPts val="0"/>
              </a:spcBef>
            </a:pPr>
            <a:endParaRPr lang="en-US" sz="1800" dirty="0">
              <a:solidFill>
                <a:schemeClr val="tx1"/>
              </a:solidFill>
            </a:endParaRPr>
          </a:p>
          <a:p>
            <a:pPr>
              <a:spcBef>
                <a:spcPts val="0"/>
              </a:spcBef>
            </a:pPr>
            <a:r>
              <a:rPr lang="en-US" sz="1800" dirty="0">
                <a:solidFill>
                  <a:schemeClr val="tx1"/>
                </a:solidFill>
              </a:rPr>
              <a:t>Some recent process with large amounts of unlabeled data [see Wednesday!]</a:t>
            </a:r>
            <a:endParaRPr lang="en-US" sz="1950" dirty="0">
              <a:solidFill>
                <a:schemeClr val="tx1"/>
              </a:solidFill>
            </a:endParaRPr>
          </a:p>
        </p:txBody>
      </p:sp>
    </p:spTree>
    <p:extLst>
      <p:ext uri="{BB962C8B-B14F-4D97-AF65-F5344CB8AC3E}">
        <p14:creationId xmlns:p14="http://schemas.microsoft.com/office/powerpoint/2010/main" val="802578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long history of artificial problems in ML</a:t>
            </a:r>
          </a:p>
        </p:txBody>
      </p:sp>
      <p:grpSp>
        <p:nvGrpSpPr>
          <p:cNvPr id="11" name="Group 10"/>
          <p:cNvGrpSpPr/>
          <p:nvPr/>
        </p:nvGrpSpPr>
        <p:grpSpPr>
          <a:xfrm>
            <a:off x="5391746" y="1028700"/>
            <a:ext cx="2844998" cy="1784152"/>
            <a:chOff x="7645400" y="406400"/>
            <a:chExt cx="4495800" cy="2819400"/>
          </a:xfrm>
        </p:grpSpPr>
        <p:sp>
          <p:nvSpPr>
            <p:cNvPr id="10" name="Rectangle 9"/>
            <p:cNvSpPr/>
            <p:nvPr/>
          </p:nvSpPr>
          <p:spPr bwMode="auto">
            <a:xfrm>
              <a:off x="7645400" y="406400"/>
              <a:ext cx="4495800" cy="2819400"/>
            </a:xfrm>
            <a:prstGeom prst="rect">
              <a:avLst/>
            </a:prstGeom>
            <a:ln>
              <a:headEnd type="arrow"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57864" tIns="28932" rIns="57864" bIns="28932" numCol="1" rtlCol="0" anchor="t" anchorCtr="0" compatLnSpc="1">
              <a:prstTxWarp prst="textNoShape">
                <a:avLst/>
              </a:prstTxWarp>
            </a:bodyPr>
            <a:lstStyle/>
            <a:p>
              <a:r>
                <a:rPr lang="en-US" sz="1772" dirty="0">
                  <a:solidFill>
                    <a:schemeClr val="bg1"/>
                  </a:solidFill>
                </a:rPr>
                <a:t>XOR</a:t>
              </a:r>
              <a:r>
                <a:rPr lang="en-US" sz="1772" dirty="0"/>
                <a:t> (neural networks)</a:t>
              </a:r>
            </a:p>
          </p:txBody>
        </p:sp>
        <p:grpSp>
          <p:nvGrpSpPr>
            <p:cNvPr id="8" name="Group 7"/>
            <p:cNvGrpSpPr/>
            <p:nvPr/>
          </p:nvGrpSpPr>
          <p:grpSpPr>
            <a:xfrm>
              <a:off x="7950200" y="1092200"/>
              <a:ext cx="3733800" cy="1905000"/>
              <a:chOff x="5740400" y="944588"/>
              <a:chExt cx="4114800" cy="2351314"/>
            </a:xfrm>
          </p:grpSpPr>
          <p:pic>
            <p:nvPicPr>
              <p:cNvPr id="6" name="Picture 5" descr="xor.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944588"/>
                <a:ext cx="4114800" cy="2351314"/>
              </a:xfrm>
              <a:prstGeom prst="rect">
                <a:avLst/>
              </a:prstGeom>
            </p:spPr>
          </p:pic>
          <p:sp>
            <p:nvSpPr>
              <p:cNvPr id="7" name="Rectangle 6"/>
              <p:cNvSpPr/>
              <p:nvPr/>
            </p:nvSpPr>
            <p:spPr bwMode="auto">
              <a:xfrm>
                <a:off x="5816600" y="2692400"/>
                <a:ext cx="1447800" cy="304800"/>
              </a:xfrm>
              <a:prstGeom prst="rect">
                <a:avLst/>
              </a:prstGeom>
              <a:solidFill>
                <a:srgbClr val="FFFFFF"/>
              </a:solidFill>
              <a:ln w="25400" cap="flat" cmpd="sng" algn="ctr">
                <a:noFill/>
                <a:prstDash val="solid"/>
                <a:round/>
                <a:headEnd type="arrow" w="med" len="med"/>
                <a:tailEnd type="none" w="med" len="med"/>
              </a:ln>
              <a:effectLst/>
            </p:spPr>
            <p:txBody>
              <a:bodyPr vert="horz" wrap="square" lIns="57864" tIns="28932" rIns="57864" bIns="28932" numCol="1" rtlCol="0" anchor="t" anchorCtr="0" compatLnSpc="1">
                <a:prstTxWarp prst="textNoShape">
                  <a:avLst/>
                </a:prstTxWarp>
              </a:bodyPr>
              <a:lstStyle/>
              <a:p>
                <a:pPr defTabSz="578632" fontAlgn="base">
                  <a:lnSpc>
                    <a:spcPct val="90000"/>
                  </a:lnSpc>
                  <a:spcBef>
                    <a:spcPct val="0"/>
                  </a:spcBef>
                  <a:spcAft>
                    <a:spcPct val="0"/>
                  </a:spcAft>
                  <a:buClrTx/>
                </a:pPr>
                <a:endParaRPr lang="en-US" sz="1139">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grpSp>
        <p:nvGrpSpPr>
          <p:cNvPr id="14" name="Group 13"/>
          <p:cNvGrpSpPr/>
          <p:nvPr/>
        </p:nvGrpSpPr>
        <p:grpSpPr>
          <a:xfrm>
            <a:off x="569714" y="1173361"/>
            <a:ext cx="4677370" cy="2314575"/>
            <a:chOff x="4368800" y="2387600"/>
            <a:chExt cx="7391400" cy="3657600"/>
          </a:xfrm>
        </p:grpSpPr>
        <p:sp>
          <p:nvSpPr>
            <p:cNvPr id="12" name="Rectangle 11"/>
            <p:cNvSpPr/>
            <p:nvPr/>
          </p:nvSpPr>
          <p:spPr bwMode="auto">
            <a:xfrm>
              <a:off x="4368800" y="2387600"/>
              <a:ext cx="7391400" cy="3657600"/>
            </a:xfrm>
            <a:prstGeom prst="rect">
              <a:avLst/>
            </a:prstGeom>
            <a:ln>
              <a:headEnd type="arrow"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57864" tIns="28932" rIns="57864" bIns="28932" numCol="1" rtlCol="0" anchor="t" anchorCtr="0" compatLnSpc="1">
              <a:prstTxWarp prst="textNoShape">
                <a:avLst/>
              </a:prstTxWarp>
            </a:bodyPr>
            <a:lstStyle/>
            <a:p>
              <a:r>
                <a:rPr lang="en-US" sz="1772" dirty="0">
                  <a:solidFill>
                    <a:srgbClr val="E0E4ED"/>
                  </a:solidFill>
                </a:rPr>
                <a:t>Two moons and friends (clustering)</a:t>
              </a:r>
            </a:p>
          </p:txBody>
        </p:sp>
        <p:pic>
          <p:nvPicPr>
            <p:cNvPr id="13" name="Picture 12" descr="clust2.png"/>
            <p:cNvPicPr>
              <a:picLocks noChangeAspect="1"/>
            </p:cNvPicPr>
            <p:nvPr/>
          </p:nvPicPr>
          <p:blipFill rotWithShape="1">
            <a:blip r:embed="rId3">
              <a:extLst>
                <a:ext uri="{28A0092B-C50C-407E-A947-70E740481C1C}">
                  <a14:useLocalDpi xmlns:a14="http://schemas.microsoft.com/office/drawing/2010/main" val="0"/>
                </a:ext>
              </a:extLst>
            </a:blip>
            <a:srcRect l="-63" t="711" r="1128" b="23622"/>
            <a:stretch/>
          </p:blipFill>
          <p:spPr>
            <a:xfrm>
              <a:off x="4597400" y="3073400"/>
              <a:ext cx="6705600" cy="2564297"/>
            </a:xfrm>
            <a:prstGeom prst="rect">
              <a:avLst/>
            </a:prstGeom>
          </p:spPr>
        </p:pic>
      </p:grpSp>
      <p:grpSp>
        <p:nvGrpSpPr>
          <p:cNvPr id="17" name="Group 16"/>
          <p:cNvGrpSpPr/>
          <p:nvPr/>
        </p:nvGrpSpPr>
        <p:grpSpPr>
          <a:xfrm>
            <a:off x="5488186" y="3102173"/>
            <a:ext cx="2893219" cy="1784152"/>
            <a:chOff x="6654800" y="4445000"/>
            <a:chExt cx="4572000" cy="2819400"/>
          </a:xfrm>
        </p:grpSpPr>
        <p:sp>
          <p:nvSpPr>
            <p:cNvPr id="15" name="Rectangle 14"/>
            <p:cNvSpPr/>
            <p:nvPr/>
          </p:nvSpPr>
          <p:spPr bwMode="auto">
            <a:xfrm>
              <a:off x="6654800" y="4445000"/>
              <a:ext cx="4572000" cy="2819400"/>
            </a:xfrm>
            <a:prstGeom prst="rect">
              <a:avLst/>
            </a:prstGeom>
            <a:ln>
              <a:headEnd type="arrow"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57864" tIns="28932" rIns="57864" bIns="28932" numCol="1" rtlCol="0" anchor="t" anchorCtr="0" compatLnSpc="1">
              <a:prstTxWarp prst="textNoShape">
                <a:avLst/>
              </a:prstTxWarp>
            </a:bodyPr>
            <a:lstStyle/>
            <a:p>
              <a:pPr>
                <a:spcBef>
                  <a:spcPts val="316"/>
                </a:spcBef>
              </a:pPr>
              <a:r>
                <a:rPr lang="en-US" sz="1772" dirty="0">
                  <a:solidFill>
                    <a:srgbClr val="E0E4ED"/>
                  </a:solidFill>
                </a:rPr>
                <a:t>Many in the UCI repository </a:t>
              </a:r>
            </a:p>
            <a:p>
              <a:pPr>
                <a:spcBef>
                  <a:spcPts val="316"/>
                </a:spcBef>
              </a:pPr>
              <a:r>
                <a:rPr lang="en-US" sz="1772" dirty="0">
                  <a:solidFill>
                    <a:srgbClr val="E0E4ED"/>
                  </a:solidFill>
                </a:rPr>
                <a:t>  (regression, classification</a:t>
              </a:r>
              <a:r>
                <a:rPr lang="en-US" sz="1139" dirty="0"/>
                <a:t>) </a:t>
              </a:r>
            </a:p>
          </p:txBody>
        </p:sp>
        <p:pic>
          <p:nvPicPr>
            <p:cNvPr id="16" name="Picture 15" descr="uci.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400" y="5664200"/>
              <a:ext cx="4011562" cy="1295400"/>
            </a:xfrm>
            <a:prstGeom prst="rect">
              <a:avLst/>
            </a:prstGeom>
          </p:spPr>
        </p:pic>
      </p:grpSp>
      <p:sp>
        <p:nvSpPr>
          <p:cNvPr id="19" name="Rounded Rectangle 18"/>
          <p:cNvSpPr/>
          <p:nvPr/>
        </p:nvSpPr>
        <p:spPr bwMode="auto">
          <a:xfrm>
            <a:off x="859036" y="3873698"/>
            <a:ext cx="4291608" cy="916186"/>
          </a:xfrm>
          <a:prstGeom prst="roundRect">
            <a:avLst>
              <a:gd name="adj" fmla="val 13448"/>
            </a:avLst>
          </a:prstGeom>
          <a:ln>
            <a:headEnd type="arrow"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7864" tIns="28932" rIns="57864" bIns="28932" numCol="1" rtlCol="0" anchor="t" anchorCtr="0" compatLnSpc="1">
            <a:prstTxWarp prst="textNoShape">
              <a:avLst/>
            </a:prstTxWarp>
          </a:bodyPr>
          <a:lstStyle/>
          <a:p>
            <a:pPr algn="just" defTabSz="578632" fontAlgn="base">
              <a:lnSpc>
                <a:spcPct val="90000"/>
              </a:lnSpc>
              <a:spcBef>
                <a:spcPct val="0"/>
              </a:spcBef>
              <a:spcAft>
                <a:spcPct val="0"/>
              </a:spcAft>
              <a:buClrTx/>
            </a:pPr>
            <a:r>
              <a:rPr lang="en-US" sz="1772" u="sng" dirty="0">
                <a:solidFill>
                  <a:schemeClr val="bg1"/>
                </a:solidFill>
                <a:latin typeface="Vista Sans OT Reg" pitchFamily="-65" charset="0"/>
                <a:ea typeface="ヒラギノ角ゴ ProN W3" pitchFamily="-65" charset="-128"/>
                <a:cs typeface="ヒラギノ角ゴ ProN W3" pitchFamily="-65" charset="-128"/>
                <a:sym typeface="Vista Sans OT Reg" pitchFamily="-65" charset="0"/>
              </a:rPr>
              <a:t>Toy/artificial problems in ML</a:t>
            </a:r>
            <a:r>
              <a:rPr lang="en-US" sz="1772" dirty="0">
                <a:solidFill>
                  <a:schemeClr val="bg1"/>
                </a:solidFill>
                <a:latin typeface="Vista Sans OT Reg" pitchFamily="-65" charset="0"/>
                <a:ea typeface="ヒラギノ角ゴ ProN W3" pitchFamily="-65" charset="-128"/>
                <a:cs typeface="ヒラギノ角ゴ ProN W3" pitchFamily="-65" charset="-128"/>
                <a:sym typeface="Vista Sans OT Reg" pitchFamily="-65" charset="0"/>
              </a:rPr>
              <a:t>: crucial for demonstrating and assessing the usefulness/efficiency of new algorithms</a:t>
            </a:r>
          </a:p>
        </p:txBody>
      </p:sp>
    </p:spTree>
    <p:extLst>
      <p:ext uri="{BB962C8B-B14F-4D97-AF65-F5344CB8AC3E}">
        <p14:creationId xmlns:p14="http://schemas.microsoft.com/office/powerpoint/2010/main" val="215930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in early AI too</a:t>
            </a:r>
          </a:p>
        </p:txBody>
      </p:sp>
      <p:sp>
        <p:nvSpPr>
          <p:cNvPr id="3" name="Content Placeholder 2"/>
          <p:cNvSpPr>
            <a:spLocks noGrp="1"/>
          </p:cNvSpPr>
          <p:nvPr>
            <p:ph sz="half" idx="1"/>
          </p:nvPr>
        </p:nvSpPr>
        <p:spPr>
          <a:xfrm>
            <a:off x="666155" y="806244"/>
            <a:ext cx="3809405" cy="4155721"/>
          </a:xfrm>
        </p:spPr>
        <p:style>
          <a:lnRef idx="3">
            <a:schemeClr val="lt1"/>
          </a:lnRef>
          <a:fillRef idx="1">
            <a:schemeClr val="accent2"/>
          </a:fillRef>
          <a:effectRef idx="1">
            <a:schemeClr val="accent2"/>
          </a:effectRef>
          <a:fontRef idx="minor">
            <a:schemeClr val="lt1"/>
          </a:fontRef>
        </p:style>
        <p:txBody>
          <a:bodyPr/>
          <a:lstStyle/>
          <a:p>
            <a:pPr marL="114300" indent="0" algn="ctr">
              <a:buNone/>
            </a:pPr>
            <a:r>
              <a:rPr lang="en-US" sz="1800" dirty="0">
                <a:solidFill>
                  <a:schemeClr val="bg1"/>
                </a:solidFill>
              </a:rPr>
              <a:t>Block Worlds (Winograd 1971)</a:t>
            </a:r>
          </a:p>
          <a:p>
            <a:endParaRPr lang="en-US" sz="1266" dirty="0"/>
          </a:p>
          <a:p>
            <a:endParaRPr lang="en-US" sz="1266" dirty="0"/>
          </a:p>
          <a:p>
            <a:endParaRPr lang="en-US" sz="1266" dirty="0"/>
          </a:p>
          <a:p>
            <a:endParaRPr lang="en-US" sz="1266" dirty="0"/>
          </a:p>
          <a:p>
            <a:endParaRPr lang="en-US" sz="1266" dirty="0"/>
          </a:p>
          <a:p>
            <a:endParaRPr lang="en-US" sz="1266" dirty="0"/>
          </a:p>
          <a:p>
            <a:endParaRPr lang="en-US" sz="1266" dirty="0"/>
          </a:p>
          <a:p>
            <a:pPr marL="0" indent="0">
              <a:buNone/>
            </a:pPr>
            <a:endParaRPr lang="en-US" sz="1266" dirty="0"/>
          </a:p>
          <a:p>
            <a:endParaRPr lang="en-US" dirty="0"/>
          </a:p>
        </p:txBody>
      </p:sp>
      <p:sp>
        <p:nvSpPr>
          <p:cNvPr id="4" name="Content Placeholder 3"/>
          <p:cNvSpPr>
            <a:spLocks noGrp="1"/>
          </p:cNvSpPr>
          <p:nvPr>
            <p:ph sz="half" idx="2"/>
          </p:nvPr>
        </p:nvSpPr>
        <p:spPr>
          <a:xfrm>
            <a:off x="4620220" y="932260"/>
            <a:ext cx="3656707" cy="2459870"/>
          </a:xfrm>
        </p:spPr>
        <p:style>
          <a:lnRef idx="3">
            <a:schemeClr val="lt1"/>
          </a:lnRef>
          <a:fillRef idx="1">
            <a:schemeClr val="accent2"/>
          </a:fillRef>
          <a:effectRef idx="1">
            <a:schemeClr val="accent2"/>
          </a:effectRef>
          <a:fontRef idx="minor">
            <a:schemeClr val="lt1"/>
          </a:fontRef>
        </p:style>
        <p:txBody>
          <a:bodyPr/>
          <a:lstStyle/>
          <a:p>
            <a:pPr marL="114300" indent="0" algn="ctr">
              <a:buNone/>
            </a:pPr>
            <a:r>
              <a:rPr lang="en-US" sz="1800" dirty="0">
                <a:solidFill>
                  <a:schemeClr val="bg1"/>
                </a:solidFill>
              </a:rPr>
              <a:t>Family trees (Hinton CogSci’86)</a:t>
            </a:r>
          </a:p>
          <a:p>
            <a:endParaRPr lang="en-US" dirty="0"/>
          </a:p>
          <a:p>
            <a:endParaRPr lang="en-US" dirty="0"/>
          </a:p>
          <a:p>
            <a:endParaRPr lang="en-US" dirty="0"/>
          </a:p>
          <a:p>
            <a:endParaRPr lang="en-US" dirty="0"/>
          </a:p>
          <a:p>
            <a:pPr lvl="2"/>
            <a:endParaRPr lang="en-US" dirty="0"/>
          </a:p>
        </p:txBody>
      </p:sp>
      <p:pic>
        <p:nvPicPr>
          <p:cNvPr id="5" name="Picture 4" descr="blocksWorld1.gif"/>
          <p:cNvPicPr>
            <a:picLocks noChangeAspect="1"/>
          </p:cNvPicPr>
          <p:nvPr/>
        </p:nvPicPr>
        <p:blipFill rotWithShape="1">
          <a:blip r:embed="rId2">
            <a:extLst>
              <a:ext uri="{28A0092B-C50C-407E-A947-70E740481C1C}">
                <a14:useLocalDpi xmlns:a14="http://schemas.microsoft.com/office/drawing/2010/main" val="0"/>
              </a:ext>
            </a:extLst>
          </a:blip>
          <a:srcRect b="56028"/>
          <a:stretch/>
        </p:blipFill>
        <p:spPr>
          <a:xfrm>
            <a:off x="745000" y="1674491"/>
            <a:ext cx="3627831" cy="1114196"/>
          </a:xfrm>
          <a:prstGeom prst="rect">
            <a:avLst/>
          </a:prstGeom>
        </p:spPr>
      </p:pic>
      <p:pic>
        <p:nvPicPr>
          <p:cNvPr id="8" name="Picture 7" descr="Screen Shot 2015-05-04 at 10.54.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752" y="1587665"/>
            <a:ext cx="3423642" cy="1686647"/>
          </a:xfrm>
          <a:prstGeom prst="rect">
            <a:avLst/>
          </a:prstGeom>
        </p:spPr>
      </p:pic>
      <p:pic>
        <p:nvPicPr>
          <p:cNvPr id="9" name="Picture 8" descr="Screen Shot 2015-05-04 at 10.12.46 PM.png"/>
          <p:cNvPicPr>
            <a:picLocks noChangeAspect="1"/>
          </p:cNvPicPr>
          <p:nvPr/>
        </p:nvPicPr>
        <p:blipFill rotWithShape="1">
          <a:blip r:embed="rId4">
            <a:extLst>
              <a:ext uri="{28A0092B-C50C-407E-A947-70E740481C1C}">
                <a14:useLocalDpi xmlns:a14="http://schemas.microsoft.com/office/drawing/2010/main" val="0"/>
              </a:ext>
            </a:extLst>
          </a:blip>
          <a:srcRect b="43944"/>
          <a:stretch/>
        </p:blipFill>
        <p:spPr>
          <a:xfrm>
            <a:off x="785428" y="3011323"/>
            <a:ext cx="3573956" cy="1792873"/>
          </a:xfrm>
          <a:prstGeom prst="rect">
            <a:avLst/>
          </a:prstGeom>
        </p:spPr>
      </p:pic>
    </p:spTree>
    <p:extLst>
      <p:ext uri="{BB962C8B-B14F-4D97-AF65-F5344CB8AC3E}">
        <p14:creationId xmlns:p14="http://schemas.microsoft.com/office/powerpoint/2010/main" val="566282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3"/>
            <a:ext cx="5255177" cy="624996"/>
          </a:xfrm>
        </p:spPr>
        <p:txBody>
          <a:bodyPr/>
          <a:lstStyle/>
          <a:p>
            <a:r>
              <a:rPr lang="en-US" dirty="0" err="1"/>
              <a:t>bAbI</a:t>
            </a:r>
            <a:r>
              <a:rPr lang="en-US" dirty="0"/>
              <a:t> Tasks </a:t>
            </a:r>
            <a:endParaRPr lang="en-US" dirty="0">
              <a:solidFill>
                <a:schemeClr val="bg1">
                  <a:lumMod val="50000"/>
                </a:schemeClr>
              </a:solidFill>
            </a:endParaRPr>
          </a:p>
        </p:txBody>
      </p:sp>
      <p:sp>
        <p:nvSpPr>
          <p:cNvPr id="3" name="Content Placeholder 2"/>
          <p:cNvSpPr>
            <a:spLocks noGrp="1"/>
          </p:cNvSpPr>
          <p:nvPr>
            <p:ph sz="half" idx="1"/>
          </p:nvPr>
        </p:nvSpPr>
        <p:spPr>
          <a:xfrm>
            <a:off x="243569" y="1228059"/>
            <a:ext cx="8347982" cy="1647527"/>
          </a:xfrm>
        </p:spPr>
        <p:txBody>
          <a:bodyPr>
            <a:noAutofit/>
          </a:bodyPr>
          <a:lstStyle/>
          <a:p>
            <a:r>
              <a:rPr lang="en-US" sz="1800" dirty="0">
                <a:solidFill>
                  <a:schemeClr val="tx1"/>
                </a:solidFill>
              </a:rPr>
              <a:t>20 artificial tasks for machine reading</a:t>
            </a:r>
          </a:p>
          <a:p>
            <a:r>
              <a:rPr lang="en-US" sz="1800" dirty="0">
                <a:solidFill>
                  <a:schemeClr val="tx1"/>
                </a:solidFill>
              </a:rPr>
              <a:t>Answer has to be picked among a set of candidates</a:t>
            </a:r>
          </a:p>
          <a:p>
            <a:r>
              <a:rPr lang="en-US" sz="1800" dirty="0">
                <a:solidFill>
                  <a:schemeClr val="tx1"/>
                </a:solidFill>
              </a:rPr>
              <a:t>Each task checks one skill that a reasoning system should have.</a:t>
            </a:r>
          </a:p>
          <a:p>
            <a:r>
              <a:rPr lang="en-US" sz="1800" dirty="0">
                <a:solidFill>
                  <a:schemeClr val="tx1"/>
                </a:solidFill>
              </a:rPr>
              <a:t>Goal: develop systems able to solve all tasks</a:t>
            </a:r>
            <a:r>
              <a:rPr lang="en-US" sz="1800" i="1" dirty="0">
                <a:solidFill>
                  <a:schemeClr val="tx1"/>
                </a:solidFill>
              </a:rPr>
              <a:t> </a:t>
            </a:r>
            <a:r>
              <a:rPr lang="en-US" sz="1650" i="1" dirty="0">
                <a:solidFill>
                  <a:schemeClr val="tx1"/>
                </a:solidFill>
              </a:rPr>
              <a:t>with no task specific engineering</a:t>
            </a:r>
            <a:r>
              <a:rPr lang="en-US" sz="1650" dirty="0">
                <a:solidFill>
                  <a:schemeClr val="tx1"/>
                </a:solidFill>
              </a:rPr>
              <a: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
        <p:nvSpPr>
          <p:cNvPr id="4" name="Rounded Rectangle 3"/>
          <p:cNvSpPr/>
          <p:nvPr/>
        </p:nvSpPr>
        <p:spPr bwMode="auto">
          <a:xfrm>
            <a:off x="801036" y="3230874"/>
            <a:ext cx="7233047" cy="867966"/>
          </a:xfrm>
          <a:prstGeom prst="roundRect">
            <a:avLst>
              <a:gd name="adj" fmla="val 20964"/>
            </a:avLst>
          </a:prstGeom>
          <a:ln>
            <a:headEnd type="arrow"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7864" tIns="28932" rIns="57864" bIns="28932" numCol="1" rtlCol="0" anchor="t" anchorCtr="0" compatLnSpc="1">
            <a:prstTxWarp prst="textNoShape">
              <a:avLst/>
            </a:prstTxWarp>
          </a:bodyPr>
          <a:lstStyle/>
          <a:p>
            <a:r>
              <a:rPr lang="en-US" sz="1772" dirty="0">
                <a:solidFill>
                  <a:schemeClr val="bg1"/>
                </a:solidFill>
              </a:rPr>
              <a:t>A postulate is that </a:t>
            </a:r>
            <a:r>
              <a:rPr lang="en-US" sz="1772" i="1" dirty="0">
                <a:solidFill>
                  <a:schemeClr val="bg1"/>
                </a:solidFill>
              </a:rPr>
              <a:t>performing well on all of them is a </a:t>
            </a:r>
            <a:r>
              <a:rPr lang="en-US" sz="1772" i="1" u="sng" dirty="0">
                <a:solidFill>
                  <a:schemeClr val="bg1"/>
                </a:solidFill>
              </a:rPr>
              <a:t>pre-requisite </a:t>
            </a:r>
            <a:r>
              <a:rPr lang="en-US" sz="1772" i="1" dirty="0">
                <a:solidFill>
                  <a:schemeClr val="bg1"/>
                </a:solidFill>
              </a:rPr>
              <a:t>for any system aiming at understanding language and able to reason</a:t>
            </a:r>
            <a:r>
              <a:rPr lang="en-US" sz="1772" dirty="0">
                <a:solidFill>
                  <a:schemeClr val="bg1"/>
                </a:solidFill>
              </a:rPr>
              <a:t>. </a:t>
            </a:r>
          </a:p>
        </p:txBody>
      </p:sp>
      <p:sp>
        <p:nvSpPr>
          <p:cNvPr id="5" name="TextBox 4">
            <a:extLst>
              <a:ext uri="{FF2B5EF4-FFF2-40B4-BE49-F238E27FC236}">
                <a16:creationId xmlns:a16="http://schemas.microsoft.com/office/drawing/2014/main" id="{2BBBAE83-89A9-234A-B775-BF4BEE256DA7}"/>
              </a:ext>
            </a:extLst>
          </p:cNvPr>
          <p:cNvSpPr txBox="1"/>
          <p:nvPr/>
        </p:nvSpPr>
        <p:spPr>
          <a:xfrm>
            <a:off x="549275" y="729434"/>
            <a:ext cx="2382768" cy="338554"/>
          </a:xfrm>
          <a:prstGeom prst="rect">
            <a:avLst/>
          </a:prstGeom>
          <a:noFill/>
        </p:spPr>
        <p:txBody>
          <a:bodyPr wrap="square" rtlCol="0">
            <a:spAutoFit/>
          </a:bodyPr>
          <a:lstStyle/>
          <a:p>
            <a:r>
              <a:rPr lang="en-US" sz="1600" dirty="0">
                <a:solidFill>
                  <a:schemeClr val="bg1">
                    <a:lumMod val="50000"/>
                  </a:schemeClr>
                </a:solidFill>
              </a:rPr>
              <a:t>Weston et al., ICLR’15</a:t>
            </a:r>
            <a:endParaRPr lang="en-US" sz="1600" dirty="0"/>
          </a:p>
        </p:txBody>
      </p:sp>
    </p:spTree>
    <p:extLst>
      <p:ext uri="{BB962C8B-B14F-4D97-AF65-F5344CB8AC3E}">
        <p14:creationId xmlns:p14="http://schemas.microsoft.com/office/powerpoint/2010/main" val="12258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commands</a:t>
            </a:r>
          </a:p>
        </p:txBody>
      </p:sp>
      <p:sp>
        <p:nvSpPr>
          <p:cNvPr id="3" name="Content Placeholder 2"/>
          <p:cNvSpPr>
            <a:spLocks noGrp="1"/>
          </p:cNvSpPr>
          <p:nvPr>
            <p:ph sz="half" idx="1"/>
          </p:nvPr>
        </p:nvSpPr>
        <p:spPr>
          <a:xfrm>
            <a:off x="955477" y="1020663"/>
            <a:ext cx="4146947" cy="3769221"/>
          </a:xfrm>
        </p:spPr>
        <p:style>
          <a:lnRef idx="3">
            <a:schemeClr val="lt1"/>
          </a:lnRef>
          <a:fillRef idx="1">
            <a:schemeClr val="dk1"/>
          </a:fillRef>
          <a:effectRef idx="1">
            <a:schemeClr val="dk1"/>
          </a:effectRef>
          <a:fontRef idx="minor">
            <a:schemeClr val="lt1"/>
          </a:fontRef>
        </p:style>
        <p:txBody>
          <a:bodyPr>
            <a:normAutofit fontScale="92500" lnSpcReduction="20000"/>
          </a:bodyPr>
          <a:lstStyle/>
          <a:p>
            <a:r>
              <a:rPr lang="en-US" b="1" dirty="0">
                <a:solidFill>
                  <a:schemeClr val="bg1"/>
                </a:solidFill>
                <a:latin typeface="Consolas"/>
                <a:cs typeface="Consolas"/>
              </a:rPr>
              <a:t>go &lt;place&gt;</a:t>
            </a:r>
          </a:p>
          <a:p>
            <a:r>
              <a:rPr lang="en-US" b="1" dirty="0">
                <a:solidFill>
                  <a:schemeClr val="bg1"/>
                </a:solidFill>
                <a:latin typeface="Consolas"/>
                <a:cs typeface="Consolas"/>
              </a:rPr>
              <a:t>get &lt;object&gt;</a:t>
            </a:r>
          </a:p>
          <a:p>
            <a:r>
              <a:rPr lang="en-US" b="1" dirty="0">
                <a:solidFill>
                  <a:schemeClr val="bg1"/>
                </a:solidFill>
                <a:latin typeface="Consolas"/>
                <a:cs typeface="Consolas"/>
              </a:rPr>
              <a:t>get &lt;object1&gt; from &lt;object2&gt;</a:t>
            </a:r>
          </a:p>
          <a:p>
            <a:r>
              <a:rPr lang="en-US" b="1" dirty="0">
                <a:solidFill>
                  <a:schemeClr val="bg1"/>
                </a:solidFill>
                <a:latin typeface="Consolas"/>
                <a:cs typeface="Consolas"/>
              </a:rPr>
              <a:t>put &lt;object1&gt; in/on &lt;object2&gt;</a:t>
            </a:r>
          </a:p>
          <a:p>
            <a:r>
              <a:rPr lang="en-US" b="1" dirty="0">
                <a:solidFill>
                  <a:schemeClr val="bg1"/>
                </a:solidFill>
                <a:latin typeface="Consolas"/>
                <a:cs typeface="Consolas"/>
              </a:rPr>
              <a:t>give &lt;object&gt; to &lt;person&gt;</a:t>
            </a:r>
          </a:p>
          <a:p>
            <a:r>
              <a:rPr lang="en-US" b="1" dirty="0">
                <a:solidFill>
                  <a:schemeClr val="bg1"/>
                </a:solidFill>
                <a:latin typeface="Consolas"/>
                <a:cs typeface="Consolas"/>
              </a:rPr>
              <a:t>drop &lt;object&gt;</a:t>
            </a:r>
          </a:p>
          <a:p>
            <a:r>
              <a:rPr lang="en-US" b="1" dirty="0">
                <a:solidFill>
                  <a:schemeClr val="bg1"/>
                </a:solidFill>
                <a:latin typeface="Consolas"/>
                <a:cs typeface="Consolas"/>
              </a:rPr>
              <a:t>look</a:t>
            </a:r>
          </a:p>
          <a:p>
            <a:r>
              <a:rPr lang="en-US" b="1" dirty="0">
                <a:solidFill>
                  <a:schemeClr val="bg1"/>
                </a:solidFill>
                <a:latin typeface="Consolas"/>
                <a:cs typeface="Consolas"/>
              </a:rPr>
              <a:t>inventory</a:t>
            </a:r>
          </a:p>
          <a:p>
            <a:r>
              <a:rPr lang="en-US" b="1" dirty="0">
                <a:solidFill>
                  <a:schemeClr val="bg1"/>
                </a:solidFill>
                <a:latin typeface="Consolas"/>
                <a:cs typeface="Consolas"/>
              </a:rPr>
              <a:t>examine &lt;object&gt;</a:t>
            </a:r>
          </a:p>
          <a:p>
            <a:pPr marL="0" indent="0">
              <a:buNone/>
            </a:pPr>
            <a:r>
              <a:rPr lang="en-US" b="1" i="1" dirty="0">
                <a:solidFill>
                  <a:schemeClr val="bg1"/>
                </a:solidFill>
                <a:latin typeface="Consolas"/>
                <a:cs typeface="Consolas"/>
              </a:rPr>
              <a:t>                                                         </a:t>
            </a:r>
          </a:p>
          <a:p>
            <a:endParaRPr lang="en-US" b="1" dirty="0">
              <a:solidFill>
                <a:schemeClr val="bg1"/>
              </a:solidFill>
              <a:latin typeface="Consolas"/>
              <a:cs typeface="Consolas"/>
            </a:endParaRPr>
          </a:p>
        </p:txBody>
      </p:sp>
      <p:sp>
        <p:nvSpPr>
          <p:cNvPr id="4" name="Content Placeholder 3"/>
          <p:cNvSpPr>
            <a:spLocks noGrp="1"/>
          </p:cNvSpPr>
          <p:nvPr>
            <p:ph sz="half" idx="2"/>
          </p:nvPr>
        </p:nvSpPr>
        <p:spPr>
          <a:xfrm>
            <a:off x="3896916" y="3198614"/>
            <a:ext cx="4291608" cy="1253728"/>
          </a:xfrm>
        </p:spPr>
        <p:style>
          <a:lnRef idx="3">
            <a:schemeClr val="lt1"/>
          </a:lnRef>
          <a:fillRef idx="1">
            <a:schemeClr val="dk1"/>
          </a:fillRef>
          <a:effectRef idx="1">
            <a:schemeClr val="dk1"/>
          </a:effectRef>
          <a:fontRef idx="minor">
            <a:schemeClr val="lt1"/>
          </a:fontRef>
        </p:style>
        <p:txBody>
          <a:bodyPr>
            <a:normAutofit fontScale="92500" lnSpcReduction="20000"/>
          </a:bodyPr>
          <a:lstStyle/>
          <a:p>
            <a:pPr marL="0" indent="0">
              <a:buNone/>
            </a:pPr>
            <a:r>
              <a:rPr lang="en-US" b="1" i="1" dirty="0">
                <a:solidFill>
                  <a:schemeClr val="bg1"/>
                </a:solidFill>
              </a:rPr>
              <a:t> + 2 commands for "gods'' (</a:t>
            </a:r>
            <a:r>
              <a:rPr lang="en-US" b="1" i="1" dirty="0" err="1">
                <a:solidFill>
                  <a:schemeClr val="bg1"/>
                </a:solidFill>
              </a:rPr>
              <a:t>superusers</a:t>
            </a:r>
            <a:r>
              <a:rPr lang="en-US" b="1" i="1" dirty="0">
                <a:solidFill>
                  <a:schemeClr val="bg1"/>
                </a:solidFill>
              </a:rPr>
              <a:t>):</a:t>
            </a:r>
          </a:p>
          <a:p>
            <a:r>
              <a:rPr lang="en-US" b="1" dirty="0">
                <a:solidFill>
                  <a:schemeClr val="bg1"/>
                </a:solidFill>
                <a:latin typeface="Consolas"/>
                <a:cs typeface="Consolas"/>
              </a:rPr>
              <a:t>create &lt;object&gt;</a:t>
            </a:r>
          </a:p>
          <a:p>
            <a:r>
              <a:rPr lang="en-US" b="1" dirty="0">
                <a:solidFill>
                  <a:schemeClr val="bg1"/>
                </a:solidFill>
                <a:latin typeface="Consolas"/>
                <a:cs typeface="Consolas"/>
              </a:rPr>
              <a:t>set &lt;obj1&gt; &lt;relation&gt; &lt;obj2&gt;</a:t>
            </a:r>
          </a:p>
        </p:txBody>
      </p:sp>
    </p:spTree>
    <p:extLst>
      <p:ext uri="{BB962C8B-B14F-4D97-AF65-F5344CB8AC3E}">
        <p14:creationId xmlns:p14="http://schemas.microsoft.com/office/powerpoint/2010/main" val="1375164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11153" y="546497"/>
            <a:ext cx="2700338" cy="1205508"/>
            <a:chOff x="4826000" y="863600"/>
            <a:chExt cx="4267200" cy="1905000"/>
          </a:xfrm>
        </p:grpSpPr>
        <p:sp>
          <p:nvSpPr>
            <p:cNvPr id="3" name="Curved Down Arrow 2"/>
            <p:cNvSpPr/>
            <p:nvPr/>
          </p:nvSpPr>
          <p:spPr bwMode="auto">
            <a:xfrm>
              <a:off x="4826000" y="1397000"/>
              <a:ext cx="4267200" cy="1371600"/>
            </a:xfrm>
            <a:prstGeom prst="curvedDownArrow">
              <a:avLst/>
            </a:prstGeom>
            <a:solidFill>
              <a:srgbClr val="F0C423"/>
            </a:solidFill>
            <a:ln w="25400" cap="flat" cmpd="sng" algn="ctr">
              <a:solidFill>
                <a:schemeClr val="accent2"/>
              </a:solidFill>
              <a:prstDash val="solid"/>
              <a:round/>
              <a:headEnd type="none" w="med" len="med"/>
              <a:tailEnd type="none" w="med" len="med"/>
            </a:ln>
            <a:effectLst/>
          </p:spPr>
          <p:txBody>
            <a:bodyPr vert="horz" wrap="square" lIns="57864" tIns="28932" rIns="57864" bIns="28932" numCol="1" rtlCol="0" anchor="t" anchorCtr="0" compatLnSpc="1">
              <a:prstTxWarp prst="textNoShape">
                <a:avLst/>
              </a:prstTxWarp>
            </a:bodyPr>
            <a:lstStyle/>
            <a:p>
              <a:pPr defTabSz="578632" fontAlgn="base">
                <a:lnSpc>
                  <a:spcPct val="90000"/>
                </a:lnSpc>
                <a:spcBef>
                  <a:spcPct val="0"/>
                </a:spcBef>
                <a:spcAft>
                  <a:spcPct val="0"/>
                </a:spcAft>
                <a:buClrTx/>
              </a:pPr>
              <a:endParaRPr lang="en-US">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 name="TextBox 7"/>
            <p:cNvSpPr txBox="1"/>
            <p:nvPr/>
          </p:nvSpPr>
          <p:spPr>
            <a:xfrm>
              <a:off x="5664201" y="863600"/>
              <a:ext cx="2438400" cy="48636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t>Simple grammar</a:t>
              </a:r>
            </a:p>
          </p:txBody>
        </p:sp>
      </p:grpSp>
      <p:sp>
        <p:nvSpPr>
          <p:cNvPr id="2" name="Title 1"/>
          <p:cNvSpPr>
            <a:spLocks noGrp="1"/>
          </p:cNvSpPr>
          <p:nvPr>
            <p:ph type="title"/>
          </p:nvPr>
        </p:nvSpPr>
        <p:spPr/>
        <p:txBody>
          <a:bodyPr/>
          <a:lstStyle/>
          <a:p>
            <a:r>
              <a:rPr lang="en-US" dirty="0"/>
              <a:t>Example</a:t>
            </a:r>
          </a:p>
        </p:txBody>
      </p:sp>
      <p:sp>
        <p:nvSpPr>
          <p:cNvPr id="5" name="TextBox 4"/>
          <p:cNvSpPr txBox="1"/>
          <p:nvPr/>
        </p:nvSpPr>
        <p:spPr>
          <a:xfrm>
            <a:off x="721775" y="1944886"/>
            <a:ext cx="3271582" cy="2694545"/>
          </a:xfrm>
          <a:prstGeom prst="rect">
            <a:avLst/>
          </a:prstGeom>
          <a:ln/>
        </p:spPr>
        <p:style>
          <a:lnRef idx="3">
            <a:schemeClr val="lt1"/>
          </a:lnRef>
          <a:fillRef idx="1">
            <a:schemeClr val="dk1"/>
          </a:fillRef>
          <a:effectRef idx="1">
            <a:schemeClr val="dk1"/>
          </a:effectRef>
          <a:fontRef idx="minor">
            <a:schemeClr val="lt1"/>
          </a:fontRef>
        </p:style>
        <p:txBody>
          <a:bodyPr wrap="square" lIns="76416" tIns="38208" rIns="76416" bIns="38208" rtlCol="0">
            <a:spAutoFit/>
          </a:bodyPr>
          <a:lstStyle/>
          <a:p>
            <a:pPr>
              <a:lnSpc>
                <a:spcPct val="150000"/>
              </a:lnSpc>
            </a:pPr>
            <a:r>
              <a:rPr lang="en-US" sz="1645" dirty="0" err="1">
                <a:latin typeface="Consolas"/>
                <a:cs typeface="Consolas"/>
              </a:rPr>
              <a:t>jason</a:t>
            </a:r>
            <a:r>
              <a:rPr lang="en-US" sz="1645" dirty="0">
                <a:latin typeface="Consolas"/>
                <a:cs typeface="Consolas"/>
              </a:rPr>
              <a:t> go kitchen</a:t>
            </a:r>
          </a:p>
          <a:p>
            <a:pPr>
              <a:lnSpc>
                <a:spcPct val="150000"/>
              </a:lnSpc>
            </a:pPr>
            <a:r>
              <a:rPr lang="en-US" sz="1645" dirty="0" err="1">
                <a:latin typeface="Consolas"/>
                <a:cs typeface="Consolas"/>
              </a:rPr>
              <a:t>jason</a:t>
            </a:r>
            <a:r>
              <a:rPr lang="en-US" sz="1645" dirty="0">
                <a:latin typeface="Consolas"/>
                <a:cs typeface="Consolas"/>
              </a:rPr>
              <a:t> get milk</a:t>
            </a:r>
          </a:p>
          <a:p>
            <a:pPr>
              <a:lnSpc>
                <a:spcPct val="150000"/>
              </a:lnSpc>
            </a:pPr>
            <a:r>
              <a:rPr lang="en-US" sz="1645" dirty="0" err="1">
                <a:latin typeface="Consolas"/>
                <a:cs typeface="Consolas"/>
              </a:rPr>
              <a:t>jason</a:t>
            </a:r>
            <a:r>
              <a:rPr lang="en-US" sz="1645" dirty="0">
                <a:latin typeface="Consolas"/>
                <a:cs typeface="Consolas"/>
              </a:rPr>
              <a:t> go office</a:t>
            </a:r>
          </a:p>
          <a:p>
            <a:pPr>
              <a:lnSpc>
                <a:spcPct val="150000"/>
              </a:lnSpc>
            </a:pPr>
            <a:r>
              <a:rPr lang="en-US" sz="1645" dirty="0" err="1">
                <a:latin typeface="Consolas"/>
                <a:cs typeface="Consolas"/>
              </a:rPr>
              <a:t>jason</a:t>
            </a:r>
            <a:r>
              <a:rPr lang="en-US" sz="1645" dirty="0">
                <a:latin typeface="Consolas"/>
                <a:cs typeface="Consolas"/>
              </a:rPr>
              <a:t> drop milk</a:t>
            </a:r>
          </a:p>
          <a:p>
            <a:pPr>
              <a:lnSpc>
                <a:spcPct val="150000"/>
              </a:lnSpc>
            </a:pPr>
            <a:r>
              <a:rPr lang="en-US" sz="1645" dirty="0" err="1">
                <a:latin typeface="Consolas"/>
                <a:cs typeface="Consolas"/>
              </a:rPr>
              <a:t>jason</a:t>
            </a:r>
            <a:r>
              <a:rPr lang="en-US" sz="1645" dirty="0">
                <a:latin typeface="Consolas"/>
                <a:cs typeface="Consolas"/>
              </a:rPr>
              <a:t> go bathroom</a:t>
            </a:r>
          </a:p>
          <a:p>
            <a:pPr>
              <a:lnSpc>
                <a:spcPct val="150000"/>
              </a:lnSpc>
            </a:pPr>
            <a:r>
              <a:rPr lang="en-US" sz="1645" dirty="0">
                <a:latin typeface="Consolas"/>
                <a:cs typeface="Consolas"/>
              </a:rPr>
              <a:t>where is milk ?   A: office</a:t>
            </a:r>
          </a:p>
          <a:p>
            <a:pPr>
              <a:lnSpc>
                <a:spcPct val="150000"/>
              </a:lnSpc>
            </a:pPr>
            <a:r>
              <a:rPr lang="en-US" sz="1645" dirty="0">
                <a:latin typeface="Consolas"/>
                <a:cs typeface="Consolas"/>
              </a:rPr>
              <a:t>where is </a:t>
            </a:r>
            <a:r>
              <a:rPr lang="en-US" sz="1645" dirty="0" err="1">
                <a:latin typeface="Consolas"/>
                <a:cs typeface="Consolas"/>
              </a:rPr>
              <a:t>jason</a:t>
            </a:r>
            <a:r>
              <a:rPr lang="en-US" sz="1645" dirty="0">
                <a:latin typeface="Consolas"/>
                <a:cs typeface="Consolas"/>
              </a:rPr>
              <a:t>? A: bathroom</a:t>
            </a:r>
            <a:endParaRPr lang="en-US" sz="886" dirty="0">
              <a:latin typeface="Consolas"/>
              <a:cs typeface="Consolas"/>
            </a:endParaRPr>
          </a:p>
        </p:txBody>
      </p:sp>
      <p:sp>
        <p:nvSpPr>
          <p:cNvPr id="6" name="TextBox 5"/>
          <p:cNvSpPr txBox="1"/>
          <p:nvPr/>
        </p:nvSpPr>
        <p:spPr>
          <a:xfrm>
            <a:off x="1341239" y="1559124"/>
            <a:ext cx="1798540" cy="292606"/>
          </a:xfrm>
          <a:prstGeom prst="rect">
            <a:avLst/>
          </a:prstGeom>
        </p:spPr>
        <p:style>
          <a:lnRef idx="2">
            <a:schemeClr val="accent4"/>
          </a:lnRef>
          <a:fillRef idx="1">
            <a:schemeClr val="lt1"/>
          </a:fillRef>
          <a:effectRef idx="0">
            <a:schemeClr val="accent4"/>
          </a:effectRef>
          <a:fontRef idx="minor">
            <a:schemeClr val="dk1"/>
          </a:fontRef>
        </p:style>
        <p:txBody>
          <a:bodyPr wrap="square" lIns="76416" tIns="38208" rIns="76416" bIns="38208" rtlCol="0">
            <a:spAutoFit/>
          </a:bodyPr>
          <a:lstStyle/>
          <a:p>
            <a:pPr algn="ctr"/>
            <a:r>
              <a:rPr lang="en-US" b="1" dirty="0">
                <a:solidFill>
                  <a:schemeClr val="tx1"/>
                </a:solidFill>
              </a:rPr>
              <a:t>Command format</a:t>
            </a:r>
          </a:p>
        </p:txBody>
      </p:sp>
      <p:grpSp>
        <p:nvGrpSpPr>
          <p:cNvPr id="10" name="Group 9"/>
          <p:cNvGrpSpPr/>
          <p:nvPr/>
        </p:nvGrpSpPr>
        <p:grpSpPr>
          <a:xfrm>
            <a:off x="5150644" y="1556298"/>
            <a:ext cx="3234665" cy="3076914"/>
            <a:chOff x="7416800" y="2459335"/>
            <a:chExt cx="5111570" cy="4862284"/>
          </a:xfrm>
        </p:grpSpPr>
        <p:sp>
          <p:nvSpPr>
            <p:cNvPr id="4" name="TextBox 3"/>
            <p:cNvSpPr txBox="1"/>
            <p:nvPr/>
          </p:nvSpPr>
          <p:spPr>
            <a:xfrm>
              <a:off x="7416800" y="3073400"/>
              <a:ext cx="5111570" cy="4248219"/>
            </a:xfrm>
            <a:prstGeom prst="rect">
              <a:avLst/>
            </a:prstGeom>
            <a:ln/>
          </p:spPr>
          <p:style>
            <a:lnRef idx="2">
              <a:schemeClr val="dk1"/>
            </a:lnRef>
            <a:fillRef idx="1">
              <a:schemeClr val="lt1"/>
            </a:fillRef>
            <a:effectRef idx="0">
              <a:schemeClr val="dk1"/>
            </a:effectRef>
            <a:fontRef idx="minor">
              <a:schemeClr val="dk1"/>
            </a:fontRef>
          </p:style>
          <p:txBody>
            <a:bodyPr wrap="square" lIns="76416" tIns="38208" rIns="76416" bIns="38208" rtlCol="0">
              <a:spAutoFit/>
            </a:bodyPr>
            <a:lstStyle/>
            <a:p>
              <a:pPr>
                <a:lnSpc>
                  <a:spcPct val="150000"/>
                </a:lnSpc>
              </a:pPr>
              <a:r>
                <a:rPr lang="en-US" sz="1645" dirty="0"/>
                <a:t>Jason went to the kitchen.</a:t>
              </a:r>
            </a:p>
            <a:p>
              <a:pPr>
                <a:lnSpc>
                  <a:spcPct val="150000"/>
                </a:lnSpc>
              </a:pPr>
              <a:r>
                <a:rPr lang="en-US" sz="1645" dirty="0"/>
                <a:t>Jason picked up the milk.</a:t>
              </a:r>
            </a:p>
            <a:p>
              <a:pPr>
                <a:lnSpc>
                  <a:spcPct val="150000"/>
                </a:lnSpc>
              </a:pPr>
              <a:r>
                <a:rPr lang="en-US" sz="1645" dirty="0"/>
                <a:t>Jason travelled to the office.</a:t>
              </a:r>
            </a:p>
            <a:p>
              <a:pPr>
                <a:lnSpc>
                  <a:spcPct val="150000"/>
                </a:lnSpc>
              </a:pPr>
              <a:r>
                <a:rPr lang="en-US" sz="1645" dirty="0"/>
                <a:t>Jason left the milk there.</a:t>
              </a:r>
            </a:p>
            <a:p>
              <a:pPr>
                <a:lnSpc>
                  <a:spcPct val="150000"/>
                </a:lnSpc>
              </a:pPr>
              <a:r>
                <a:rPr lang="en-US" sz="1645" dirty="0"/>
                <a:t>Jason went to the bathroom.</a:t>
              </a:r>
            </a:p>
            <a:p>
              <a:pPr>
                <a:lnSpc>
                  <a:spcPct val="150000"/>
                </a:lnSpc>
              </a:pPr>
              <a:r>
                <a:rPr lang="en-US" sz="1645" dirty="0"/>
                <a:t>Where is the milk now?  </a:t>
              </a:r>
              <a:r>
                <a:rPr lang="en-US" sz="1645" dirty="0">
                  <a:solidFill>
                    <a:srgbClr val="FF0000"/>
                  </a:solidFill>
                </a:rPr>
                <a:t>A: office</a:t>
              </a:r>
              <a:r>
                <a:rPr lang="en-US" sz="1645" dirty="0"/>
                <a:t> </a:t>
              </a:r>
            </a:p>
            <a:p>
              <a:pPr>
                <a:lnSpc>
                  <a:spcPct val="150000"/>
                </a:lnSpc>
              </a:pPr>
              <a:r>
                <a:rPr lang="en-US" sz="1645" dirty="0"/>
                <a:t>Where is Jason? </a:t>
              </a:r>
              <a:r>
                <a:rPr lang="en-US" sz="1645" dirty="0">
                  <a:solidFill>
                    <a:srgbClr val="FF0000"/>
                  </a:solidFill>
                </a:rPr>
                <a:t>A: bathroom</a:t>
              </a:r>
              <a:endParaRPr lang="en-US" sz="1645" dirty="0"/>
            </a:p>
          </p:txBody>
        </p:sp>
        <p:sp>
          <p:nvSpPr>
            <p:cNvPr id="7" name="TextBox 6"/>
            <p:cNvSpPr txBox="1"/>
            <p:nvPr/>
          </p:nvSpPr>
          <p:spPr>
            <a:xfrm>
              <a:off x="9245599" y="2459335"/>
              <a:ext cx="1066800" cy="48636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Story</a:t>
              </a:r>
            </a:p>
          </p:txBody>
        </p:sp>
      </p:grpSp>
    </p:spTree>
    <p:extLst>
      <p:ext uri="{BB962C8B-B14F-4D97-AF65-F5344CB8AC3E}">
        <p14:creationId xmlns:p14="http://schemas.microsoft.com/office/powerpoint/2010/main" val="257400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S00329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337" y="2909292"/>
            <a:ext cx="1134142" cy="1975104"/>
          </a:xfrm>
          <a:prstGeom prst="rect">
            <a:avLst/>
          </a:prstGeom>
        </p:spPr>
      </p:pic>
      <p:sp>
        <p:nvSpPr>
          <p:cNvPr id="2" name="Title 1"/>
          <p:cNvSpPr>
            <a:spLocks noGrp="1"/>
          </p:cNvSpPr>
          <p:nvPr>
            <p:ph type="title"/>
          </p:nvPr>
        </p:nvSpPr>
        <p:spPr/>
        <p:txBody>
          <a:bodyPr/>
          <a:lstStyle/>
          <a:p>
            <a:r>
              <a:rPr lang="en-US" sz="3037" dirty="0">
                <a:solidFill>
                  <a:srgbClr val="000000"/>
                </a:solidFill>
              </a:rPr>
              <a:t>(T1) Single supporting fact </a:t>
            </a:r>
            <a:r>
              <a:rPr lang="en-US" sz="2025" dirty="0">
                <a:solidFill>
                  <a:srgbClr val="000000"/>
                </a:solidFill>
              </a:rPr>
              <a:t> “where is actor”</a:t>
            </a:r>
          </a:p>
        </p:txBody>
      </p:sp>
      <p:sp>
        <p:nvSpPr>
          <p:cNvPr id="3" name="Content Placeholder 2"/>
          <p:cNvSpPr>
            <a:spLocks noGrp="1"/>
          </p:cNvSpPr>
          <p:nvPr>
            <p:ph idx="1"/>
          </p:nvPr>
        </p:nvSpPr>
        <p:spPr>
          <a:xfrm>
            <a:off x="563163" y="1200152"/>
            <a:ext cx="7770022" cy="3728362"/>
          </a:xfrm>
          <a:ln>
            <a:noFill/>
          </a:ln>
        </p:spPr>
        <p:txBody>
          <a:bodyPr>
            <a:normAutofit/>
          </a:bodyPr>
          <a:lstStyle/>
          <a:p>
            <a:r>
              <a:rPr lang="en-US" dirty="0"/>
              <a:t>A </a:t>
            </a:r>
            <a:r>
              <a:rPr lang="en-US" dirty="0">
                <a:solidFill>
                  <a:schemeClr val="accent2"/>
                </a:solidFill>
              </a:rPr>
              <a:t>single supporting fact, previously given, provides the </a:t>
            </a:r>
            <a:r>
              <a:rPr lang="en-US" dirty="0">
                <a:solidFill>
                  <a:srgbClr val="0070C0"/>
                </a:solidFill>
              </a:rPr>
              <a:t>answer</a:t>
            </a:r>
            <a:r>
              <a:rPr lang="en-US" dirty="0">
                <a:solidFill>
                  <a:srgbClr val="333399"/>
                </a:solidFill>
              </a:rPr>
              <a:t>.</a:t>
            </a:r>
          </a:p>
          <a:p>
            <a:r>
              <a:rPr lang="en-US" dirty="0"/>
              <a:t>Simplest case of this: asking for the location of a person.</a:t>
            </a:r>
          </a:p>
          <a:p>
            <a:endParaRPr lang="en-US" dirty="0"/>
          </a:p>
          <a:p>
            <a:endParaRPr lang="en-US" dirty="0"/>
          </a:p>
          <a:p>
            <a:endParaRPr lang="en-US" dirty="0"/>
          </a:p>
          <a:p>
            <a:endParaRPr lang="en-US" dirty="0"/>
          </a:p>
        </p:txBody>
      </p:sp>
      <p:sp>
        <p:nvSpPr>
          <p:cNvPr id="4" name="TextBox 3"/>
          <p:cNvSpPr txBox="1"/>
          <p:nvPr/>
        </p:nvSpPr>
        <p:spPr>
          <a:xfrm>
            <a:off x="1437680" y="2523530"/>
            <a:ext cx="5359712" cy="875181"/>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45" dirty="0"/>
              <a:t>John is in the playground.</a:t>
            </a:r>
          </a:p>
          <a:p>
            <a:r>
              <a:rPr lang="en-US" sz="1645" dirty="0"/>
              <a:t>Bob is in the office.</a:t>
            </a:r>
          </a:p>
          <a:p>
            <a:r>
              <a:rPr lang="en-US" sz="1645" dirty="0"/>
              <a:t>Where is John? </a:t>
            </a:r>
            <a:r>
              <a:rPr lang="en-US" sz="1645" dirty="0" err="1">
                <a:solidFill>
                  <a:srgbClr val="FF0000"/>
                </a:solidFill>
              </a:rPr>
              <a:t>A:playground</a:t>
            </a:r>
            <a:endParaRPr lang="en-US" sz="1645" dirty="0">
              <a:solidFill>
                <a:srgbClr val="FF0000"/>
              </a:solidFill>
            </a:endParaRPr>
          </a:p>
        </p:txBody>
      </p:sp>
      <p:grpSp>
        <p:nvGrpSpPr>
          <p:cNvPr id="13" name="Group 12"/>
          <p:cNvGrpSpPr/>
          <p:nvPr/>
        </p:nvGrpSpPr>
        <p:grpSpPr>
          <a:xfrm>
            <a:off x="1485900" y="2619971"/>
            <a:ext cx="6743700" cy="292606"/>
            <a:chOff x="1625600" y="4531452"/>
            <a:chExt cx="10656712" cy="462390"/>
          </a:xfrm>
        </p:grpSpPr>
        <p:cxnSp>
          <p:nvCxnSpPr>
            <p:cNvPr id="8" name="Straight Arrow Connector 7"/>
            <p:cNvCxnSpPr/>
            <p:nvPr/>
          </p:nvCxnSpPr>
          <p:spPr>
            <a:xfrm flipH="1">
              <a:off x="5511800" y="4719610"/>
              <a:ext cx="3029510" cy="10639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616564" y="4531452"/>
              <a:ext cx="3665748" cy="46239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76416" tIns="38208" rIns="76416" bIns="38208" rtlCol="0">
              <a:spAutoFit/>
            </a:bodyPr>
            <a:lstStyle/>
            <a:p>
              <a:pPr algn="ctr"/>
              <a:r>
                <a:rPr lang="en-US" dirty="0"/>
                <a:t>SUPPORTING FACT</a:t>
              </a:r>
            </a:p>
          </p:txBody>
        </p:sp>
        <p:cxnSp>
          <p:nvCxnSpPr>
            <p:cNvPr id="10" name="Straight Connector 9"/>
            <p:cNvCxnSpPr/>
            <p:nvPr/>
          </p:nvCxnSpPr>
          <p:spPr bwMode="auto">
            <a:xfrm>
              <a:off x="1625600" y="4978400"/>
              <a:ext cx="3733800" cy="0"/>
            </a:xfrm>
            <a:prstGeom prst="line">
              <a:avLst/>
            </a:prstGeom>
            <a:solidFill>
              <a:srgbClr val="F0C423"/>
            </a:solidFill>
            <a:ln w="57150" cap="flat" cmpd="sng" algn="ctr">
              <a:solidFill>
                <a:srgbClr val="0070C0"/>
              </a:solidFill>
              <a:prstDash val="solid"/>
              <a:round/>
              <a:headEnd type="none" w="med" len="med"/>
              <a:tailEnd type="none" w="med" len="med"/>
            </a:ln>
            <a:effectLst/>
          </p:spPr>
        </p:cxnSp>
      </p:grpSp>
    </p:spTree>
    <p:extLst>
      <p:ext uri="{BB962C8B-B14F-4D97-AF65-F5344CB8AC3E}">
        <p14:creationId xmlns:p14="http://schemas.microsoft.com/office/powerpoint/2010/main" val="7195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(T2) Two supporting facts </a:t>
            </a:r>
            <a:r>
              <a:rPr lang="en-US" sz="2025" dirty="0">
                <a:solidFill>
                  <a:srgbClr val="000000"/>
                </a:solidFill>
              </a:rPr>
              <a:t> “where is </a:t>
            </a:r>
            <a:r>
              <a:rPr lang="en-US" sz="2025" dirty="0" err="1">
                <a:solidFill>
                  <a:srgbClr val="000000"/>
                </a:solidFill>
              </a:rPr>
              <a:t>actor+object</a:t>
            </a:r>
            <a:r>
              <a:rPr lang="en-US" sz="2025" dirty="0">
                <a:solidFill>
                  <a:srgbClr val="000000"/>
                </a:solidFill>
              </a:rPr>
              <a:t>”</a:t>
            </a:r>
          </a:p>
        </p:txBody>
      </p:sp>
      <p:sp>
        <p:nvSpPr>
          <p:cNvPr id="3" name="Content Placeholder 2"/>
          <p:cNvSpPr>
            <a:spLocks noGrp="1"/>
          </p:cNvSpPr>
          <p:nvPr>
            <p:ph idx="1"/>
          </p:nvPr>
        </p:nvSpPr>
        <p:spPr>
          <a:xfrm>
            <a:off x="762596" y="1200151"/>
            <a:ext cx="7618809" cy="3396852"/>
          </a:xfrm>
        </p:spPr>
        <p:txBody>
          <a:bodyPr>
            <a:noAutofit/>
          </a:bodyPr>
          <a:lstStyle/>
          <a:p>
            <a:r>
              <a:rPr lang="en-US" dirty="0">
                <a:solidFill>
                  <a:srgbClr val="000000"/>
                </a:solidFill>
              </a:rPr>
              <a:t>Harder task: </a:t>
            </a:r>
            <a:r>
              <a:rPr lang="en-US" dirty="0">
                <a:solidFill>
                  <a:schemeClr val="accent2"/>
                </a:solidFill>
              </a:rPr>
              <a:t>two supporting statements have to be chained </a:t>
            </a:r>
            <a:r>
              <a:rPr lang="en-US" dirty="0">
                <a:solidFill>
                  <a:srgbClr val="000000"/>
                </a:solidFill>
              </a:rPr>
              <a:t>to answer</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To answer the first question </a:t>
            </a:r>
            <a:r>
              <a:rPr lang="en-US" i="1" dirty="0">
                <a:solidFill>
                  <a:srgbClr val="000000"/>
                </a:solidFill>
              </a:rPr>
              <a:t>Where is the football? </a:t>
            </a:r>
            <a:r>
              <a:rPr lang="en-US" dirty="0">
                <a:solidFill>
                  <a:srgbClr val="000000"/>
                </a:solidFill>
              </a:rPr>
              <a:t>both John picked up the football and John is in the playground are supporting facts</a:t>
            </a:r>
          </a:p>
          <a:p>
            <a:endParaRPr lang="en-US" dirty="0">
              <a:solidFill>
                <a:srgbClr val="000000"/>
              </a:solidFill>
            </a:endParaRPr>
          </a:p>
          <a:p>
            <a:endParaRPr lang="en-US" dirty="0">
              <a:solidFill>
                <a:srgbClr val="000000"/>
              </a:solidFill>
            </a:endParaRPr>
          </a:p>
        </p:txBody>
      </p:sp>
      <p:sp>
        <p:nvSpPr>
          <p:cNvPr id="4" name="TextBox 3"/>
          <p:cNvSpPr txBox="1"/>
          <p:nvPr/>
        </p:nvSpPr>
        <p:spPr>
          <a:xfrm>
            <a:off x="1522507" y="1932569"/>
            <a:ext cx="5359712" cy="1634620"/>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John is in the playground.</a:t>
            </a:r>
          </a:p>
          <a:p>
            <a:r>
              <a:rPr lang="en-US" sz="1600" dirty="0"/>
              <a:t>Bob is in the office.</a:t>
            </a:r>
          </a:p>
          <a:p>
            <a:r>
              <a:rPr lang="en-US" sz="1600" dirty="0"/>
              <a:t>John picked up the football.</a:t>
            </a:r>
          </a:p>
          <a:p>
            <a:r>
              <a:rPr lang="en-US" sz="1600" dirty="0"/>
              <a:t>Bob went to the kitchen.</a:t>
            </a:r>
          </a:p>
          <a:p>
            <a:r>
              <a:rPr lang="en-US" sz="1600" dirty="0"/>
              <a:t>Where is the football?  </a:t>
            </a:r>
            <a:r>
              <a:rPr lang="en-US" sz="1600" dirty="0" err="1">
                <a:solidFill>
                  <a:srgbClr val="FF0000"/>
                </a:solidFill>
              </a:rPr>
              <a:t>A:playground</a:t>
            </a:r>
            <a:endParaRPr lang="en-US" sz="1600" dirty="0">
              <a:solidFill>
                <a:srgbClr val="FF0000"/>
              </a:solidFill>
            </a:endParaRPr>
          </a:p>
          <a:p>
            <a:r>
              <a:rPr lang="en-US" sz="1600" dirty="0">
                <a:solidFill>
                  <a:srgbClr val="0070C0"/>
                </a:solidFill>
              </a:rPr>
              <a:t>Where was Bob before the kitchen? </a:t>
            </a:r>
            <a:r>
              <a:rPr lang="en-US" sz="1600" dirty="0" err="1">
                <a:solidFill>
                  <a:srgbClr val="FF0000"/>
                </a:solidFill>
              </a:rPr>
              <a:t>A:office</a:t>
            </a:r>
            <a:endParaRPr lang="en-US" sz="1600" dirty="0">
              <a:solidFill>
                <a:srgbClr val="FF0000"/>
              </a:solidFill>
            </a:endParaRPr>
          </a:p>
        </p:txBody>
      </p:sp>
      <p:grpSp>
        <p:nvGrpSpPr>
          <p:cNvPr id="19" name="Group 18"/>
          <p:cNvGrpSpPr/>
          <p:nvPr/>
        </p:nvGrpSpPr>
        <p:grpSpPr>
          <a:xfrm>
            <a:off x="1582341" y="2041327"/>
            <a:ext cx="6811364" cy="774809"/>
            <a:chOff x="1778000" y="3225800"/>
            <a:chExt cx="10763636" cy="1224390"/>
          </a:xfrm>
        </p:grpSpPr>
        <p:cxnSp>
          <p:nvCxnSpPr>
            <p:cNvPr id="12" name="Straight Arrow Connector 11"/>
            <p:cNvCxnSpPr/>
            <p:nvPr/>
          </p:nvCxnSpPr>
          <p:spPr>
            <a:xfrm flipH="1">
              <a:off x="6064637" y="4175958"/>
              <a:ext cx="3029510" cy="10639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169399" y="3987800"/>
              <a:ext cx="3372237" cy="46239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76416" tIns="38208" rIns="76416" bIns="38208" rtlCol="0">
              <a:spAutoFit/>
            </a:bodyPr>
            <a:lstStyle/>
            <a:p>
              <a:pPr algn="ctr"/>
              <a:r>
                <a:rPr lang="en-US" dirty="0"/>
                <a:t>SUPPORTING FACT</a:t>
              </a:r>
            </a:p>
          </p:txBody>
        </p:sp>
        <p:cxnSp>
          <p:nvCxnSpPr>
            <p:cNvPr id="14" name="Straight Connector 13"/>
            <p:cNvCxnSpPr/>
            <p:nvPr/>
          </p:nvCxnSpPr>
          <p:spPr bwMode="auto">
            <a:xfrm flipV="1">
              <a:off x="1778000" y="4434748"/>
              <a:ext cx="4038600" cy="10252"/>
            </a:xfrm>
            <a:prstGeom prst="line">
              <a:avLst/>
            </a:prstGeom>
            <a:solidFill>
              <a:srgbClr val="F0C423"/>
            </a:solidFill>
            <a:ln w="57150" cap="flat" cmpd="sng" algn="ctr">
              <a:solidFill>
                <a:srgbClr val="0070C0"/>
              </a:solidFill>
              <a:prstDash val="solid"/>
              <a:round/>
              <a:headEnd type="none" w="med" len="med"/>
              <a:tailEnd type="none" w="med" len="med"/>
            </a:ln>
            <a:effectLst/>
          </p:spPr>
        </p:cxnSp>
        <p:cxnSp>
          <p:nvCxnSpPr>
            <p:cNvPr id="15" name="Straight Arrow Connector 14"/>
            <p:cNvCxnSpPr/>
            <p:nvPr/>
          </p:nvCxnSpPr>
          <p:spPr>
            <a:xfrm flipH="1">
              <a:off x="5664200" y="3413958"/>
              <a:ext cx="3410510" cy="116642"/>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149962" y="3225800"/>
              <a:ext cx="3372237" cy="46239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76416" tIns="38208" rIns="76416" bIns="38208" rtlCol="0">
              <a:spAutoFit/>
            </a:bodyPr>
            <a:lstStyle/>
            <a:p>
              <a:pPr algn="ctr"/>
              <a:r>
                <a:rPr lang="en-US" dirty="0"/>
                <a:t>SUPPORTING FACT</a:t>
              </a:r>
            </a:p>
          </p:txBody>
        </p:sp>
        <p:cxnSp>
          <p:nvCxnSpPr>
            <p:cNvPr id="17" name="Straight Connector 16"/>
            <p:cNvCxnSpPr/>
            <p:nvPr/>
          </p:nvCxnSpPr>
          <p:spPr bwMode="auto">
            <a:xfrm>
              <a:off x="1778000" y="3672748"/>
              <a:ext cx="3733800" cy="0"/>
            </a:xfrm>
            <a:prstGeom prst="line">
              <a:avLst/>
            </a:prstGeom>
            <a:solidFill>
              <a:srgbClr val="F0C423"/>
            </a:solidFill>
            <a:ln w="57150" cap="flat" cmpd="sng" algn="ctr">
              <a:solidFill>
                <a:srgbClr val="0070C0"/>
              </a:solidFill>
              <a:prstDash val="solid"/>
              <a:round/>
              <a:headEnd type="none" w="med" len="med"/>
              <a:tailEnd type="none" w="med" len="med"/>
            </a:ln>
            <a:effectLst/>
          </p:spPr>
        </p:cxnSp>
      </p:grpSp>
      <p:pic>
        <p:nvPicPr>
          <p:cNvPr id="6" name="Picture 5" descr="LS0034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94" y="1850374"/>
            <a:ext cx="964406" cy="1975104"/>
          </a:xfrm>
          <a:prstGeom prst="rect">
            <a:avLst/>
          </a:prstGeom>
        </p:spPr>
      </p:pic>
    </p:spTree>
    <p:extLst>
      <p:ext uri="{BB962C8B-B14F-4D97-AF65-F5344CB8AC3E}">
        <p14:creationId xmlns:p14="http://schemas.microsoft.com/office/powerpoint/2010/main" val="192958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049" y="434636"/>
            <a:ext cx="7522369" cy="417909"/>
          </a:xfrm>
        </p:spPr>
        <p:txBody>
          <a:bodyPr/>
          <a:lstStyle/>
          <a:p>
            <a:r>
              <a:rPr lang="en-US" sz="3037" dirty="0"/>
              <a:t>(T3) Three supporting facts</a:t>
            </a:r>
          </a:p>
        </p:txBody>
      </p:sp>
      <p:sp>
        <p:nvSpPr>
          <p:cNvPr id="3" name="Content Placeholder 2"/>
          <p:cNvSpPr>
            <a:spLocks noGrp="1"/>
          </p:cNvSpPr>
          <p:nvPr>
            <p:ph idx="1"/>
          </p:nvPr>
        </p:nvSpPr>
        <p:spPr>
          <a:xfrm>
            <a:off x="563162" y="1264879"/>
            <a:ext cx="8123639" cy="824884"/>
          </a:xfrm>
        </p:spPr>
        <p:txBody>
          <a:bodyPr>
            <a:noAutofit/>
          </a:bodyPr>
          <a:lstStyle/>
          <a:p>
            <a:r>
              <a:rPr lang="en-US" dirty="0">
                <a:solidFill>
                  <a:srgbClr val="000000"/>
                </a:solidFill>
              </a:rPr>
              <a:t>Similarly, one can make a task with </a:t>
            </a:r>
            <a:r>
              <a:rPr lang="en-US" dirty="0">
                <a:solidFill>
                  <a:srgbClr val="0070C0"/>
                </a:solidFill>
              </a:rPr>
              <a:t>three supporting facts:</a:t>
            </a:r>
          </a:p>
          <a:p>
            <a:endParaRPr lang="en-US" dirty="0">
              <a:solidFill>
                <a:srgbClr val="0070C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a:p>
            <a:r>
              <a:rPr lang="en-US" dirty="0"/>
              <a:t>The first three statements are all required to answer this.</a:t>
            </a:r>
          </a:p>
          <a:p>
            <a:endParaRPr lang="en-US" dirty="0">
              <a:solidFill>
                <a:srgbClr val="000000"/>
              </a:solidFill>
            </a:endParaRPr>
          </a:p>
          <a:p>
            <a:endParaRPr lang="en-US" dirty="0">
              <a:solidFill>
                <a:srgbClr val="000000"/>
              </a:solidFill>
            </a:endParaRPr>
          </a:p>
        </p:txBody>
      </p:sp>
      <p:sp>
        <p:nvSpPr>
          <p:cNvPr id="4" name="TextBox 3"/>
          <p:cNvSpPr txBox="1"/>
          <p:nvPr/>
        </p:nvSpPr>
        <p:spPr>
          <a:xfrm>
            <a:off x="1522508" y="1932569"/>
            <a:ext cx="4729206" cy="1381473"/>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John picked up the apple.</a:t>
            </a:r>
          </a:p>
          <a:p>
            <a:r>
              <a:rPr lang="en-US" sz="1600" dirty="0"/>
              <a:t>John went to the office.</a:t>
            </a:r>
          </a:p>
          <a:p>
            <a:r>
              <a:rPr lang="en-US" sz="1600" dirty="0"/>
              <a:t>John went to the kitchen.</a:t>
            </a:r>
          </a:p>
          <a:p>
            <a:r>
              <a:rPr lang="en-US" sz="1600" dirty="0"/>
              <a:t>John dropped the apple.</a:t>
            </a:r>
          </a:p>
          <a:p>
            <a:r>
              <a:rPr lang="en-US" sz="1600" dirty="0"/>
              <a:t>Where was the apple before the kitchen? </a:t>
            </a:r>
            <a:r>
              <a:rPr lang="en-US" sz="1600" dirty="0" err="1">
                <a:solidFill>
                  <a:srgbClr val="FF0000"/>
                </a:solidFill>
              </a:rPr>
              <a:t>A:office</a:t>
            </a:r>
            <a:endParaRPr lang="en-US" sz="1600" dirty="0">
              <a:solidFill>
                <a:srgbClr val="FF0000"/>
              </a:solidFill>
            </a:endParaRPr>
          </a:p>
        </p:txBody>
      </p:sp>
      <p:pic>
        <p:nvPicPr>
          <p:cNvPr id="5" name="Picture 4" descr="AA0263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355" y="2089547"/>
            <a:ext cx="1453673" cy="1446609"/>
          </a:xfrm>
          <a:prstGeom prst="rect">
            <a:avLst/>
          </a:prstGeom>
        </p:spPr>
      </p:pic>
    </p:spTree>
    <p:extLst>
      <p:ext uri="{BB962C8B-B14F-4D97-AF65-F5344CB8AC3E}">
        <p14:creationId xmlns:p14="http://schemas.microsoft.com/office/powerpoint/2010/main" val="3658549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(T4) Two argument relations: </a:t>
            </a:r>
            <a:r>
              <a:rPr lang="en-US" sz="3037" dirty="0" err="1">
                <a:solidFill>
                  <a:srgbClr val="000000"/>
                </a:solidFill>
              </a:rPr>
              <a:t>subj</a:t>
            </a:r>
            <a:r>
              <a:rPr lang="en-US" sz="3037" dirty="0">
                <a:solidFill>
                  <a:srgbClr val="000000"/>
                </a:solidFill>
              </a:rPr>
              <a:t> vs. obj.</a:t>
            </a:r>
          </a:p>
        </p:txBody>
      </p:sp>
      <p:sp>
        <p:nvSpPr>
          <p:cNvPr id="3" name="Content Placeholder 2"/>
          <p:cNvSpPr>
            <a:spLocks noGrp="1"/>
          </p:cNvSpPr>
          <p:nvPr>
            <p:ph idx="1"/>
          </p:nvPr>
        </p:nvSpPr>
        <p:spPr>
          <a:xfrm>
            <a:off x="810816" y="1264878"/>
            <a:ext cx="7522369" cy="1139274"/>
          </a:xfrm>
        </p:spPr>
        <p:txBody>
          <a:bodyPr>
            <a:noAutofit/>
          </a:bodyPr>
          <a:lstStyle/>
          <a:p>
            <a:r>
              <a:rPr lang="en-US" dirty="0">
                <a:solidFill>
                  <a:srgbClr val="000000"/>
                </a:solidFill>
              </a:rPr>
              <a:t>To answer questions the </a:t>
            </a:r>
            <a:r>
              <a:rPr lang="en-US" dirty="0">
                <a:solidFill>
                  <a:srgbClr val="0070C0"/>
                </a:solidFill>
              </a:rPr>
              <a:t>ability to differentiate and recognize subjects and objects is crucial</a:t>
            </a:r>
          </a:p>
          <a:p>
            <a:r>
              <a:rPr lang="en-US" dirty="0">
                <a:solidFill>
                  <a:srgbClr val="000000"/>
                </a:solidFill>
              </a:rPr>
              <a:t>Extreme case - </a:t>
            </a:r>
            <a:r>
              <a:rPr lang="en-US" dirty="0">
                <a:solidFill>
                  <a:srgbClr val="0070C0"/>
                </a:solidFill>
              </a:rPr>
              <a:t>sentences feature re-ordered words:</a:t>
            </a:r>
          </a:p>
          <a:p>
            <a:endParaRPr lang="en-US" dirty="0">
              <a:solidFill>
                <a:srgbClr val="0070C0"/>
              </a:solidFill>
            </a:endParaRPr>
          </a:p>
          <a:p>
            <a:endParaRPr lang="en-US" dirty="0">
              <a:solidFill>
                <a:srgbClr val="000000"/>
              </a:solidFill>
            </a:endParaRPr>
          </a:p>
          <a:p>
            <a:endParaRPr lang="en-US" dirty="0">
              <a:solidFill>
                <a:srgbClr val="000000"/>
              </a:solidFill>
            </a:endParaRPr>
          </a:p>
          <a:p>
            <a:endParaRPr lang="en-US" dirty="0"/>
          </a:p>
          <a:p>
            <a:endParaRPr lang="en-US" dirty="0"/>
          </a:p>
          <a:p>
            <a:r>
              <a:rPr lang="en-US" dirty="0"/>
              <a:t>The two questions above have exactly the same words, but in a different order, and different answers.</a:t>
            </a:r>
          </a:p>
          <a:p>
            <a:r>
              <a:rPr lang="en-US" dirty="0"/>
              <a:t>So </a:t>
            </a:r>
            <a:r>
              <a:rPr lang="en-US" dirty="0">
                <a:solidFill>
                  <a:srgbClr val="333399"/>
                </a:solidFill>
              </a:rPr>
              <a:t>a </a:t>
            </a:r>
            <a:r>
              <a:rPr lang="en-US" dirty="0">
                <a:solidFill>
                  <a:srgbClr val="0070C0"/>
                </a:solidFill>
              </a:rPr>
              <a:t>bag-of-words will not work.</a:t>
            </a:r>
          </a:p>
          <a:p>
            <a:endParaRPr lang="en-US" dirty="0">
              <a:solidFill>
                <a:srgbClr val="000000"/>
              </a:solidFill>
            </a:endParaRPr>
          </a:p>
          <a:p>
            <a:endParaRPr lang="en-US" dirty="0">
              <a:solidFill>
                <a:srgbClr val="000000"/>
              </a:solidFill>
            </a:endParaRPr>
          </a:p>
        </p:txBody>
      </p:sp>
      <p:sp>
        <p:nvSpPr>
          <p:cNvPr id="4" name="TextBox 3"/>
          <p:cNvSpPr txBox="1"/>
          <p:nvPr/>
        </p:nvSpPr>
        <p:spPr>
          <a:xfrm>
            <a:off x="1559568" y="2415743"/>
            <a:ext cx="4192493" cy="1100627"/>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office is north of the bedroom.</a:t>
            </a:r>
          </a:p>
          <a:p>
            <a:r>
              <a:rPr lang="en-US" sz="1600" dirty="0"/>
              <a:t>The bedroom is north of the bathroom.</a:t>
            </a:r>
          </a:p>
          <a:p>
            <a:r>
              <a:rPr lang="en-US" sz="1600" dirty="0"/>
              <a:t>What is north of the bedroom? </a:t>
            </a:r>
            <a:r>
              <a:rPr lang="en-US" sz="1600" dirty="0" err="1">
                <a:solidFill>
                  <a:srgbClr val="FF0000"/>
                </a:solidFill>
              </a:rPr>
              <a:t>A:office</a:t>
            </a:r>
            <a:endParaRPr lang="en-US" sz="1600" dirty="0">
              <a:solidFill>
                <a:srgbClr val="FF0000"/>
              </a:solidFill>
            </a:endParaRPr>
          </a:p>
          <a:p>
            <a:r>
              <a:rPr lang="en-US" sz="1600" dirty="0"/>
              <a:t>What is the bedroom north of? </a:t>
            </a:r>
            <a:r>
              <a:rPr lang="en-US" sz="1600" dirty="0" err="1">
                <a:solidFill>
                  <a:srgbClr val="FF0000"/>
                </a:solidFill>
              </a:rPr>
              <a:t>A:bathroom</a:t>
            </a:r>
            <a:endParaRPr lang="en-US" sz="1600" dirty="0">
              <a:solidFill>
                <a:srgbClr val="FF0000"/>
              </a:solidFill>
            </a:endParaRPr>
          </a:p>
        </p:txBody>
      </p:sp>
      <p:pic>
        <p:nvPicPr>
          <p:cNvPr id="5" name="Picture 4" descr="TR0030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12" y="2371466"/>
            <a:ext cx="1350169" cy="1453809"/>
          </a:xfrm>
          <a:prstGeom prst="rect">
            <a:avLst/>
          </a:prstGeom>
        </p:spPr>
      </p:pic>
    </p:spTree>
    <p:extLst>
      <p:ext uri="{BB962C8B-B14F-4D97-AF65-F5344CB8AC3E}">
        <p14:creationId xmlns:p14="http://schemas.microsoft.com/office/powerpoint/2010/main" val="345113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14A2-308D-074C-B5CC-66E379BEFFB5}"/>
              </a:ext>
            </a:extLst>
          </p:cNvPr>
          <p:cNvSpPr>
            <a:spLocks noGrp="1"/>
          </p:cNvSpPr>
          <p:nvPr>
            <p:ph type="title"/>
          </p:nvPr>
        </p:nvSpPr>
        <p:spPr/>
        <p:txBody>
          <a:bodyPr/>
          <a:lstStyle/>
          <a:p>
            <a:r>
              <a:rPr lang="en-US" dirty="0"/>
              <a:t>Quick schedule</a:t>
            </a:r>
          </a:p>
        </p:txBody>
      </p:sp>
      <p:sp>
        <p:nvSpPr>
          <p:cNvPr id="3" name="Text Placeholder 2">
            <a:extLst>
              <a:ext uri="{FF2B5EF4-FFF2-40B4-BE49-F238E27FC236}">
                <a16:creationId xmlns:a16="http://schemas.microsoft.com/office/drawing/2014/main" id="{6D23BC4B-F915-814B-A3DC-C1C673531799}"/>
              </a:ext>
            </a:extLst>
          </p:cNvPr>
          <p:cNvSpPr>
            <a:spLocks noGrp="1"/>
          </p:cNvSpPr>
          <p:nvPr>
            <p:ph type="body" idx="1"/>
          </p:nvPr>
        </p:nvSpPr>
        <p:spPr>
          <a:xfrm>
            <a:off x="109994" y="1132271"/>
            <a:ext cx="8911164" cy="3416400"/>
          </a:xfrm>
        </p:spPr>
        <p:txBody>
          <a:bodyPr/>
          <a:lstStyle/>
          <a:p>
            <a:r>
              <a:rPr lang="en-US" dirty="0"/>
              <a:t>Monday: 2pm </a:t>
            </a:r>
            <a:r>
              <a:rPr lang="en-US" dirty="0">
                <a:solidFill>
                  <a:srgbClr val="0070C0"/>
                </a:solidFill>
              </a:rPr>
              <a:t>lecture “Machine Reading” </a:t>
            </a:r>
            <a:r>
              <a:rPr lang="en-US" dirty="0"/>
              <a:t>[Antoine]</a:t>
            </a:r>
          </a:p>
          <a:p>
            <a:endParaRPr lang="en-US" dirty="0"/>
          </a:p>
          <a:p>
            <a:r>
              <a:rPr lang="en-US" dirty="0"/>
              <a:t>Tuesday: 9am </a:t>
            </a:r>
            <a:r>
              <a:rPr lang="en-US" dirty="0">
                <a:solidFill>
                  <a:srgbClr val="0070C0"/>
                </a:solidFill>
              </a:rPr>
              <a:t>labs “Machine Reading” </a:t>
            </a:r>
            <a:r>
              <a:rPr lang="en-US" dirty="0"/>
              <a:t>[Angela/Louis] + </a:t>
            </a:r>
            <a:r>
              <a:rPr lang="en-US" dirty="0">
                <a:solidFill>
                  <a:srgbClr val="0070C0"/>
                </a:solidFill>
              </a:rPr>
              <a:t>office hours </a:t>
            </a:r>
            <a:r>
              <a:rPr lang="en-US" dirty="0"/>
              <a:t>11m [All]</a:t>
            </a:r>
          </a:p>
          <a:p>
            <a:endParaRPr lang="en-US" dirty="0"/>
          </a:p>
          <a:p>
            <a:r>
              <a:rPr lang="en-US" dirty="0"/>
              <a:t>Wednesday: 2pm </a:t>
            </a:r>
            <a:r>
              <a:rPr lang="en-US" dirty="0">
                <a:solidFill>
                  <a:srgbClr val="0070C0"/>
                </a:solidFill>
              </a:rPr>
              <a:t>lecture “Question Answering” </a:t>
            </a:r>
            <a:r>
              <a:rPr lang="en-US" dirty="0"/>
              <a:t>[Antoine] + </a:t>
            </a:r>
            <a:r>
              <a:rPr lang="en-US" dirty="0">
                <a:solidFill>
                  <a:srgbClr val="0070C0"/>
                </a:solidFill>
              </a:rPr>
              <a:t>office hours </a:t>
            </a:r>
            <a:r>
              <a:rPr lang="en-US" dirty="0"/>
              <a:t>4pm [All]</a:t>
            </a:r>
          </a:p>
          <a:p>
            <a:endParaRPr lang="en-US" dirty="0"/>
          </a:p>
          <a:p>
            <a:r>
              <a:rPr lang="en-US" dirty="0"/>
              <a:t>Thursday: 9am </a:t>
            </a:r>
            <a:r>
              <a:rPr lang="en-US" dirty="0">
                <a:solidFill>
                  <a:srgbClr val="0070C0"/>
                </a:solidFill>
              </a:rPr>
              <a:t>lecture “Dialog” </a:t>
            </a:r>
            <a:r>
              <a:rPr lang="en-US" dirty="0"/>
              <a:t>[Antoine] + 11:15am </a:t>
            </a:r>
            <a:r>
              <a:rPr lang="en-US" dirty="0">
                <a:solidFill>
                  <a:srgbClr val="0070C0"/>
                </a:solidFill>
              </a:rPr>
              <a:t>exam</a:t>
            </a:r>
            <a:r>
              <a:rPr lang="en-US" dirty="0"/>
              <a:t> [All]</a:t>
            </a:r>
          </a:p>
          <a:p>
            <a:endParaRPr lang="en-US" dirty="0"/>
          </a:p>
          <a:p>
            <a:r>
              <a:rPr lang="en-US" dirty="0"/>
              <a:t>Friday: 2pm </a:t>
            </a:r>
            <a:r>
              <a:rPr lang="en-US" dirty="0">
                <a:solidFill>
                  <a:srgbClr val="0070C0"/>
                </a:solidFill>
              </a:rPr>
              <a:t>labs </a:t>
            </a:r>
            <a:r>
              <a:rPr lang="en-US" dirty="0"/>
              <a:t>“</a:t>
            </a:r>
            <a:r>
              <a:rPr lang="en-US" dirty="0">
                <a:solidFill>
                  <a:srgbClr val="0070C0"/>
                </a:solidFill>
              </a:rPr>
              <a:t>Dialog</a:t>
            </a:r>
            <a:r>
              <a:rPr lang="en-US" dirty="0"/>
              <a:t>” [Angela/louis]</a:t>
            </a:r>
          </a:p>
          <a:p>
            <a:endParaRPr lang="en-US" dirty="0"/>
          </a:p>
          <a:p>
            <a:pPr marL="596900" lvl="1" indent="0">
              <a:buNone/>
            </a:pPr>
            <a:endParaRPr lang="en-US" dirty="0"/>
          </a:p>
        </p:txBody>
      </p:sp>
      <p:sp>
        <p:nvSpPr>
          <p:cNvPr id="4" name="Slide Number Placeholder 3">
            <a:extLst>
              <a:ext uri="{FF2B5EF4-FFF2-40B4-BE49-F238E27FC236}">
                <a16:creationId xmlns:a16="http://schemas.microsoft.com/office/drawing/2014/main" id="{E1DDFE0D-2481-AE4D-BCA2-71AF5C3EEF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2877459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(T6) Yes/No questions</a:t>
            </a:r>
          </a:p>
        </p:txBody>
      </p:sp>
      <p:sp>
        <p:nvSpPr>
          <p:cNvPr id="3" name="Content Placeholder 2"/>
          <p:cNvSpPr>
            <a:spLocks noGrp="1"/>
          </p:cNvSpPr>
          <p:nvPr>
            <p:ph idx="1"/>
          </p:nvPr>
        </p:nvSpPr>
        <p:spPr>
          <a:xfrm>
            <a:off x="563162" y="1264878"/>
            <a:ext cx="8123639" cy="1139274"/>
          </a:xfrm>
        </p:spPr>
        <p:txBody>
          <a:bodyPr>
            <a:normAutofit/>
          </a:bodyPr>
          <a:lstStyle/>
          <a:p>
            <a:r>
              <a:rPr lang="en-US" dirty="0">
                <a:solidFill>
                  <a:srgbClr val="000000"/>
                </a:solidFill>
              </a:rPr>
              <a:t>This task tests, in the simplest case possible (with a single supporting fact) the ability of a model </a:t>
            </a:r>
            <a:r>
              <a:rPr lang="en-US" dirty="0">
                <a:solidFill>
                  <a:srgbClr val="0070C0"/>
                </a:solidFill>
              </a:rPr>
              <a:t>to answer true/false </a:t>
            </a:r>
            <a:r>
              <a:rPr lang="en-US" dirty="0">
                <a:solidFill>
                  <a:srgbClr val="000000"/>
                </a:solidFill>
              </a:rPr>
              <a:t>type questions:</a:t>
            </a:r>
          </a:p>
        </p:txBody>
      </p:sp>
      <p:sp>
        <p:nvSpPr>
          <p:cNvPr id="4" name="TextBox 3"/>
          <p:cNvSpPr txBox="1"/>
          <p:nvPr/>
        </p:nvSpPr>
        <p:spPr>
          <a:xfrm>
            <a:off x="1630560" y="2295056"/>
            <a:ext cx="4255600" cy="1100627"/>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John is in the playground.</a:t>
            </a:r>
          </a:p>
          <a:p>
            <a:r>
              <a:rPr lang="en-US" sz="1600" dirty="0"/>
              <a:t>Daniel picks up the milk.</a:t>
            </a:r>
          </a:p>
          <a:p>
            <a:r>
              <a:rPr lang="en-US" sz="1600" dirty="0"/>
              <a:t>Is John in the classroom? </a:t>
            </a:r>
            <a:r>
              <a:rPr lang="en-US" sz="1600" dirty="0" err="1">
                <a:solidFill>
                  <a:srgbClr val="FF0000"/>
                </a:solidFill>
              </a:rPr>
              <a:t>A:no</a:t>
            </a:r>
            <a:endParaRPr lang="en-US" sz="1600" dirty="0">
              <a:solidFill>
                <a:srgbClr val="FF0000"/>
              </a:solidFill>
            </a:endParaRPr>
          </a:p>
          <a:p>
            <a:r>
              <a:rPr lang="en-US" sz="1600" dirty="0"/>
              <a:t>Does Daniel have the milk? </a:t>
            </a:r>
            <a:r>
              <a:rPr lang="en-US" sz="1600" dirty="0" err="1">
                <a:solidFill>
                  <a:srgbClr val="FF0000"/>
                </a:solidFill>
              </a:rPr>
              <a:t>A:yes</a:t>
            </a:r>
            <a:endParaRPr lang="en-US" sz="1600" dirty="0">
              <a:solidFill>
                <a:srgbClr val="FF0000"/>
              </a:solidFill>
            </a:endParaRPr>
          </a:p>
        </p:txBody>
      </p:sp>
      <p:grpSp>
        <p:nvGrpSpPr>
          <p:cNvPr id="7" name="Group 6"/>
          <p:cNvGrpSpPr/>
          <p:nvPr/>
        </p:nvGrpSpPr>
        <p:grpSpPr>
          <a:xfrm>
            <a:off x="457200" y="1848446"/>
            <a:ext cx="997839" cy="2685428"/>
            <a:chOff x="0" y="2921000"/>
            <a:chExt cx="1576832" cy="4243640"/>
          </a:xfrm>
        </p:grpSpPr>
        <p:pic>
          <p:nvPicPr>
            <p:cNvPr id="5" name="Picture 4" descr="200387650-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000"/>
              <a:ext cx="1576832" cy="4243640"/>
            </a:xfrm>
            <a:prstGeom prst="rect">
              <a:avLst/>
            </a:prstGeom>
          </p:spPr>
        </p:pic>
        <p:sp>
          <p:nvSpPr>
            <p:cNvPr id="6" name="TextBox 5"/>
            <p:cNvSpPr txBox="1"/>
            <p:nvPr/>
          </p:nvSpPr>
          <p:spPr>
            <a:xfrm>
              <a:off x="406400" y="4004721"/>
              <a:ext cx="1109201" cy="486364"/>
            </a:xfrm>
            <a:prstGeom prst="rect">
              <a:avLst/>
            </a:prstGeom>
            <a:noFill/>
          </p:spPr>
          <p:txBody>
            <a:bodyPr wrap="square" rtlCol="0">
              <a:spAutoFit/>
            </a:bodyPr>
            <a:lstStyle/>
            <a:p>
              <a:r>
                <a:rPr lang="en-US" dirty="0"/>
                <a:t>YES</a:t>
              </a:r>
            </a:p>
          </p:txBody>
        </p:sp>
      </p:grpSp>
      <p:grpSp>
        <p:nvGrpSpPr>
          <p:cNvPr id="11" name="Group 10"/>
          <p:cNvGrpSpPr/>
          <p:nvPr/>
        </p:nvGrpSpPr>
        <p:grpSpPr>
          <a:xfrm>
            <a:off x="7224118" y="1993106"/>
            <a:ext cx="1248414" cy="2508346"/>
            <a:chOff x="10083800" y="3148194"/>
            <a:chExt cx="1972803" cy="3963806"/>
          </a:xfrm>
        </p:grpSpPr>
        <p:pic>
          <p:nvPicPr>
            <p:cNvPr id="9" name="Picture 8" descr="skd181979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800" y="3148194"/>
              <a:ext cx="1972803" cy="3963806"/>
            </a:xfrm>
            <a:prstGeom prst="rect">
              <a:avLst/>
            </a:prstGeom>
          </p:spPr>
        </p:pic>
        <p:sp>
          <p:nvSpPr>
            <p:cNvPr id="10" name="TextBox 9"/>
            <p:cNvSpPr txBox="1"/>
            <p:nvPr/>
          </p:nvSpPr>
          <p:spPr>
            <a:xfrm rot="21382265">
              <a:off x="10552042" y="4045727"/>
              <a:ext cx="1363204" cy="729545"/>
            </a:xfrm>
            <a:prstGeom prst="rect">
              <a:avLst/>
            </a:prstGeom>
            <a:noFill/>
          </p:spPr>
          <p:txBody>
            <a:bodyPr wrap="square" rtlCol="0">
              <a:spAutoFit/>
            </a:bodyPr>
            <a:lstStyle/>
            <a:p>
              <a:r>
                <a:rPr lang="en-US" sz="2400" dirty="0">
                  <a:solidFill>
                    <a:schemeClr val="tx1"/>
                  </a:solidFill>
                </a:rPr>
                <a:t>NO</a:t>
              </a:r>
            </a:p>
          </p:txBody>
        </p:sp>
      </p:grpSp>
    </p:spTree>
    <p:extLst>
      <p:ext uri="{BB962C8B-B14F-4D97-AF65-F5344CB8AC3E}">
        <p14:creationId xmlns:p14="http://schemas.microsoft.com/office/powerpoint/2010/main" val="1253713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(T7) Counting</a:t>
            </a:r>
          </a:p>
        </p:txBody>
      </p:sp>
      <p:sp>
        <p:nvSpPr>
          <p:cNvPr id="3" name="Content Placeholder 2"/>
          <p:cNvSpPr>
            <a:spLocks noGrp="1"/>
          </p:cNvSpPr>
          <p:nvPr>
            <p:ph idx="1"/>
          </p:nvPr>
        </p:nvSpPr>
        <p:spPr>
          <a:xfrm>
            <a:off x="563162" y="1264878"/>
            <a:ext cx="8123639" cy="1139274"/>
          </a:xfrm>
        </p:spPr>
        <p:txBody>
          <a:bodyPr>
            <a:normAutofit/>
          </a:bodyPr>
          <a:lstStyle/>
          <a:p>
            <a:r>
              <a:rPr lang="en-US" dirty="0">
                <a:solidFill>
                  <a:srgbClr val="000000"/>
                </a:solidFill>
              </a:rPr>
              <a:t>This task tests the ability of the QA system to perform </a:t>
            </a:r>
            <a:r>
              <a:rPr lang="en-US" dirty="0">
                <a:solidFill>
                  <a:srgbClr val="0070C0"/>
                </a:solidFill>
              </a:rPr>
              <a:t>simple counting operations</a:t>
            </a:r>
            <a:r>
              <a:rPr lang="en-US" dirty="0">
                <a:solidFill>
                  <a:srgbClr val="000000"/>
                </a:solidFill>
              </a:rPr>
              <a:t>, by asking about the number of objects with a certain property:</a:t>
            </a:r>
          </a:p>
        </p:txBody>
      </p:sp>
      <p:sp>
        <p:nvSpPr>
          <p:cNvPr id="4" name="TextBox 3"/>
          <p:cNvSpPr txBox="1"/>
          <p:nvPr/>
        </p:nvSpPr>
        <p:spPr>
          <a:xfrm>
            <a:off x="1475960" y="2212572"/>
            <a:ext cx="4239039" cy="1381473"/>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Daniel picked up the football.</a:t>
            </a:r>
          </a:p>
          <a:p>
            <a:r>
              <a:rPr lang="en-US" sz="1600" dirty="0"/>
              <a:t>Daniel dropped the football.</a:t>
            </a:r>
          </a:p>
          <a:p>
            <a:r>
              <a:rPr lang="en-US" sz="1600" dirty="0"/>
              <a:t>Daniel got the milk.</a:t>
            </a:r>
          </a:p>
          <a:p>
            <a:r>
              <a:rPr lang="en-US" sz="1600" dirty="0"/>
              <a:t>Daniel took the apple.</a:t>
            </a:r>
          </a:p>
          <a:p>
            <a:r>
              <a:rPr lang="en-US" sz="1600" dirty="0"/>
              <a:t>How many objects is Daniel holding? </a:t>
            </a:r>
            <a:r>
              <a:rPr lang="en-US" sz="1600" dirty="0" err="1">
                <a:solidFill>
                  <a:srgbClr val="FF0000"/>
                </a:solidFill>
              </a:rPr>
              <a:t>A:two</a:t>
            </a:r>
            <a:endParaRPr lang="en-US" sz="1600" dirty="0">
              <a:solidFill>
                <a:srgbClr val="FF0000"/>
              </a:solidFill>
            </a:endParaRPr>
          </a:p>
        </p:txBody>
      </p:sp>
      <p:sp>
        <p:nvSpPr>
          <p:cNvPr id="5" name="TextBox 4"/>
          <p:cNvSpPr txBox="1"/>
          <p:nvPr/>
        </p:nvSpPr>
        <p:spPr>
          <a:xfrm>
            <a:off x="745715" y="3675351"/>
            <a:ext cx="7789892" cy="213482"/>
          </a:xfrm>
          <a:prstGeom prst="rect">
            <a:avLst/>
          </a:prstGeom>
          <a:noFill/>
        </p:spPr>
        <p:txBody>
          <a:bodyPr wrap="square" lIns="76416" tIns="38208" rIns="76416" bIns="38208" rtlCol="0">
            <a:spAutoFit/>
          </a:bodyPr>
          <a:lstStyle/>
          <a:p>
            <a:endParaRPr lang="en-US" sz="886" dirty="0">
              <a:solidFill>
                <a:srgbClr val="0000FF"/>
              </a:solidFill>
            </a:endParaRPr>
          </a:p>
        </p:txBody>
      </p:sp>
      <p:pic>
        <p:nvPicPr>
          <p:cNvPr id="6" name="Picture 5" descr="AA02227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34" y="2137767"/>
            <a:ext cx="1130327" cy="1832372"/>
          </a:xfrm>
          <a:prstGeom prst="rect">
            <a:avLst/>
          </a:prstGeom>
        </p:spPr>
      </p:pic>
    </p:spTree>
    <p:extLst>
      <p:ext uri="{BB962C8B-B14F-4D97-AF65-F5344CB8AC3E}">
        <p14:creationId xmlns:p14="http://schemas.microsoft.com/office/powerpoint/2010/main" val="2172915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(T17) Positional reasoning</a:t>
            </a:r>
          </a:p>
        </p:txBody>
      </p:sp>
      <p:sp>
        <p:nvSpPr>
          <p:cNvPr id="3" name="Content Placeholder 2"/>
          <p:cNvSpPr>
            <a:spLocks noGrp="1"/>
          </p:cNvSpPr>
          <p:nvPr>
            <p:ph idx="1"/>
          </p:nvPr>
        </p:nvSpPr>
        <p:spPr>
          <a:xfrm>
            <a:off x="666155" y="1269802"/>
            <a:ext cx="7770022" cy="1139274"/>
          </a:xfrm>
        </p:spPr>
        <p:txBody>
          <a:bodyPr>
            <a:noAutofit/>
          </a:bodyPr>
          <a:lstStyle/>
          <a:p>
            <a:r>
              <a:rPr lang="en-US" dirty="0">
                <a:solidFill>
                  <a:srgbClr val="000000"/>
                </a:solidFill>
              </a:rPr>
              <a:t>This task tests </a:t>
            </a:r>
            <a:r>
              <a:rPr lang="en-US" dirty="0">
                <a:solidFill>
                  <a:schemeClr val="accent2"/>
                </a:solidFill>
              </a:rPr>
              <a:t>spatial reasoning</a:t>
            </a:r>
            <a:r>
              <a:rPr lang="en-US" dirty="0">
                <a:solidFill>
                  <a:srgbClr val="000000"/>
                </a:solidFill>
              </a:rPr>
              <a:t>:</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a:p>
            <a:endParaRPr lang="en-US" dirty="0"/>
          </a:p>
          <a:p>
            <a:r>
              <a:rPr lang="en-US" dirty="0"/>
              <a:t>Close from </a:t>
            </a:r>
            <a:r>
              <a:rPr lang="en-US" dirty="0">
                <a:solidFill>
                  <a:srgbClr val="0070C0"/>
                </a:solidFill>
              </a:rPr>
              <a:t>block worlds</a:t>
            </a:r>
            <a:r>
              <a:rPr lang="en-US" dirty="0"/>
              <a:t>, </a:t>
            </a:r>
            <a:r>
              <a:rPr lang="en-US" dirty="0">
                <a:solidFill>
                  <a:schemeClr val="accent2"/>
                </a:solidFill>
              </a:rPr>
              <a:t>with no vision input</a:t>
            </a:r>
            <a:r>
              <a:rPr lang="en-US" dirty="0"/>
              <a:t>.</a:t>
            </a:r>
          </a:p>
          <a:p>
            <a:r>
              <a:rPr lang="en-US" dirty="0"/>
              <a:t>The Yes/No task (6) is a prerequisite.</a:t>
            </a:r>
          </a:p>
          <a:p>
            <a:endParaRPr lang="en-US" dirty="0">
              <a:solidFill>
                <a:srgbClr val="000000"/>
              </a:solidFill>
            </a:endParaRPr>
          </a:p>
        </p:txBody>
      </p:sp>
      <p:sp>
        <p:nvSpPr>
          <p:cNvPr id="4" name="TextBox 3"/>
          <p:cNvSpPr txBox="1"/>
          <p:nvPr/>
        </p:nvSpPr>
        <p:spPr>
          <a:xfrm>
            <a:off x="1489217" y="1839439"/>
            <a:ext cx="5329606" cy="1381473"/>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triangle is to the right of the blue square.</a:t>
            </a:r>
          </a:p>
          <a:p>
            <a:r>
              <a:rPr lang="en-US" sz="1600" dirty="0"/>
              <a:t>The red square is on top of the blue square.</a:t>
            </a:r>
          </a:p>
          <a:p>
            <a:r>
              <a:rPr lang="en-US" sz="1600" dirty="0"/>
              <a:t>The red sphere is to the right of the blue square.</a:t>
            </a:r>
          </a:p>
          <a:p>
            <a:r>
              <a:rPr lang="en-US" sz="1600" dirty="0"/>
              <a:t>Is the red sphere to the right of the blue square? </a:t>
            </a:r>
            <a:r>
              <a:rPr lang="en-US" sz="1600" dirty="0" err="1">
                <a:solidFill>
                  <a:srgbClr val="FF0000"/>
                </a:solidFill>
              </a:rPr>
              <a:t>A:yes</a:t>
            </a:r>
            <a:endParaRPr lang="en-US" sz="1600" dirty="0"/>
          </a:p>
          <a:p>
            <a:r>
              <a:rPr lang="en-US" sz="1600" dirty="0"/>
              <a:t>Is the red square to the left of the triangle? </a:t>
            </a:r>
            <a:r>
              <a:rPr lang="en-US" sz="1600" dirty="0" err="1">
                <a:solidFill>
                  <a:srgbClr val="FF0000"/>
                </a:solidFill>
              </a:rPr>
              <a:t>A:yes</a:t>
            </a:r>
            <a:endParaRPr lang="en-US" sz="1600" dirty="0">
              <a:solidFill>
                <a:srgbClr val="FF0000"/>
              </a:solidFill>
            </a:endParaRPr>
          </a:p>
        </p:txBody>
      </p:sp>
      <p:pic>
        <p:nvPicPr>
          <p:cNvPr id="5" name="Picture 4" descr="BU0043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3016" y="2378869"/>
            <a:ext cx="1617354" cy="1320418"/>
          </a:xfrm>
          <a:prstGeom prst="rect">
            <a:avLst/>
          </a:prstGeom>
        </p:spPr>
      </p:pic>
    </p:spTree>
    <p:extLst>
      <p:ext uri="{BB962C8B-B14F-4D97-AF65-F5344CB8AC3E}">
        <p14:creationId xmlns:p14="http://schemas.microsoft.com/office/powerpoint/2010/main" val="165996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(T18) Reasoning about size</a:t>
            </a:r>
          </a:p>
        </p:txBody>
      </p:sp>
      <p:sp>
        <p:nvSpPr>
          <p:cNvPr id="3" name="Content Placeholder 2"/>
          <p:cNvSpPr>
            <a:spLocks noGrp="1"/>
          </p:cNvSpPr>
          <p:nvPr>
            <p:ph idx="1"/>
          </p:nvPr>
        </p:nvSpPr>
        <p:spPr>
          <a:xfrm>
            <a:off x="563162" y="1264878"/>
            <a:ext cx="8123639" cy="1139274"/>
          </a:xfrm>
        </p:spPr>
        <p:txBody>
          <a:bodyPr>
            <a:noAutofit/>
          </a:bodyPr>
          <a:lstStyle/>
          <a:p>
            <a:r>
              <a:rPr lang="en-US" dirty="0">
                <a:solidFill>
                  <a:srgbClr val="000000"/>
                </a:solidFill>
              </a:rPr>
              <a:t>This task requires </a:t>
            </a:r>
            <a:r>
              <a:rPr lang="en-US" dirty="0">
                <a:solidFill>
                  <a:srgbClr val="0070C0"/>
                </a:solidFill>
              </a:rPr>
              <a:t>reasoning about relative size </a:t>
            </a:r>
            <a:r>
              <a:rPr lang="en-US" dirty="0">
                <a:solidFill>
                  <a:srgbClr val="000000"/>
                </a:solidFill>
              </a:rPr>
              <a:t>of objects :</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Inspired by the commonsense reasoning examples of the </a:t>
            </a:r>
            <a:r>
              <a:rPr lang="en-US" dirty="0">
                <a:solidFill>
                  <a:srgbClr val="0070C0"/>
                </a:solidFill>
              </a:rPr>
              <a:t>Winograd schema challenge</a:t>
            </a:r>
            <a:r>
              <a:rPr lang="en-US" dirty="0">
                <a:solidFill>
                  <a:srgbClr val="000000"/>
                </a:solidFill>
              </a:rPr>
              <a:t> </a:t>
            </a:r>
          </a:p>
          <a:p>
            <a:r>
              <a:rPr lang="en-US" dirty="0"/>
              <a:t>Tasks 3 (three supporting facts) and 6 (Yes/No) are prerequisites.</a:t>
            </a:r>
          </a:p>
          <a:p>
            <a:endParaRPr lang="en-US" dirty="0"/>
          </a:p>
          <a:p>
            <a:endParaRPr lang="en-US" dirty="0">
              <a:solidFill>
                <a:srgbClr val="000000"/>
              </a:solidFill>
            </a:endParaRPr>
          </a:p>
        </p:txBody>
      </p:sp>
      <p:sp>
        <p:nvSpPr>
          <p:cNvPr id="4" name="TextBox 3"/>
          <p:cNvSpPr txBox="1"/>
          <p:nvPr/>
        </p:nvSpPr>
        <p:spPr>
          <a:xfrm>
            <a:off x="1479501" y="1958112"/>
            <a:ext cx="4885239" cy="1128327"/>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football fits in the suitcase.</a:t>
            </a:r>
          </a:p>
          <a:p>
            <a:r>
              <a:rPr lang="en-US" sz="1600" dirty="0"/>
              <a:t>The suitcase fits in the cupboard.</a:t>
            </a:r>
          </a:p>
          <a:p>
            <a:r>
              <a:rPr lang="en-US" sz="1600" dirty="0"/>
              <a:t>The box of chocolates is smaller than the football.</a:t>
            </a:r>
          </a:p>
          <a:p>
            <a:r>
              <a:rPr lang="en-US" sz="1600" dirty="0"/>
              <a:t>Will the box of chocolates fit in the suitcase? </a:t>
            </a:r>
            <a:r>
              <a:rPr lang="en-US" sz="1600" dirty="0" err="1">
                <a:solidFill>
                  <a:srgbClr val="FF0000"/>
                </a:solidFill>
              </a:rPr>
              <a:t>A:yes</a:t>
            </a:r>
            <a:endParaRPr lang="en-US" sz="1600" dirty="0">
              <a:solidFill>
                <a:srgbClr val="FF0000"/>
              </a:solidFill>
            </a:endParaRPr>
          </a:p>
        </p:txBody>
      </p:sp>
      <p:pic>
        <p:nvPicPr>
          <p:cNvPr id="5" name="Picture 4" descr="AA0212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795" y="1269802"/>
            <a:ext cx="1510889" cy="1376620"/>
          </a:xfrm>
          <a:prstGeom prst="rect">
            <a:avLst/>
          </a:prstGeom>
        </p:spPr>
      </p:pic>
    </p:spTree>
    <p:extLst>
      <p:ext uri="{BB962C8B-B14F-4D97-AF65-F5344CB8AC3E}">
        <p14:creationId xmlns:p14="http://schemas.microsoft.com/office/powerpoint/2010/main" val="2688268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59AC-0757-9F40-B2D6-32ADA7D8A776}"/>
              </a:ext>
            </a:extLst>
          </p:cNvPr>
          <p:cNvSpPr>
            <a:spLocks noGrp="1"/>
          </p:cNvSpPr>
          <p:nvPr>
            <p:ph type="title"/>
          </p:nvPr>
        </p:nvSpPr>
        <p:spPr/>
        <p:txBody>
          <a:bodyPr/>
          <a:lstStyle/>
          <a:p>
            <a:r>
              <a:rPr lang="en-US" dirty="0"/>
              <a:t>Winograd Schemas</a:t>
            </a:r>
          </a:p>
        </p:txBody>
      </p:sp>
      <p:sp>
        <p:nvSpPr>
          <p:cNvPr id="3" name="Content Placeholder 2">
            <a:extLst>
              <a:ext uri="{FF2B5EF4-FFF2-40B4-BE49-F238E27FC236}">
                <a16:creationId xmlns:a16="http://schemas.microsoft.com/office/drawing/2014/main" id="{C2656FB1-0F18-5A4D-A843-6C3466BAAE66}"/>
              </a:ext>
            </a:extLst>
          </p:cNvPr>
          <p:cNvSpPr>
            <a:spLocks noGrp="1"/>
          </p:cNvSpPr>
          <p:nvPr>
            <p:ph idx="1"/>
          </p:nvPr>
        </p:nvSpPr>
        <p:spPr>
          <a:xfrm>
            <a:off x="311700" y="1659835"/>
            <a:ext cx="8520600" cy="2909040"/>
          </a:xfrm>
        </p:spPr>
        <p:txBody>
          <a:bodyPr/>
          <a:lstStyle/>
          <a:p>
            <a:endParaRPr lang="en-US" sz="2400" dirty="0"/>
          </a:p>
          <a:p>
            <a:endParaRPr lang="en-US" sz="2400" dirty="0"/>
          </a:p>
          <a:p>
            <a:endParaRPr lang="en-US" sz="2400" dirty="0"/>
          </a:p>
          <a:p>
            <a:endParaRPr lang="en-US" sz="2400" dirty="0"/>
          </a:p>
          <a:p>
            <a:endParaRPr lang="en-US" sz="2400" dirty="0"/>
          </a:p>
          <a:p>
            <a:pPr marL="114300" indent="0" algn="ctr">
              <a:buNone/>
            </a:pPr>
            <a:endParaRPr lang="en-US" sz="2400" dirty="0"/>
          </a:p>
          <a:p>
            <a:pPr marL="114300" indent="0" algn="ctr">
              <a:buNone/>
            </a:pPr>
            <a:r>
              <a:rPr lang="en-US" sz="2400" b="1" dirty="0">
                <a:solidFill>
                  <a:srgbClr val="FFC000"/>
                </a:solidFill>
              </a:rPr>
              <a:t>it</a:t>
            </a:r>
            <a:r>
              <a:rPr lang="en-US" sz="2400" dirty="0"/>
              <a:t> = </a:t>
            </a:r>
            <a:r>
              <a:rPr lang="en-US" sz="2400" b="1" dirty="0">
                <a:solidFill>
                  <a:srgbClr val="0070C0"/>
                </a:solidFill>
              </a:rPr>
              <a:t>trophy</a:t>
            </a:r>
            <a:r>
              <a:rPr lang="en-US" sz="2400" dirty="0"/>
              <a:t> or </a:t>
            </a:r>
            <a:r>
              <a:rPr lang="en-US" sz="2400" b="1" dirty="0">
                <a:solidFill>
                  <a:srgbClr val="92D050"/>
                </a:solidFill>
              </a:rPr>
              <a:t>suitcase</a:t>
            </a:r>
            <a:r>
              <a:rPr lang="en-US" sz="2400" dirty="0"/>
              <a:t> ? </a:t>
            </a:r>
          </a:p>
          <a:p>
            <a:pPr marL="114300" indent="0" algn="ctr">
              <a:buNone/>
            </a:pPr>
            <a:r>
              <a:rPr lang="en-US" sz="1400" dirty="0"/>
              <a:t>More schemas here: </a:t>
            </a:r>
            <a:r>
              <a:rPr lang="en-US" sz="1400" dirty="0">
                <a:hlinkClick r:id="rId2"/>
              </a:rPr>
              <a:t>https://cs.nyu.edu/faculty/davise/papers/WinogradSchemas/WSCollection.html</a:t>
            </a:r>
            <a:endParaRPr lang="en-US" sz="1400" dirty="0"/>
          </a:p>
          <a:p>
            <a:pPr marL="114300" indent="0" algn="ctr">
              <a:buNone/>
            </a:pPr>
            <a:endParaRPr lang="en-US" sz="1400" dirty="0"/>
          </a:p>
        </p:txBody>
      </p:sp>
      <p:sp>
        <p:nvSpPr>
          <p:cNvPr id="4" name="Slide Number Placeholder 3">
            <a:extLst>
              <a:ext uri="{FF2B5EF4-FFF2-40B4-BE49-F238E27FC236}">
                <a16:creationId xmlns:a16="http://schemas.microsoft.com/office/drawing/2014/main" id="{EBCEFF3C-8A6A-7146-88A8-1AC509511B12}"/>
              </a:ext>
            </a:extLst>
          </p:cNvPr>
          <p:cNvSpPr>
            <a:spLocks noGrp="1"/>
          </p:cNvSpPr>
          <p:nvPr>
            <p:ph type="sldNum" sz="quarter" idx="12"/>
          </p:nvPr>
        </p:nvSpPr>
        <p:spPr/>
        <p:txBody>
          <a:bodyPr/>
          <a:lstStyle/>
          <a:p>
            <a:fld id="{9F404EE8-4C17-194F-9ED2-FF58A6EC922A}" type="slidenum">
              <a:rPr lang="en-US" smtClean="0">
                <a:solidFill>
                  <a:prstClr val="black">
                    <a:tint val="75000"/>
                  </a:prstClr>
                </a:solidFill>
              </a:rPr>
              <a:pPr/>
              <a:t>44</a:t>
            </a:fld>
            <a:endParaRPr lang="en-US">
              <a:solidFill>
                <a:prstClr val="black">
                  <a:tint val="75000"/>
                </a:prstClr>
              </a:solidFill>
            </a:endParaRPr>
          </a:p>
        </p:txBody>
      </p:sp>
      <p:sp>
        <p:nvSpPr>
          <p:cNvPr id="5" name="TextBox 4">
            <a:extLst>
              <a:ext uri="{FF2B5EF4-FFF2-40B4-BE49-F238E27FC236}">
                <a16:creationId xmlns:a16="http://schemas.microsoft.com/office/drawing/2014/main" id="{43D45CF0-61B1-B148-B9CE-2249FA146DB6}"/>
              </a:ext>
            </a:extLst>
          </p:cNvPr>
          <p:cNvSpPr txBox="1"/>
          <p:nvPr/>
        </p:nvSpPr>
        <p:spPr>
          <a:xfrm>
            <a:off x="311700" y="1062067"/>
            <a:ext cx="4393095" cy="338554"/>
          </a:xfrm>
          <a:prstGeom prst="rect">
            <a:avLst/>
          </a:prstGeom>
          <a:noFill/>
        </p:spPr>
        <p:txBody>
          <a:bodyPr wrap="square" rtlCol="0">
            <a:spAutoFit/>
          </a:bodyPr>
          <a:lstStyle/>
          <a:p>
            <a:r>
              <a:rPr lang="en-US" sz="1600" dirty="0">
                <a:solidFill>
                  <a:schemeClr val="bg1">
                    <a:lumMod val="50000"/>
                  </a:schemeClr>
                </a:solidFill>
              </a:rPr>
              <a:t>Levesque, AAAI’11 </a:t>
            </a:r>
          </a:p>
        </p:txBody>
      </p:sp>
      <p:sp>
        <p:nvSpPr>
          <p:cNvPr id="6" name="Google Shape;1158;p54">
            <a:extLst>
              <a:ext uri="{FF2B5EF4-FFF2-40B4-BE49-F238E27FC236}">
                <a16:creationId xmlns:a16="http://schemas.microsoft.com/office/drawing/2014/main" id="{BB50C5F7-FAE5-A149-B1B6-2ED1606B3D60}"/>
              </a:ext>
            </a:extLst>
          </p:cNvPr>
          <p:cNvSpPr/>
          <p:nvPr/>
        </p:nvSpPr>
        <p:spPr>
          <a:xfrm>
            <a:off x="1476445" y="1869832"/>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big</a:t>
            </a:r>
            <a:r>
              <a:rPr lang="en-GB" sz="1700"/>
              <a:t>. </a:t>
            </a:r>
            <a:endParaRPr sz="1700"/>
          </a:p>
        </p:txBody>
      </p:sp>
      <p:sp>
        <p:nvSpPr>
          <p:cNvPr id="7" name="Google Shape;1159;p54">
            <a:extLst>
              <a:ext uri="{FF2B5EF4-FFF2-40B4-BE49-F238E27FC236}">
                <a16:creationId xmlns:a16="http://schemas.microsoft.com/office/drawing/2014/main" id="{055986AE-A90A-7E48-9F7A-2EDE5E3CADCB}"/>
              </a:ext>
            </a:extLst>
          </p:cNvPr>
          <p:cNvSpPr/>
          <p:nvPr/>
        </p:nvSpPr>
        <p:spPr>
          <a:xfrm>
            <a:off x="5154372" y="1869832"/>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small</a:t>
            </a:r>
            <a:r>
              <a:rPr lang="en-GB" sz="1700"/>
              <a:t>. </a:t>
            </a:r>
            <a:endParaRPr sz="1700"/>
          </a:p>
        </p:txBody>
      </p:sp>
      <p:sp>
        <p:nvSpPr>
          <p:cNvPr id="8" name="TextBox 7">
            <a:extLst>
              <a:ext uri="{FF2B5EF4-FFF2-40B4-BE49-F238E27FC236}">
                <a16:creationId xmlns:a16="http://schemas.microsoft.com/office/drawing/2014/main" id="{D367EBCB-4163-7846-8E39-6BE3E1CE6B32}"/>
              </a:ext>
            </a:extLst>
          </p:cNvPr>
          <p:cNvSpPr txBox="1"/>
          <p:nvPr/>
        </p:nvSpPr>
        <p:spPr>
          <a:xfrm>
            <a:off x="3738882" y="325799"/>
            <a:ext cx="5282276" cy="95410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b="1" i="1" dirty="0"/>
              <a:t>Definition: </a:t>
            </a:r>
            <a:r>
              <a:rPr lang="en-US" i="1" dirty="0"/>
              <a:t>A Winograd schema is a pair of sentences that differ in only one or two words and that contain an ambiguity that is resolved in opposite ways in the two sentences and requires the use of world knowledge and reasoning for its resolution.</a:t>
            </a:r>
          </a:p>
        </p:txBody>
      </p:sp>
    </p:spTree>
    <p:extLst>
      <p:ext uri="{BB962C8B-B14F-4D97-AF65-F5344CB8AC3E}">
        <p14:creationId xmlns:p14="http://schemas.microsoft.com/office/powerpoint/2010/main" val="2737144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(T19) Path finding</a:t>
            </a:r>
          </a:p>
        </p:txBody>
      </p:sp>
      <p:sp>
        <p:nvSpPr>
          <p:cNvPr id="3" name="Content Placeholder 2"/>
          <p:cNvSpPr>
            <a:spLocks noGrp="1"/>
          </p:cNvSpPr>
          <p:nvPr>
            <p:ph idx="1"/>
          </p:nvPr>
        </p:nvSpPr>
        <p:spPr>
          <a:xfrm>
            <a:off x="563162" y="1264878"/>
            <a:ext cx="8123639" cy="1139274"/>
          </a:xfrm>
        </p:spPr>
        <p:txBody>
          <a:bodyPr>
            <a:noAutofit/>
          </a:bodyPr>
          <a:lstStyle/>
          <a:p>
            <a:r>
              <a:rPr lang="en-US" dirty="0">
                <a:solidFill>
                  <a:srgbClr val="000000"/>
                </a:solidFill>
              </a:rPr>
              <a:t>In this task the goal is to </a:t>
            </a:r>
            <a:r>
              <a:rPr lang="en-US" dirty="0">
                <a:solidFill>
                  <a:srgbClr val="0070C0"/>
                </a:solidFill>
              </a:rPr>
              <a:t>find the path </a:t>
            </a:r>
            <a:r>
              <a:rPr lang="en-US" dirty="0">
                <a:solidFill>
                  <a:srgbClr val="000000"/>
                </a:solidFill>
              </a:rPr>
              <a:t>between locations: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a:p>
            <a:r>
              <a:rPr lang="en-US" dirty="0"/>
              <a:t>This task is difficult because it effectively </a:t>
            </a:r>
            <a:r>
              <a:rPr lang="en-US" dirty="0">
                <a:solidFill>
                  <a:srgbClr val="0070C0"/>
                </a:solidFill>
              </a:rPr>
              <a:t>involves search</a:t>
            </a:r>
            <a:r>
              <a:rPr lang="en-US" dirty="0"/>
              <a:t>.</a:t>
            </a:r>
          </a:p>
          <a:p>
            <a:endParaRPr lang="en-US" dirty="0"/>
          </a:p>
          <a:p>
            <a:endParaRPr lang="en-US" dirty="0">
              <a:solidFill>
                <a:srgbClr val="000000"/>
              </a:solidFill>
            </a:endParaRPr>
          </a:p>
        </p:txBody>
      </p:sp>
      <p:sp>
        <p:nvSpPr>
          <p:cNvPr id="4" name="TextBox 3"/>
          <p:cNvSpPr txBox="1"/>
          <p:nvPr/>
        </p:nvSpPr>
        <p:spPr>
          <a:xfrm>
            <a:off x="1460082" y="2116687"/>
            <a:ext cx="4883607" cy="854406"/>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kitchen is north of the hallway.</a:t>
            </a:r>
          </a:p>
          <a:p>
            <a:r>
              <a:rPr lang="en-US" sz="1600" dirty="0"/>
              <a:t>The den is east of the hallway.</a:t>
            </a:r>
          </a:p>
          <a:p>
            <a:r>
              <a:rPr lang="en-US" sz="1600" dirty="0"/>
              <a:t>How do you go from den to kitchen?  </a:t>
            </a:r>
            <a:r>
              <a:rPr lang="en-US" sz="1600" dirty="0" err="1">
                <a:solidFill>
                  <a:srgbClr val="FF0000"/>
                </a:solidFill>
              </a:rPr>
              <a:t>A:west,north</a:t>
            </a:r>
            <a:endParaRPr lang="en-US" sz="1600" dirty="0">
              <a:solidFill>
                <a:srgbClr val="FF0000"/>
              </a:solidFill>
            </a:endParaRPr>
          </a:p>
        </p:txBody>
      </p:sp>
      <p:pic>
        <p:nvPicPr>
          <p:cNvPr id="5" name="Picture 4" descr="stk19976boj.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34" y="1125140"/>
            <a:ext cx="1699284" cy="2164128"/>
          </a:xfrm>
          <a:prstGeom prst="rect">
            <a:avLst/>
          </a:prstGeom>
        </p:spPr>
      </p:pic>
    </p:spTree>
    <p:extLst>
      <p:ext uri="{BB962C8B-B14F-4D97-AF65-F5344CB8AC3E}">
        <p14:creationId xmlns:p14="http://schemas.microsoft.com/office/powerpoint/2010/main" val="2409600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47" y="197835"/>
            <a:ext cx="1977033" cy="417909"/>
          </a:xfrm>
        </p:spPr>
        <p:txBody>
          <a:bodyPr/>
          <a:lstStyle/>
          <a:p>
            <a:r>
              <a:rPr lang="en-US" dirty="0"/>
              <a:t>Dashboard</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080392264"/>
              </p:ext>
            </p:extLst>
          </p:nvPr>
        </p:nvGraphicFramePr>
        <p:xfrm>
          <a:off x="1244799" y="723305"/>
          <a:ext cx="7014298" cy="4305531"/>
        </p:xfrm>
        <a:graphic>
          <a:graphicData uri="http://schemas.openxmlformats.org/drawingml/2006/table">
            <a:tbl>
              <a:tblPr firstRow="1" bandRow="1">
                <a:tableStyleId>{21E4AEA4-8DFA-4A89-87EB-49C32662AFE0}</a:tableStyleId>
              </a:tblPr>
              <a:tblGrid>
                <a:gridCol w="2050511">
                  <a:extLst>
                    <a:ext uri="{9D8B030D-6E8A-4147-A177-3AD203B41FA5}">
                      <a16:colId xmlns:a16="http://schemas.microsoft.com/office/drawing/2014/main" val="20000"/>
                    </a:ext>
                  </a:extLst>
                </a:gridCol>
                <a:gridCol w="863373">
                  <a:extLst>
                    <a:ext uri="{9D8B030D-6E8A-4147-A177-3AD203B41FA5}">
                      <a16:colId xmlns:a16="http://schemas.microsoft.com/office/drawing/2014/main" val="20001"/>
                    </a:ext>
                  </a:extLst>
                </a:gridCol>
                <a:gridCol w="750859">
                  <a:extLst>
                    <a:ext uri="{9D8B030D-6E8A-4147-A177-3AD203B41FA5}">
                      <a16:colId xmlns:a16="http://schemas.microsoft.com/office/drawing/2014/main" val="20002"/>
                    </a:ext>
                  </a:extLst>
                </a:gridCol>
                <a:gridCol w="1943542">
                  <a:extLst>
                    <a:ext uri="{9D8B030D-6E8A-4147-A177-3AD203B41FA5}">
                      <a16:colId xmlns:a16="http://schemas.microsoft.com/office/drawing/2014/main" val="20003"/>
                    </a:ext>
                  </a:extLst>
                </a:gridCol>
                <a:gridCol w="1406013">
                  <a:extLst>
                    <a:ext uri="{9D8B030D-6E8A-4147-A177-3AD203B41FA5}">
                      <a16:colId xmlns:a16="http://schemas.microsoft.com/office/drawing/2014/main" val="20004"/>
                    </a:ext>
                  </a:extLst>
                </a:gridCol>
              </a:tblGrid>
              <a:tr h="405051">
                <a:tc>
                  <a:txBody>
                    <a:bodyPr/>
                    <a:lstStyle/>
                    <a:p>
                      <a:r>
                        <a:rPr lang="en-US" sz="1100" dirty="0"/>
                        <a:t>TASK</a:t>
                      </a:r>
                    </a:p>
                  </a:txBody>
                  <a:tcPr marL="57864" marR="57864" marT="28932" marB="28932"/>
                </a:tc>
                <a:tc>
                  <a:txBody>
                    <a:bodyPr/>
                    <a:lstStyle/>
                    <a:p>
                      <a:pPr algn="ctr"/>
                      <a:r>
                        <a:rPr lang="en-US" sz="1100" dirty="0"/>
                        <a:t>N-grams</a:t>
                      </a:r>
                    </a:p>
                  </a:txBody>
                  <a:tcPr marL="57864" marR="57864" marT="28932" marB="28932"/>
                </a:tc>
                <a:tc>
                  <a:txBody>
                    <a:bodyPr/>
                    <a:lstStyle/>
                    <a:p>
                      <a:pPr algn="ctr"/>
                      <a:r>
                        <a:rPr lang="en-US" sz="1100" dirty="0"/>
                        <a:t>LSTMs</a:t>
                      </a:r>
                    </a:p>
                  </a:txBody>
                  <a:tcPr marL="57864" marR="57864" marT="28932" marB="28932"/>
                </a:tc>
                <a:tc>
                  <a:txBody>
                    <a:bodyPr/>
                    <a:lstStyle/>
                    <a:p>
                      <a:pPr algn="ctr"/>
                      <a:r>
                        <a:rPr lang="en-US" sz="1100" dirty="0" err="1"/>
                        <a:t>StructSVM</a:t>
                      </a:r>
                      <a:r>
                        <a:rPr lang="en-US" sz="1100" dirty="0"/>
                        <a:t> </a:t>
                      </a:r>
                      <a:r>
                        <a:rPr lang="en-US" sz="1100" dirty="0">
                          <a:solidFill>
                            <a:srgbClr val="FF0000"/>
                          </a:solidFill>
                        </a:rPr>
                        <a:t>+ COREF + SRL</a:t>
                      </a:r>
                    </a:p>
                  </a:txBody>
                  <a:tcPr marL="57864" marR="57864" marT="28932" marB="28932"/>
                </a:tc>
                <a:tc>
                  <a:txBody>
                    <a:bodyPr/>
                    <a:lstStyle/>
                    <a:p>
                      <a:pPr algn="ctr"/>
                      <a:r>
                        <a:rPr lang="en-US" sz="1100" dirty="0"/>
                        <a:t>Attention model</a:t>
                      </a:r>
                    </a:p>
                  </a:txBody>
                  <a:tcPr marL="57864" marR="57864" marT="28932" marB="28932"/>
                </a:tc>
                <a:extLst>
                  <a:ext uri="{0D108BD9-81ED-4DB2-BD59-A6C34878D82A}">
                    <a16:rowId xmlns:a16="http://schemas.microsoft.com/office/drawing/2014/main" val="10000"/>
                  </a:ext>
                </a:extLst>
              </a:tr>
              <a:tr h="192881">
                <a:tc>
                  <a:txBody>
                    <a:bodyPr/>
                    <a:lstStyle/>
                    <a:p>
                      <a:r>
                        <a:rPr lang="en-US" sz="900" dirty="0"/>
                        <a:t>T1. Single</a:t>
                      </a:r>
                      <a:r>
                        <a:rPr lang="en-US" sz="900" baseline="0" dirty="0"/>
                        <a:t> supporting fact</a:t>
                      </a:r>
                      <a:endParaRPr lang="en-US" sz="900" dirty="0"/>
                    </a:p>
                  </a:txBody>
                  <a:tcPr marL="57864" marR="57864" marT="28932" marB="28932"/>
                </a:tc>
                <a:tc>
                  <a:txBody>
                    <a:bodyPr/>
                    <a:lstStyle/>
                    <a:p>
                      <a:pPr algn="ctr"/>
                      <a:r>
                        <a:rPr lang="en-US" sz="900" dirty="0">
                          <a:solidFill>
                            <a:srgbClr val="FF0000"/>
                          </a:solidFill>
                        </a:rPr>
                        <a:t>36</a:t>
                      </a:r>
                    </a:p>
                  </a:txBody>
                  <a:tcPr marL="57864" marR="57864" marT="28932" marB="28932"/>
                </a:tc>
                <a:tc>
                  <a:txBody>
                    <a:bodyPr/>
                    <a:lstStyle/>
                    <a:p>
                      <a:pPr algn="ctr"/>
                      <a:r>
                        <a:rPr lang="en-US" sz="900" dirty="0">
                          <a:solidFill>
                            <a:srgbClr val="FF0000"/>
                          </a:solidFill>
                        </a:rPr>
                        <a:t>50</a:t>
                      </a:r>
                    </a:p>
                  </a:txBody>
                  <a:tcPr marL="57864" marR="57864" marT="28932" marB="28932"/>
                </a:tc>
                <a:tc>
                  <a:txBody>
                    <a:bodyPr/>
                    <a:lstStyle/>
                    <a:p>
                      <a:pPr algn="ctr"/>
                      <a:r>
                        <a:rPr lang="en-US" sz="900" dirty="0">
                          <a:solidFill>
                            <a:schemeClr val="accent3"/>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1"/>
                  </a:ext>
                </a:extLst>
              </a:tr>
              <a:tr h="192881">
                <a:tc>
                  <a:txBody>
                    <a:bodyPr/>
                    <a:lstStyle/>
                    <a:p>
                      <a:r>
                        <a:rPr lang="en-US" sz="900" dirty="0"/>
                        <a:t>T2. Two supporting</a:t>
                      </a:r>
                      <a:r>
                        <a:rPr lang="en-US" sz="900" baseline="0" dirty="0"/>
                        <a:t> facts</a:t>
                      </a:r>
                      <a:endParaRPr lang="en-US" sz="900" dirty="0"/>
                    </a:p>
                  </a:txBody>
                  <a:tcPr marL="57864" marR="57864" marT="28932" marB="28932"/>
                </a:tc>
                <a:tc>
                  <a:txBody>
                    <a:bodyPr/>
                    <a:lstStyle/>
                    <a:p>
                      <a:pPr algn="ctr"/>
                      <a:r>
                        <a:rPr lang="en-US" sz="900" dirty="0">
                          <a:solidFill>
                            <a:srgbClr val="FF0000"/>
                          </a:solidFill>
                        </a:rPr>
                        <a:t>2</a:t>
                      </a:r>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74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2"/>
                  </a:ext>
                </a:extLst>
              </a:tr>
              <a:tr h="192881">
                <a:tc>
                  <a:txBody>
                    <a:bodyPr/>
                    <a:lstStyle/>
                    <a:p>
                      <a:r>
                        <a:rPr lang="en-US" sz="900" dirty="0"/>
                        <a:t>T3. Three</a:t>
                      </a:r>
                      <a:r>
                        <a:rPr lang="en-US" sz="900" baseline="0" dirty="0"/>
                        <a:t> supporting facts</a:t>
                      </a:r>
                      <a:endParaRPr lang="en-US" sz="900" dirty="0"/>
                    </a:p>
                  </a:txBody>
                  <a:tcPr marL="57864" marR="57864" marT="28932" marB="28932"/>
                </a:tc>
                <a:tc>
                  <a:txBody>
                    <a:bodyPr/>
                    <a:lstStyle/>
                    <a:p>
                      <a:pPr algn="ctr"/>
                      <a:r>
                        <a:rPr lang="en-US" sz="900" dirty="0">
                          <a:solidFill>
                            <a:srgbClr val="FF0000"/>
                          </a:solidFill>
                        </a:rPr>
                        <a:t>7</a:t>
                      </a:r>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17</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3"/>
                  </a:ext>
                </a:extLst>
              </a:tr>
              <a:tr h="192881">
                <a:tc>
                  <a:txBody>
                    <a:bodyPr/>
                    <a:lstStyle/>
                    <a:p>
                      <a:r>
                        <a:rPr lang="en-US" sz="900" dirty="0"/>
                        <a:t>T4. Two</a:t>
                      </a:r>
                      <a:r>
                        <a:rPr lang="en-US" sz="900" baseline="0" dirty="0"/>
                        <a:t> arguments relations</a:t>
                      </a:r>
                      <a:endParaRPr lang="en-US" sz="900" dirty="0"/>
                    </a:p>
                  </a:txBody>
                  <a:tcPr marL="57864" marR="57864" marT="28932" marB="28932"/>
                </a:tc>
                <a:tc>
                  <a:txBody>
                    <a:bodyPr/>
                    <a:lstStyle/>
                    <a:p>
                      <a:pPr algn="ctr"/>
                      <a:r>
                        <a:rPr lang="en-US" sz="900" dirty="0">
                          <a:solidFill>
                            <a:srgbClr val="FF0000"/>
                          </a:solidFill>
                        </a:rPr>
                        <a:t>50</a:t>
                      </a:r>
                    </a:p>
                  </a:txBody>
                  <a:tcPr marL="57864" marR="57864" marT="28932" marB="28932"/>
                </a:tc>
                <a:tc>
                  <a:txBody>
                    <a:bodyPr/>
                    <a:lstStyle/>
                    <a:p>
                      <a:pPr algn="ctr"/>
                      <a:r>
                        <a:rPr lang="en-US" sz="900" dirty="0">
                          <a:solidFill>
                            <a:srgbClr val="FF0000"/>
                          </a:solidFill>
                        </a:rPr>
                        <a:t>61</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4"/>
                  </a:ext>
                </a:extLst>
              </a:tr>
              <a:tr h="192881">
                <a:tc>
                  <a:txBody>
                    <a:bodyPr/>
                    <a:lstStyle/>
                    <a:p>
                      <a:r>
                        <a:rPr lang="en-US" sz="900" dirty="0"/>
                        <a:t>T5. Three arguments</a:t>
                      </a:r>
                      <a:r>
                        <a:rPr lang="en-US" sz="900" baseline="0" dirty="0"/>
                        <a:t> relations</a:t>
                      </a:r>
                      <a:endParaRPr lang="en-US" sz="900" dirty="0"/>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70</a:t>
                      </a:r>
                    </a:p>
                  </a:txBody>
                  <a:tcPr marL="57864" marR="57864" marT="28932" marB="28932"/>
                </a:tc>
                <a:tc>
                  <a:txBody>
                    <a:bodyPr/>
                    <a:lstStyle/>
                    <a:p>
                      <a:pPr algn="ctr"/>
                      <a:r>
                        <a:rPr lang="en-US" sz="900" dirty="0">
                          <a:solidFill>
                            <a:srgbClr val="FF0000"/>
                          </a:solidFill>
                        </a:rPr>
                        <a:t>83</a:t>
                      </a:r>
                    </a:p>
                  </a:txBody>
                  <a:tcPr marL="57864" marR="57864" marT="28932" marB="28932"/>
                </a:tc>
                <a:tc>
                  <a:txBody>
                    <a:bodyPr/>
                    <a:lstStyle/>
                    <a:p>
                      <a:pPr algn="ctr"/>
                      <a:r>
                        <a:rPr lang="en-US" sz="900" dirty="0">
                          <a:solidFill>
                            <a:srgbClr val="FF0000"/>
                          </a:solidFill>
                        </a:rPr>
                        <a:t>84</a:t>
                      </a:r>
                    </a:p>
                  </a:txBody>
                  <a:tcPr marL="57864" marR="57864" marT="28932" marB="28932"/>
                </a:tc>
                <a:extLst>
                  <a:ext uri="{0D108BD9-81ED-4DB2-BD59-A6C34878D82A}">
                    <a16:rowId xmlns:a16="http://schemas.microsoft.com/office/drawing/2014/main" val="10005"/>
                  </a:ext>
                </a:extLst>
              </a:tr>
              <a:tr h="192881">
                <a:tc>
                  <a:txBody>
                    <a:bodyPr/>
                    <a:lstStyle/>
                    <a:p>
                      <a:r>
                        <a:rPr lang="en-US" sz="900" dirty="0"/>
                        <a:t>T6. Yes/no</a:t>
                      </a:r>
                      <a:r>
                        <a:rPr lang="en-US" sz="900" baseline="0" dirty="0"/>
                        <a:t> questions</a:t>
                      </a:r>
                      <a:endParaRPr lang="en-US" sz="900" dirty="0"/>
                    </a:p>
                  </a:txBody>
                  <a:tcPr marL="57864" marR="57864" marT="28932" marB="28932"/>
                </a:tc>
                <a:tc>
                  <a:txBody>
                    <a:bodyPr/>
                    <a:lstStyle/>
                    <a:p>
                      <a:pPr algn="ctr"/>
                      <a:r>
                        <a:rPr lang="en-US" sz="900" dirty="0">
                          <a:solidFill>
                            <a:srgbClr val="FF0000"/>
                          </a:solidFill>
                        </a:rPr>
                        <a:t>49</a:t>
                      </a:r>
                    </a:p>
                  </a:txBody>
                  <a:tcPr marL="57864" marR="57864" marT="28932" marB="28932"/>
                </a:tc>
                <a:tc>
                  <a:txBody>
                    <a:bodyPr/>
                    <a:lstStyle/>
                    <a:p>
                      <a:pPr algn="ctr"/>
                      <a:r>
                        <a:rPr lang="en-US" sz="900" dirty="0">
                          <a:solidFill>
                            <a:srgbClr val="FF0000"/>
                          </a:solidFill>
                        </a:rPr>
                        <a:t>48</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FF0000"/>
                          </a:solidFill>
                        </a:rPr>
                        <a:t>49</a:t>
                      </a:r>
                    </a:p>
                  </a:txBody>
                  <a:tcPr marL="57864" marR="57864" marT="28932" marB="28932"/>
                </a:tc>
                <a:extLst>
                  <a:ext uri="{0D108BD9-81ED-4DB2-BD59-A6C34878D82A}">
                    <a16:rowId xmlns:a16="http://schemas.microsoft.com/office/drawing/2014/main" val="10006"/>
                  </a:ext>
                </a:extLst>
              </a:tr>
              <a:tr h="192881">
                <a:tc>
                  <a:txBody>
                    <a:bodyPr/>
                    <a:lstStyle/>
                    <a:p>
                      <a:r>
                        <a:rPr lang="en-US" sz="900" dirty="0"/>
                        <a:t>T7. Counting</a:t>
                      </a:r>
                    </a:p>
                  </a:txBody>
                  <a:tcPr marL="57864" marR="57864" marT="28932" marB="28932"/>
                </a:tc>
                <a:tc>
                  <a:txBody>
                    <a:bodyPr/>
                    <a:lstStyle/>
                    <a:p>
                      <a:pPr algn="ctr"/>
                      <a:r>
                        <a:rPr lang="en-US" sz="900" dirty="0">
                          <a:solidFill>
                            <a:srgbClr val="FF0000"/>
                          </a:solidFill>
                        </a:rPr>
                        <a:t>52</a:t>
                      </a:r>
                    </a:p>
                  </a:txBody>
                  <a:tcPr marL="57864" marR="57864" marT="28932" marB="28932"/>
                </a:tc>
                <a:tc>
                  <a:txBody>
                    <a:bodyPr/>
                    <a:lstStyle/>
                    <a:p>
                      <a:pPr algn="ctr"/>
                      <a:r>
                        <a:rPr lang="en-US" sz="900" dirty="0">
                          <a:solidFill>
                            <a:srgbClr val="FF0000"/>
                          </a:solidFill>
                        </a:rPr>
                        <a:t>49</a:t>
                      </a:r>
                    </a:p>
                  </a:txBody>
                  <a:tcPr marL="57864" marR="57864" marT="28932" marB="28932"/>
                </a:tc>
                <a:tc>
                  <a:txBody>
                    <a:bodyPr/>
                    <a:lstStyle/>
                    <a:p>
                      <a:pPr algn="ctr"/>
                      <a:r>
                        <a:rPr lang="en-US" sz="900" dirty="0">
                          <a:solidFill>
                            <a:srgbClr val="FF0000"/>
                          </a:solidFill>
                        </a:rPr>
                        <a:t>69</a:t>
                      </a:r>
                    </a:p>
                  </a:txBody>
                  <a:tcPr marL="57864" marR="57864" marT="28932" marB="28932"/>
                </a:tc>
                <a:tc>
                  <a:txBody>
                    <a:bodyPr/>
                    <a:lstStyle/>
                    <a:p>
                      <a:pPr algn="ctr"/>
                      <a:r>
                        <a:rPr lang="en-US" sz="900" dirty="0">
                          <a:solidFill>
                            <a:srgbClr val="FF0000"/>
                          </a:solidFill>
                        </a:rPr>
                        <a:t>73</a:t>
                      </a:r>
                    </a:p>
                  </a:txBody>
                  <a:tcPr marL="57864" marR="57864" marT="28932" marB="28932"/>
                </a:tc>
                <a:extLst>
                  <a:ext uri="{0D108BD9-81ED-4DB2-BD59-A6C34878D82A}">
                    <a16:rowId xmlns:a16="http://schemas.microsoft.com/office/drawing/2014/main" val="10007"/>
                  </a:ext>
                </a:extLst>
              </a:tr>
              <a:tr h="192881">
                <a:tc>
                  <a:txBody>
                    <a:bodyPr/>
                    <a:lstStyle/>
                    <a:p>
                      <a:r>
                        <a:rPr lang="en-US" sz="900" dirty="0"/>
                        <a:t>T8. Sets</a:t>
                      </a:r>
                    </a:p>
                  </a:txBody>
                  <a:tcPr marL="57864" marR="57864" marT="28932" marB="28932"/>
                </a:tc>
                <a:tc>
                  <a:txBody>
                    <a:bodyPr/>
                    <a:lstStyle/>
                    <a:p>
                      <a:pPr algn="ctr"/>
                      <a:r>
                        <a:rPr lang="en-US" sz="900" dirty="0">
                          <a:solidFill>
                            <a:srgbClr val="FF0000"/>
                          </a:solidFill>
                        </a:rPr>
                        <a:t>40</a:t>
                      </a:r>
                    </a:p>
                  </a:txBody>
                  <a:tcPr marL="57864" marR="57864" marT="28932" marB="28932"/>
                </a:tc>
                <a:tc>
                  <a:txBody>
                    <a:bodyPr/>
                    <a:lstStyle/>
                    <a:p>
                      <a:pPr algn="ctr"/>
                      <a:r>
                        <a:rPr lang="en-US" sz="900" dirty="0">
                          <a:solidFill>
                            <a:srgbClr val="FF0000"/>
                          </a:solidFill>
                        </a:rPr>
                        <a:t>45</a:t>
                      </a:r>
                    </a:p>
                  </a:txBody>
                  <a:tcPr marL="57864" marR="57864" marT="28932" marB="28932"/>
                </a:tc>
                <a:tc>
                  <a:txBody>
                    <a:bodyPr/>
                    <a:lstStyle/>
                    <a:p>
                      <a:pPr algn="ctr"/>
                      <a:r>
                        <a:rPr lang="en-US" sz="900" dirty="0">
                          <a:solidFill>
                            <a:srgbClr val="FF0000"/>
                          </a:solidFill>
                        </a:rPr>
                        <a:t>70</a:t>
                      </a:r>
                    </a:p>
                  </a:txBody>
                  <a:tcPr marL="57864" marR="57864" marT="28932" marB="28932"/>
                </a:tc>
                <a:tc>
                  <a:txBody>
                    <a:bodyPr/>
                    <a:lstStyle/>
                    <a:p>
                      <a:pPr algn="ctr"/>
                      <a:r>
                        <a:rPr lang="en-US" sz="900" dirty="0">
                          <a:solidFill>
                            <a:srgbClr val="FF0000"/>
                          </a:solidFill>
                        </a:rPr>
                        <a:t>87</a:t>
                      </a:r>
                    </a:p>
                  </a:txBody>
                  <a:tcPr marL="57864" marR="57864" marT="28932" marB="28932"/>
                </a:tc>
                <a:extLst>
                  <a:ext uri="{0D108BD9-81ED-4DB2-BD59-A6C34878D82A}">
                    <a16:rowId xmlns:a16="http://schemas.microsoft.com/office/drawing/2014/main" val="10008"/>
                  </a:ext>
                </a:extLst>
              </a:tr>
              <a:tr h="192881">
                <a:tc>
                  <a:txBody>
                    <a:bodyPr/>
                    <a:lstStyle/>
                    <a:p>
                      <a:r>
                        <a:rPr lang="en-US" sz="900" dirty="0"/>
                        <a:t>T9. Simple</a:t>
                      </a:r>
                      <a:r>
                        <a:rPr lang="en-US" sz="900" baseline="0" dirty="0"/>
                        <a:t> negation</a:t>
                      </a:r>
                      <a:r>
                        <a:rPr lang="en-US" sz="900" dirty="0"/>
                        <a:t> </a:t>
                      </a:r>
                    </a:p>
                  </a:txBody>
                  <a:tcPr marL="57864" marR="57864" marT="28932" marB="28932"/>
                </a:tc>
                <a:tc>
                  <a:txBody>
                    <a:bodyPr/>
                    <a:lstStyle/>
                    <a:p>
                      <a:pPr algn="ctr"/>
                      <a:r>
                        <a:rPr lang="en-US" sz="900" dirty="0">
                          <a:solidFill>
                            <a:srgbClr val="FF0000"/>
                          </a:solidFill>
                        </a:rPr>
                        <a:t>62</a:t>
                      </a:r>
                    </a:p>
                  </a:txBody>
                  <a:tcPr marL="57864" marR="57864" marT="28932" marB="28932"/>
                </a:tc>
                <a:tc>
                  <a:txBody>
                    <a:bodyPr/>
                    <a:lstStyle/>
                    <a:p>
                      <a:pPr algn="ctr"/>
                      <a:r>
                        <a:rPr lang="en-US" sz="900" dirty="0">
                          <a:solidFill>
                            <a:srgbClr val="FF0000"/>
                          </a:solidFill>
                        </a:rPr>
                        <a:t>64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FF0000"/>
                          </a:solidFill>
                        </a:rPr>
                        <a:t>62</a:t>
                      </a:r>
                    </a:p>
                  </a:txBody>
                  <a:tcPr marL="57864" marR="57864" marT="28932" marB="28932"/>
                </a:tc>
                <a:extLst>
                  <a:ext uri="{0D108BD9-81ED-4DB2-BD59-A6C34878D82A}">
                    <a16:rowId xmlns:a16="http://schemas.microsoft.com/office/drawing/2014/main" val="10009"/>
                  </a:ext>
                </a:extLst>
              </a:tr>
              <a:tr h="192881">
                <a:tc>
                  <a:txBody>
                    <a:bodyPr/>
                    <a:lstStyle/>
                    <a:p>
                      <a:r>
                        <a:rPr lang="en-US" sz="900" dirty="0"/>
                        <a:t>T10. Indefinite</a:t>
                      </a:r>
                      <a:r>
                        <a:rPr lang="en-US" sz="900" baseline="0" dirty="0"/>
                        <a:t> knowledge</a:t>
                      </a:r>
                      <a:endParaRPr lang="en-US" sz="900" dirty="0"/>
                    </a:p>
                  </a:txBody>
                  <a:tcPr marL="57864" marR="57864" marT="28932" marB="28932"/>
                </a:tc>
                <a:tc>
                  <a:txBody>
                    <a:bodyPr/>
                    <a:lstStyle/>
                    <a:p>
                      <a:pPr algn="ctr"/>
                      <a:r>
                        <a:rPr lang="en-US" sz="900" dirty="0">
                          <a:solidFill>
                            <a:srgbClr val="FF0000"/>
                          </a:solidFill>
                        </a:rPr>
                        <a:t>45</a:t>
                      </a:r>
                    </a:p>
                  </a:txBody>
                  <a:tcPr marL="57864" marR="57864" marT="28932" marB="28932"/>
                </a:tc>
                <a:tc>
                  <a:txBody>
                    <a:bodyPr/>
                    <a:lstStyle/>
                    <a:p>
                      <a:pPr algn="ctr"/>
                      <a:r>
                        <a:rPr lang="en-US" sz="900" dirty="0">
                          <a:solidFill>
                            <a:srgbClr val="FF0000"/>
                          </a:solidFill>
                        </a:rPr>
                        <a:t>44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FF0000"/>
                          </a:solidFill>
                        </a:rPr>
                        <a:t>50</a:t>
                      </a:r>
                    </a:p>
                  </a:txBody>
                  <a:tcPr marL="57864" marR="57864" marT="28932" marB="28932"/>
                </a:tc>
                <a:extLst>
                  <a:ext uri="{0D108BD9-81ED-4DB2-BD59-A6C34878D82A}">
                    <a16:rowId xmlns:a16="http://schemas.microsoft.com/office/drawing/2014/main" val="10010"/>
                  </a:ext>
                </a:extLst>
              </a:tr>
              <a:tr h="192881">
                <a:tc>
                  <a:txBody>
                    <a:bodyPr/>
                    <a:lstStyle/>
                    <a:p>
                      <a:r>
                        <a:rPr lang="en-US" sz="900" dirty="0"/>
                        <a:t>T11. Basic </a:t>
                      </a:r>
                      <a:r>
                        <a:rPr lang="en-US" sz="900" dirty="0" err="1"/>
                        <a:t>coreference</a:t>
                      </a:r>
                      <a:endParaRPr lang="en-US" sz="900" dirty="0"/>
                    </a:p>
                  </a:txBody>
                  <a:tcPr marL="57864" marR="57864" marT="28932" marB="28932"/>
                </a:tc>
                <a:tc>
                  <a:txBody>
                    <a:bodyPr/>
                    <a:lstStyle/>
                    <a:p>
                      <a:pPr algn="ctr"/>
                      <a:r>
                        <a:rPr lang="en-US" sz="900" dirty="0">
                          <a:solidFill>
                            <a:srgbClr val="FF0000"/>
                          </a:solidFill>
                        </a:rPr>
                        <a:t>29</a:t>
                      </a:r>
                    </a:p>
                  </a:txBody>
                  <a:tcPr marL="57864" marR="57864" marT="28932" marB="28932"/>
                </a:tc>
                <a:tc>
                  <a:txBody>
                    <a:bodyPr/>
                    <a:lstStyle/>
                    <a:p>
                      <a:pPr algn="ctr"/>
                      <a:r>
                        <a:rPr lang="en-US" sz="900" dirty="0">
                          <a:solidFill>
                            <a:srgbClr val="FF0000"/>
                          </a:solidFill>
                        </a:rPr>
                        <a:t>72</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1"/>
                  </a:ext>
                </a:extLst>
              </a:tr>
              <a:tr h="192881">
                <a:tc>
                  <a:txBody>
                    <a:bodyPr/>
                    <a:lstStyle/>
                    <a:p>
                      <a:r>
                        <a:rPr lang="en-US" sz="900" dirty="0"/>
                        <a:t>T12. Conjunction</a:t>
                      </a:r>
                    </a:p>
                  </a:txBody>
                  <a:tcPr marL="57864" marR="57864" marT="28932" marB="28932"/>
                </a:tc>
                <a:tc>
                  <a:txBody>
                    <a:bodyPr/>
                    <a:lstStyle/>
                    <a:p>
                      <a:pPr algn="ctr"/>
                      <a:r>
                        <a:rPr lang="en-US" sz="900" dirty="0">
                          <a:solidFill>
                            <a:srgbClr val="FF0000"/>
                          </a:solidFill>
                        </a:rPr>
                        <a:t>9</a:t>
                      </a:r>
                    </a:p>
                  </a:txBody>
                  <a:tcPr marL="57864" marR="57864" marT="28932" marB="28932"/>
                </a:tc>
                <a:tc>
                  <a:txBody>
                    <a:bodyPr/>
                    <a:lstStyle/>
                    <a:p>
                      <a:pPr algn="ctr"/>
                      <a:r>
                        <a:rPr lang="en-US" sz="900" dirty="0">
                          <a:solidFill>
                            <a:srgbClr val="FF0000"/>
                          </a:solidFill>
                        </a:rPr>
                        <a:t>74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2"/>
                  </a:ext>
                </a:extLst>
              </a:tr>
              <a:tr h="192881">
                <a:tc>
                  <a:txBody>
                    <a:bodyPr/>
                    <a:lstStyle/>
                    <a:p>
                      <a:r>
                        <a:rPr lang="en-US" sz="900" dirty="0"/>
                        <a:t>T13. Compound</a:t>
                      </a:r>
                      <a:r>
                        <a:rPr lang="en-US" sz="900" baseline="0" dirty="0"/>
                        <a:t> </a:t>
                      </a:r>
                      <a:r>
                        <a:rPr lang="en-US" sz="900" baseline="0" dirty="0" err="1"/>
                        <a:t>coreference</a:t>
                      </a:r>
                      <a:endParaRPr lang="en-US" sz="900" dirty="0"/>
                    </a:p>
                  </a:txBody>
                  <a:tcPr marL="57864" marR="57864" marT="28932" marB="28932"/>
                </a:tc>
                <a:tc>
                  <a:txBody>
                    <a:bodyPr/>
                    <a:lstStyle/>
                    <a:p>
                      <a:pPr algn="ctr"/>
                      <a:r>
                        <a:rPr lang="en-US" sz="900" dirty="0">
                          <a:solidFill>
                            <a:srgbClr val="FF0000"/>
                          </a:solidFill>
                        </a:rPr>
                        <a:t>26</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3"/>
                  </a:ext>
                </a:extLst>
              </a:tr>
              <a:tr h="192881">
                <a:tc>
                  <a:txBody>
                    <a:bodyPr/>
                    <a:lstStyle/>
                    <a:p>
                      <a:r>
                        <a:rPr lang="en-US" sz="900" dirty="0"/>
                        <a:t>T14. Time reasoning</a:t>
                      </a:r>
                    </a:p>
                  </a:txBody>
                  <a:tcPr marL="57864" marR="57864" marT="28932" marB="28932"/>
                </a:tc>
                <a:tc>
                  <a:txBody>
                    <a:bodyPr/>
                    <a:lstStyle/>
                    <a:p>
                      <a:pPr algn="ctr"/>
                      <a:r>
                        <a:rPr lang="en-US" sz="900" dirty="0">
                          <a:solidFill>
                            <a:srgbClr val="FF0000"/>
                          </a:solidFill>
                        </a:rPr>
                        <a:t>19</a:t>
                      </a:r>
                    </a:p>
                  </a:txBody>
                  <a:tcPr marL="57864" marR="57864" marT="28932" marB="28932"/>
                </a:tc>
                <a:tc>
                  <a:txBody>
                    <a:bodyPr/>
                    <a:lstStyle/>
                    <a:p>
                      <a:pPr algn="ctr"/>
                      <a:r>
                        <a:rPr lang="en-US" sz="900" dirty="0">
                          <a:solidFill>
                            <a:srgbClr val="FF0000"/>
                          </a:solidFill>
                        </a:rPr>
                        <a:t>27</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4"/>
                  </a:ext>
                </a:extLst>
              </a:tr>
              <a:tr h="192881">
                <a:tc>
                  <a:txBody>
                    <a:bodyPr/>
                    <a:lstStyle/>
                    <a:p>
                      <a:r>
                        <a:rPr lang="en-US" sz="900" dirty="0"/>
                        <a:t>T15. Basic</a:t>
                      </a:r>
                      <a:r>
                        <a:rPr lang="en-US" sz="900" baseline="0" dirty="0"/>
                        <a:t> deduction</a:t>
                      </a:r>
                      <a:endParaRPr lang="en-US" sz="900" dirty="0"/>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21</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5"/>
                  </a:ext>
                </a:extLst>
              </a:tr>
              <a:tr h="192881">
                <a:tc>
                  <a:txBody>
                    <a:bodyPr/>
                    <a:lstStyle/>
                    <a:p>
                      <a:r>
                        <a:rPr lang="en-US" sz="900" dirty="0"/>
                        <a:t>T16. Basic</a:t>
                      </a:r>
                      <a:r>
                        <a:rPr lang="en-US" sz="900" baseline="0" dirty="0"/>
                        <a:t> induction</a:t>
                      </a:r>
                      <a:r>
                        <a:rPr lang="en-US" sz="900" dirty="0"/>
                        <a:t> </a:t>
                      </a:r>
                    </a:p>
                  </a:txBody>
                  <a:tcPr marL="57864" marR="57864" marT="28932" marB="28932"/>
                </a:tc>
                <a:tc>
                  <a:txBody>
                    <a:bodyPr/>
                    <a:lstStyle/>
                    <a:p>
                      <a:pPr algn="ctr"/>
                      <a:r>
                        <a:rPr lang="en-US" sz="900" dirty="0">
                          <a:solidFill>
                            <a:srgbClr val="FF0000"/>
                          </a:solidFill>
                        </a:rPr>
                        <a:t>43</a:t>
                      </a:r>
                    </a:p>
                  </a:txBody>
                  <a:tcPr marL="57864" marR="57864" marT="28932" marB="28932"/>
                </a:tc>
                <a:tc>
                  <a:txBody>
                    <a:bodyPr/>
                    <a:lstStyle/>
                    <a:p>
                      <a:pPr algn="ctr"/>
                      <a:r>
                        <a:rPr lang="en-US" sz="900" dirty="0">
                          <a:solidFill>
                            <a:srgbClr val="FF0000"/>
                          </a:solidFill>
                        </a:rPr>
                        <a:t>23</a:t>
                      </a:r>
                    </a:p>
                  </a:txBody>
                  <a:tcPr marL="57864" marR="57864" marT="28932" marB="28932"/>
                </a:tc>
                <a:tc>
                  <a:txBody>
                    <a:bodyPr/>
                    <a:lstStyle/>
                    <a:p>
                      <a:pPr algn="ctr"/>
                      <a:r>
                        <a:rPr lang="en-US" sz="900" dirty="0">
                          <a:solidFill>
                            <a:srgbClr val="FF0000"/>
                          </a:solidFill>
                        </a:rPr>
                        <a:t>24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6"/>
                  </a:ext>
                </a:extLst>
              </a:tr>
              <a:tr h="192881">
                <a:tc>
                  <a:txBody>
                    <a:bodyPr/>
                    <a:lstStyle/>
                    <a:p>
                      <a:r>
                        <a:rPr lang="en-US" sz="900" dirty="0"/>
                        <a:t>T17. Positional reasoning</a:t>
                      </a:r>
                    </a:p>
                  </a:txBody>
                  <a:tcPr marL="57864" marR="57864" marT="28932" marB="28932"/>
                </a:tc>
                <a:tc>
                  <a:txBody>
                    <a:bodyPr/>
                    <a:lstStyle/>
                    <a:p>
                      <a:pPr algn="ctr"/>
                      <a:r>
                        <a:rPr lang="en-US" sz="900" dirty="0">
                          <a:solidFill>
                            <a:srgbClr val="FF0000"/>
                          </a:solidFill>
                        </a:rPr>
                        <a:t>46</a:t>
                      </a:r>
                    </a:p>
                  </a:txBody>
                  <a:tcPr marL="57864" marR="57864" marT="28932" marB="28932"/>
                </a:tc>
                <a:tc>
                  <a:txBody>
                    <a:bodyPr/>
                    <a:lstStyle/>
                    <a:p>
                      <a:pPr algn="ctr"/>
                      <a:r>
                        <a:rPr lang="en-US" sz="900" dirty="0">
                          <a:solidFill>
                            <a:srgbClr val="FF0000"/>
                          </a:solidFill>
                        </a:rPr>
                        <a:t>51</a:t>
                      </a:r>
                    </a:p>
                  </a:txBody>
                  <a:tcPr marL="57864" marR="57864" marT="28932" marB="28932"/>
                </a:tc>
                <a:tc>
                  <a:txBody>
                    <a:bodyPr/>
                    <a:lstStyle/>
                    <a:p>
                      <a:pPr algn="ctr"/>
                      <a:r>
                        <a:rPr lang="en-US" sz="900" dirty="0">
                          <a:solidFill>
                            <a:srgbClr val="FF0000"/>
                          </a:solidFill>
                        </a:rPr>
                        <a:t>61</a:t>
                      </a:r>
                    </a:p>
                  </a:txBody>
                  <a:tcPr marL="57864" marR="57864" marT="28932" marB="28932"/>
                </a:tc>
                <a:tc>
                  <a:txBody>
                    <a:bodyPr/>
                    <a:lstStyle/>
                    <a:p>
                      <a:pPr algn="ctr"/>
                      <a:r>
                        <a:rPr lang="en-US" sz="900" dirty="0">
                          <a:solidFill>
                            <a:srgbClr val="FF0000"/>
                          </a:solidFill>
                        </a:rPr>
                        <a:t>48</a:t>
                      </a:r>
                    </a:p>
                  </a:txBody>
                  <a:tcPr marL="57864" marR="57864" marT="28932" marB="28932"/>
                </a:tc>
                <a:extLst>
                  <a:ext uri="{0D108BD9-81ED-4DB2-BD59-A6C34878D82A}">
                    <a16:rowId xmlns:a16="http://schemas.microsoft.com/office/drawing/2014/main" val="10017"/>
                  </a:ext>
                </a:extLst>
              </a:tr>
              <a:tr h="192881">
                <a:tc>
                  <a:txBody>
                    <a:bodyPr/>
                    <a:lstStyle/>
                    <a:p>
                      <a:r>
                        <a:rPr lang="en-US" sz="900" dirty="0"/>
                        <a:t>T18. Size</a:t>
                      </a:r>
                      <a:r>
                        <a:rPr lang="en-US" sz="900" baseline="0" dirty="0"/>
                        <a:t> reasoning</a:t>
                      </a:r>
                      <a:endParaRPr lang="en-US" sz="900" dirty="0"/>
                    </a:p>
                  </a:txBody>
                  <a:tcPr marL="57864" marR="57864" marT="28932" marB="28932"/>
                </a:tc>
                <a:tc>
                  <a:txBody>
                    <a:bodyPr/>
                    <a:lstStyle/>
                    <a:p>
                      <a:pPr algn="ctr"/>
                      <a:r>
                        <a:rPr lang="en-US" sz="900" dirty="0">
                          <a:solidFill>
                            <a:srgbClr val="FF0000"/>
                          </a:solidFill>
                        </a:rPr>
                        <a:t>52</a:t>
                      </a:r>
                    </a:p>
                  </a:txBody>
                  <a:tcPr marL="57864" marR="57864" marT="28932" marB="28932"/>
                </a:tc>
                <a:tc>
                  <a:txBody>
                    <a:bodyPr/>
                    <a:lstStyle/>
                    <a:p>
                      <a:pPr algn="ctr"/>
                      <a:r>
                        <a:rPr lang="en-US" sz="900" dirty="0">
                          <a:solidFill>
                            <a:srgbClr val="FF0000"/>
                          </a:solidFill>
                        </a:rPr>
                        <a:t>52</a:t>
                      </a:r>
                    </a:p>
                  </a:txBody>
                  <a:tcPr marL="57864" marR="57864" marT="28932" marB="28932"/>
                </a:tc>
                <a:tc>
                  <a:txBody>
                    <a:bodyPr/>
                    <a:lstStyle/>
                    <a:p>
                      <a:pPr algn="ctr"/>
                      <a:r>
                        <a:rPr lang="en-US" sz="900" dirty="0">
                          <a:solidFill>
                            <a:srgbClr val="FF0000"/>
                          </a:solidFill>
                        </a:rPr>
                        <a:t>62</a:t>
                      </a:r>
                    </a:p>
                  </a:txBody>
                  <a:tcPr marL="57864" marR="57864" marT="28932" marB="28932"/>
                </a:tc>
                <a:tc>
                  <a:txBody>
                    <a:bodyPr/>
                    <a:lstStyle/>
                    <a:p>
                      <a:pPr algn="ctr"/>
                      <a:r>
                        <a:rPr lang="en-US" sz="900" dirty="0">
                          <a:solidFill>
                            <a:srgbClr val="FF0000"/>
                          </a:solidFill>
                        </a:rPr>
                        <a:t>68</a:t>
                      </a:r>
                    </a:p>
                  </a:txBody>
                  <a:tcPr marL="57864" marR="57864" marT="28932" marB="28932"/>
                </a:tc>
                <a:extLst>
                  <a:ext uri="{0D108BD9-81ED-4DB2-BD59-A6C34878D82A}">
                    <a16:rowId xmlns:a16="http://schemas.microsoft.com/office/drawing/2014/main" val="10018"/>
                  </a:ext>
                </a:extLst>
              </a:tr>
              <a:tr h="192881">
                <a:tc>
                  <a:txBody>
                    <a:bodyPr/>
                    <a:lstStyle/>
                    <a:p>
                      <a:r>
                        <a:rPr lang="en-US" sz="900" dirty="0"/>
                        <a:t>T19. Path finding</a:t>
                      </a:r>
                    </a:p>
                  </a:txBody>
                  <a:tcPr marL="57864" marR="57864" marT="28932" marB="28932"/>
                </a:tc>
                <a:tc>
                  <a:txBody>
                    <a:bodyPr/>
                    <a:lstStyle/>
                    <a:p>
                      <a:pPr algn="ctr"/>
                      <a:r>
                        <a:rPr lang="en-US" sz="900" dirty="0">
                          <a:solidFill>
                            <a:srgbClr val="FF0000"/>
                          </a:solidFill>
                        </a:rPr>
                        <a:t>0</a:t>
                      </a:r>
                    </a:p>
                  </a:txBody>
                  <a:tcPr marL="57864" marR="57864" marT="28932" marB="28932"/>
                </a:tc>
                <a:tc>
                  <a:txBody>
                    <a:bodyPr/>
                    <a:lstStyle/>
                    <a:p>
                      <a:pPr algn="ctr"/>
                      <a:r>
                        <a:rPr lang="en-US" sz="900" dirty="0">
                          <a:solidFill>
                            <a:srgbClr val="FF0000"/>
                          </a:solidFill>
                        </a:rPr>
                        <a:t>8</a:t>
                      </a:r>
                    </a:p>
                  </a:txBody>
                  <a:tcPr marL="57864" marR="57864" marT="28932" marB="28932"/>
                </a:tc>
                <a:tc>
                  <a:txBody>
                    <a:bodyPr/>
                    <a:lstStyle/>
                    <a:p>
                      <a:pPr algn="ctr"/>
                      <a:r>
                        <a:rPr lang="en-US" sz="900" dirty="0">
                          <a:solidFill>
                            <a:srgbClr val="FF0000"/>
                          </a:solidFill>
                        </a:rPr>
                        <a:t>49</a:t>
                      </a:r>
                    </a:p>
                  </a:txBody>
                  <a:tcPr marL="57864" marR="57864" marT="28932" marB="28932"/>
                </a:tc>
                <a:tc>
                  <a:txBody>
                    <a:bodyPr/>
                    <a:lstStyle/>
                    <a:p>
                      <a:pPr algn="ctr"/>
                      <a:r>
                        <a:rPr lang="en-US" sz="900" dirty="0">
                          <a:solidFill>
                            <a:srgbClr val="FF0000"/>
                          </a:solidFill>
                        </a:rPr>
                        <a:t>4</a:t>
                      </a:r>
                    </a:p>
                  </a:txBody>
                  <a:tcPr marL="57864" marR="57864" marT="28932" marB="28932"/>
                </a:tc>
                <a:extLst>
                  <a:ext uri="{0D108BD9-81ED-4DB2-BD59-A6C34878D82A}">
                    <a16:rowId xmlns:a16="http://schemas.microsoft.com/office/drawing/2014/main" val="10019"/>
                  </a:ext>
                </a:extLst>
              </a:tr>
              <a:tr h="192881">
                <a:tc>
                  <a:txBody>
                    <a:bodyPr/>
                    <a:lstStyle/>
                    <a:p>
                      <a:r>
                        <a:rPr lang="en-US" sz="900" dirty="0"/>
                        <a:t>T20. Agent’s motivation</a:t>
                      </a:r>
                    </a:p>
                  </a:txBody>
                  <a:tcPr marL="57864" marR="57864" marT="28932" marB="28932"/>
                </a:tc>
                <a:tc>
                  <a:txBody>
                    <a:bodyPr/>
                    <a:lstStyle/>
                    <a:p>
                      <a:pPr algn="ctr"/>
                      <a:r>
                        <a:rPr lang="en-US" sz="900" dirty="0">
                          <a:solidFill>
                            <a:srgbClr val="FF0000"/>
                          </a:solidFill>
                        </a:rPr>
                        <a:t>76</a:t>
                      </a:r>
                    </a:p>
                  </a:txBody>
                  <a:tcPr marL="57864" marR="57864" marT="28932" marB="28932"/>
                </a:tc>
                <a:tc>
                  <a:txBody>
                    <a:bodyPr/>
                    <a:lstStyle/>
                    <a:p>
                      <a:pPr algn="ctr"/>
                      <a:r>
                        <a:rPr lang="en-US" sz="900" dirty="0">
                          <a:solidFill>
                            <a:srgbClr val="FF0000"/>
                          </a:solidFill>
                        </a:rPr>
                        <a:t>91</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20"/>
                  </a:ext>
                </a:extLst>
              </a:tr>
            </a:tbl>
          </a:graphicData>
        </a:graphic>
      </p:graphicFrame>
      <p:sp>
        <p:nvSpPr>
          <p:cNvPr id="5" name="Rounded Rectangle 4"/>
          <p:cNvSpPr/>
          <p:nvPr/>
        </p:nvSpPr>
        <p:spPr bwMode="auto">
          <a:xfrm>
            <a:off x="3366492" y="433983"/>
            <a:ext cx="1398389" cy="241102"/>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7864" tIns="28932" rIns="57864" bIns="28932" numCol="1" rtlCol="0" anchor="t" anchorCtr="0" compatLnSpc="1">
            <a:prstTxWarp prst="textNoShape">
              <a:avLst/>
            </a:prstTxWarp>
          </a:bodyPr>
          <a:lstStyle/>
          <a:p>
            <a:pPr algn="ctr" defTabSz="578632" fontAlgn="base">
              <a:lnSpc>
                <a:spcPct val="90000"/>
              </a:lnSpc>
              <a:spcBef>
                <a:spcPct val="0"/>
              </a:spcBef>
              <a:spcAft>
                <a:spcPct val="0"/>
              </a:spcAft>
              <a:buClrTx/>
            </a:pPr>
            <a:r>
              <a:rPr lang="en-US" sz="1200" dirty="0">
                <a:solidFill>
                  <a:srgbClr val="000000"/>
                </a:solidFill>
                <a:ea typeface="ヒラギノ角ゴ ProN W3" pitchFamily="-65" charset="-128"/>
                <a:cs typeface="ヒラギノ角ゴ ProN W3" pitchFamily="-65" charset="-128"/>
                <a:sym typeface="Vista Sans OT Reg" pitchFamily="-65" charset="0"/>
              </a:rPr>
              <a:t>Weak supervised</a:t>
            </a:r>
          </a:p>
        </p:txBody>
      </p:sp>
      <p:sp>
        <p:nvSpPr>
          <p:cNvPr id="17" name="Rounded Rectangle 16"/>
          <p:cNvSpPr/>
          <p:nvPr/>
        </p:nvSpPr>
        <p:spPr bwMode="auto">
          <a:xfrm>
            <a:off x="5681067" y="433983"/>
            <a:ext cx="1832372" cy="241102"/>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7864" tIns="28932" rIns="57864" bIns="28932" numCol="1" rtlCol="0" anchor="t" anchorCtr="0" compatLnSpc="1">
            <a:prstTxWarp prst="textNoShape">
              <a:avLst/>
            </a:prstTxWarp>
          </a:bodyPr>
          <a:lstStyle/>
          <a:p>
            <a:pPr algn="ctr">
              <a:lnSpc>
                <a:spcPct val="90000"/>
              </a:lnSpc>
            </a:pPr>
            <a:r>
              <a:rPr lang="en-US" sz="1200" dirty="0">
                <a:ea typeface="ヒラギノ角ゴ ProN W3" pitchFamily="-65" charset="-128"/>
                <a:cs typeface="ヒラギノ角ゴ ProN W3" pitchFamily="-65" charset="-128"/>
                <a:sym typeface="Vista Sans OT Reg" pitchFamily="-65" charset="0"/>
              </a:rPr>
              <a:t>Fully supervised</a:t>
            </a:r>
          </a:p>
        </p:txBody>
      </p:sp>
      <p:sp>
        <p:nvSpPr>
          <p:cNvPr id="13" name="Rounded Rectangle 12"/>
          <p:cNvSpPr/>
          <p:nvPr/>
        </p:nvSpPr>
        <p:spPr bwMode="auto">
          <a:xfrm>
            <a:off x="4440936" y="53174"/>
            <a:ext cx="1674729" cy="289322"/>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7864" tIns="28932" rIns="57864" bIns="28932" numCol="1" rtlCol="0" anchor="t" anchorCtr="0" compatLnSpc="1">
            <a:prstTxWarp prst="textNoShape">
              <a:avLst/>
            </a:prstTxWarp>
          </a:bodyPr>
          <a:lstStyle/>
          <a:p>
            <a:pPr defTabSz="578632" fontAlgn="base">
              <a:lnSpc>
                <a:spcPct val="90000"/>
              </a:lnSpc>
              <a:spcBef>
                <a:spcPct val="0"/>
              </a:spcBef>
              <a:spcAft>
                <a:spcPct val="0"/>
              </a:spcAft>
              <a:buClrTx/>
            </a:pPr>
            <a:r>
              <a:rPr lang="en-US" sz="1200" dirty="0">
                <a:solidFill>
                  <a:srgbClr val="000000"/>
                </a:solidFill>
                <a:ea typeface="ヒラギノ角ゴ ProN W3" pitchFamily="-65" charset="-128"/>
                <a:cs typeface="ヒラギノ角ゴ ProN W3" pitchFamily="-65" charset="-128"/>
                <a:sym typeface="Vista Sans OT Reg" pitchFamily="-65" charset="0"/>
              </a:rPr>
              <a:t>Training on 1k stories</a:t>
            </a:r>
          </a:p>
        </p:txBody>
      </p:sp>
      <p:sp>
        <p:nvSpPr>
          <p:cNvPr id="6" name="Rectangle 5">
            <a:extLst>
              <a:ext uri="{FF2B5EF4-FFF2-40B4-BE49-F238E27FC236}">
                <a16:creationId xmlns:a16="http://schemas.microsoft.com/office/drawing/2014/main" id="{F942D4B9-0CF3-9649-8D6D-44C8BD680930}"/>
              </a:ext>
            </a:extLst>
          </p:cNvPr>
          <p:cNvSpPr/>
          <p:nvPr/>
        </p:nvSpPr>
        <p:spPr>
          <a:xfrm>
            <a:off x="2697743" y="3129005"/>
            <a:ext cx="4126138" cy="246221"/>
          </a:xfrm>
          <a:prstGeom prst="rect">
            <a:avLst/>
          </a:prstGeom>
          <a:solidFill>
            <a:schemeClr val="bg1"/>
          </a:solidFill>
        </p:spPr>
        <p:txBody>
          <a:bodyPr wrap="square">
            <a:spAutoFit/>
          </a:bodyPr>
          <a:lstStyle/>
          <a:p>
            <a:r>
              <a:rPr lang="en-US" sz="1000" dirty="0">
                <a:solidFill>
                  <a:schemeClr val="bg1">
                    <a:lumMod val="50000"/>
                  </a:schemeClr>
                </a:solidFill>
              </a:rPr>
              <a:t>Source: </a:t>
            </a:r>
            <a:r>
              <a:rPr lang="en-US" sz="1000" dirty="0">
                <a:solidFill>
                  <a:schemeClr val="bg1">
                    <a:lumMod val="50000"/>
                  </a:schemeClr>
                </a:solidFill>
                <a:hlinkClick r:id="rId2"/>
              </a:rPr>
              <a:t>https://paperswithcode.com/sota/question-answering-babi</a:t>
            </a:r>
            <a:endParaRPr lang="en-US" sz="1000" dirty="0">
              <a:solidFill>
                <a:schemeClr val="bg1">
                  <a:lumMod val="50000"/>
                </a:schemeClr>
              </a:solidFill>
            </a:endParaRPr>
          </a:p>
        </p:txBody>
      </p:sp>
      <p:pic>
        <p:nvPicPr>
          <p:cNvPr id="10" name="Picture 9">
            <a:extLst>
              <a:ext uri="{FF2B5EF4-FFF2-40B4-BE49-F238E27FC236}">
                <a16:creationId xmlns:a16="http://schemas.microsoft.com/office/drawing/2014/main" id="{A316BB8B-F47A-DE45-984A-F54C9CE45DDC}"/>
              </a:ext>
            </a:extLst>
          </p:cNvPr>
          <p:cNvPicPr>
            <a:picLocks noChangeAspect="1"/>
          </p:cNvPicPr>
          <p:nvPr/>
        </p:nvPicPr>
        <p:blipFill>
          <a:blip r:embed="rId3"/>
          <a:stretch>
            <a:fillRect/>
          </a:stretch>
        </p:blipFill>
        <p:spPr>
          <a:xfrm>
            <a:off x="678091" y="1718501"/>
            <a:ext cx="8147713" cy="1356723"/>
          </a:xfrm>
          <a:prstGeom prst="rect">
            <a:avLst/>
          </a:prstGeom>
          <a:ln w="38100">
            <a:solidFill>
              <a:schemeClr val="accent5"/>
            </a:solidFill>
          </a:ln>
        </p:spPr>
      </p:pic>
    </p:spTree>
    <p:extLst>
      <p:ext uri="{BB962C8B-B14F-4D97-AF65-F5344CB8AC3E}">
        <p14:creationId xmlns:p14="http://schemas.microsoft.com/office/powerpoint/2010/main" val="76892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0CD0D-BF13-BE44-8FC0-A064A08D71ED}"/>
              </a:ext>
            </a:extLst>
          </p:cNvPr>
          <p:cNvSpPr>
            <a:spLocks noGrp="1"/>
          </p:cNvSpPr>
          <p:nvPr>
            <p:ph type="title"/>
          </p:nvPr>
        </p:nvSpPr>
        <p:spPr>
          <a:xfrm>
            <a:off x="549275" y="405147"/>
            <a:ext cx="8042276" cy="1002717"/>
          </a:xfrm>
        </p:spPr>
        <p:txBody>
          <a:bodyPr/>
          <a:lstStyle/>
          <a:p>
            <a:r>
              <a:rPr lang="en-US" dirty="0"/>
              <a:t>Artificial tasks for Machine Reading</a:t>
            </a:r>
          </a:p>
        </p:txBody>
      </p:sp>
      <p:sp>
        <p:nvSpPr>
          <p:cNvPr id="3" name="Content Placeholder 2">
            <a:extLst>
              <a:ext uri="{FF2B5EF4-FFF2-40B4-BE49-F238E27FC236}">
                <a16:creationId xmlns:a16="http://schemas.microsoft.com/office/drawing/2014/main" id="{1C81CCC8-832D-A942-9AE9-45891978F65C}"/>
              </a:ext>
            </a:extLst>
          </p:cNvPr>
          <p:cNvSpPr>
            <a:spLocks noGrp="1"/>
          </p:cNvSpPr>
          <p:nvPr>
            <p:ph sz="half" idx="1"/>
          </p:nvPr>
        </p:nvSpPr>
        <p:spPr>
          <a:xfrm>
            <a:off x="171587" y="1210090"/>
            <a:ext cx="8419963" cy="3257550"/>
          </a:xfrm>
        </p:spPr>
        <p:txBody>
          <a:bodyPr>
            <a:noAutofit/>
          </a:bodyPr>
          <a:lstStyle/>
          <a:p>
            <a:pPr marL="506303" lvl="1" indent="-216987">
              <a:spcBef>
                <a:spcPts val="633"/>
              </a:spcBef>
              <a:buFont typeface="Arial"/>
              <a:buChar char="•"/>
            </a:pPr>
            <a:r>
              <a:rPr lang="en-US" sz="2000" dirty="0">
                <a:solidFill>
                  <a:srgbClr val="0070C0"/>
                </a:solidFill>
              </a:rPr>
              <a:t>Advantages: </a:t>
            </a:r>
          </a:p>
          <a:p>
            <a:pPr marL="963503" lvl="2" indent="-216987">
              <a:spcBef>
                <a:spcPts val="633"/>
              </a:spcBef>
              <a:buFont typeface="Arial"/>
              <a:buChar char="•"/>
            </a:pPr>
            <a:r>
              <a:rPr lang="en-US" sz="1800" dirty="0">
                <a:solidFill>
                  <a:srgbClr val="0070C0"/>
                </a:solidFill>
              </a:rPr>
              <a:t>Total control on the complexity of the tasks/reasoning</a:t>
            </a:r>
          </a:p>
          <a:p>
            <a:pPr marL="963503" lvl="2" indent="-216987">
              <a:spcBef>
                <a:spcPts val="633"/>
              </a:spcBef>
              <a:buFont typeface="Arial"/>
              <a:buChar char="•"/>
            </a:pPr>
            <a:r>
              <a:rPr lang="en-US" sz="1800" dirty="0">
                <a:solidFill>
                  <a:srgbClr val="0070C0"/>
                </a:solidFill>
              </a:rPr>
              <a:t>Clear interpretation of results</a:t>
            </a:r>
          </a:p>
          <a:p>
            <a:pPr marL="963503" lvl="2" indent="-216987">
              <a:spcBef>
                <a:spcPts val="633"/>
              </a:spcBef>
              <a:buFont typeface="Arial"/>
              <a:buChar char="•"/>
            </a:pPr>
            <a:r>
              <a:rPr lang="en-US" sz="1800" dirty="0">
                <a:solidFill>
                  <a:srgbClr val="0070C0"/>
                </a:solidFill>
              </a:rPr>
              <a:t>Small-</a:t>
            </a:r>
            <a:r>
              <a:rPr lang="en-US" sz="1800" dirty="0" err="1">
                <a:solidFill>
                  <a:srgbClr val="0070C0"/>
                </a:solidFill>
              </a:rPr>
              <a:t>ish</a:t>
            </a:r>
            <a:r>
              <a:rPr lang="en-US" sz="1800" dirty="0">
                <a:solidFill>
                  <a:srgbClr val="0070C0"/>
                </a:solidFill>
              </a:rPr>
              <a:t> scale so easy to prototype on them</a:t>
            </a:r>
          </a:p>
          <a:p>
            <a:pPr marL="506303" lvl="1" indent="-216987">
              <a:spcBef>
                <a:spcPts val="633"/>
              </a:spcBef>
              <a:buFont typeface="Arial"/>
              <a:buChar char="•"/>
            </a:pPr>
            <a:r>
              <a:rPr lang="en-US" sz="2000" dirty="0">
                <a:solidFill>
                  <a:srgbClr val="C00000"/>
                </a:solidFill>
              </a:rPr>
              <a:t>Challenges: </a:t>
            </a:r>
          </a:p>
          <a:p>
            <a:pPr marL="963503" lvl="2" indent="-216987">
              <a:spcBef>
                <a:spcPts val="633"/>
              </a:spcBef>
              <a:buFont typeface="Arial"/>
              <a:buChar char="•"/>
            </a:pPr>
            <a:r>
              <a:rPr lang="en-US" sz="1800" dirty="0">
                <a:solidFill>
                  <a:srgbClr val="C00000"/>
                </a:solidFill>
              </a:rPr>
              <a:t>How do we know that artificial data models the right problem?</a:t>
            </a:r>
          </a:p>
          <a:p>
            <a:pPr marL="963503" lvl="2" indent="-216987">
              <a:spcBef>
                <a:spcPts val="633"/>
              </a:spcBef>
              <a:buFont typeface="Arial"/>
              <a:buChar char="•"/>
            </a:pPr>
            <a:r>
              <a:rPr lang="en-US" sz="1800" dirty="0">
                <a:solidFill>
                  <a:srgbClr val="C00000"/>
                </a:solidFill>
              </a:rPr>
              <a:t>By creating the tasks that we are solving, aren’t we fooling ourselves?</a:t>
            </a:r>
          </a:p>
          <a:p>
            <a:pPr marL="963503" lvl="2" indent="-216987">
              <a:spcBef>
                <a:spcPts val="633"/>
              </a:spcBef>
              <a:buFont typeface="Arial"/>
              <a:buChar char="•"/>
            </a:pPr>
            <a:r>
              <a:rPr lang="en-US" sz="1800" dirty="0">
                <a:solidFill>
                  <a:srgbClr val="C00000"/>
                </a:solidFill>
              </a:rPr>
              <a:t>How transfer from artificial to real conditions?</a:t>
            </a:r>
          </a:p>
          <a:p>
            <a:endParaRPr lang="en-US" sz="2000" dirty="0">
              <a:solidFill>
                <a:schemeClr val="tx1"/>
              </a:solidFill>
            </a:endParaRPr>
          </a:p>
        </p:txBody>
      </p:sp>
      <p:sp>
        <p:nvSpPr>
          <p:cNvPr id="5" name="Slide Number Placeholder 4">
            <a:extLst>
              <a:ext uri="{FF2B5EF4-FFF2-40B4-BE49-F238E27FC236}">
                <a16:creationId xmlns:a16="http://schemas.microsoft.com/office/drawing/2014/main" id="{5B0E0E7F-A45A-F04F-8005-62077F804E29}"/>
              </a:ext>
            </a:extLst>
          </p:cNvPr>
          <p:cNvSpPr>
            <a:spLocks noGrp="1"/>
          </p:cNvSpPr>
          <p:nvPr>
            <p:ph type="sldNum" sz="quarter" idx="12"/>
          </p:nvPr>
        </p:nvSpPr>
        <p:spPr/>
        <p:txBody>
          <a:bodyPr/>
          <a:lstStyle/>
          <a:p>
            <a:fld id="{7F5CE407-6216-4202-80E4-A30DC2F709B2}" type="slidenum">
              <a:rPr lang="en-US" smtClean="0">
                <a:solidFill>
                  <a:prstClr val="white"/>
                </a:solidFill>
              </a:rPr>
              <a:pPr/>
              <a:t>47</a:t>
            </a:fld>
            <a:endParaRPr lang="en-US">
              <a:solidFill>
                <a:prstClr val="white"/>
              </a:solidFill>
            </a:endParaRPr>
          </a:p>
        </p:txBody>
      </p:sp>
    </p:spTree>
    <p:extLst>
      <p:ext uri="{BB962C8B-B14F-4D97-AF65-F5344CB8AC3E}">
        <p14:creationId xmlns:p14="http://schemas.microsoft.com/office/powerpoint/2010/main" val="3783928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2" name="Google Shape;1602;p7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48</a:t>
            </a:fld>
            <a:endParaRPr/>
          </a:p>
        </p:txBody>
      </p:sp>
      <p:sp>
        <p:nvSpPr>
          <p:cNvPr id="1600" name="Google Shape;1600;p7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Other Machine Reading &amp; QA Datasets</a:t>
            </a:r>
            <a:endParaRPr dirty="0"/>
          </a:p>
        </p:txBody>
      </p:sp>
      <p:graphicFrame>
        <p:nvGraphicFramePr>
          <p:cNvPr id="1601" name="Google Shape;1601;p72"/>
          <p:cNvGraphicFramePr/>
          <p:nvPr>
            <p:extLst>
              <p:ext uri="{D42A27DB-BD31-4B8C-83A1-F6EECF244321}">
                <p14:modId xmlns:p14="http://schemas.microsoft.com/office/powerpoint/2010/main" val="2460869772"/>
              </p:ext>
            </p:extLst>
          </p:nvPr>
        </p:nvGraphicFramePr>
        <p:xfrm>
          <a:off x="810325" y="1101050"/>
          <a:ext cx="7401725" cy="3454275"/>
        </p:xfrm>
        <a:graphic>
          <a:graphicData uri="http://schemas.openxmlformats.org/drawingml/2006/table">
            <a:tbl>
              <a:tblPr>
                <a:noFill/>
                <a:tableStyleId>{D838C725-EE0C-4014-987D-B2245AA3F96C}</a:tableStyleId>
              </a:tblPr>
              <a:tblGrid>
                <a:gridCol w="1057275">
                  <a:extLst>
                    <a:ext uri="{9D8B030D-6E8A-4147-A177-3AD203B41FA5}">
                      <a16:colId xmlns:a16="http://schemas.microsoft.com/office/drawing/2014/main" val="20000"/>
                    </a:ext>
                  </a:extLst>
                </a:gridCol>
                <a:gridCol w="2189225">
                  <a:extLst>
                    <a:ext uri="{9D8B030D-6E8A-4147-A177-3AD203B41FA5}">
                      <a16:colId xmlns:a16="http://schemas.microsoft.com/office/drawing/2014/main" val="20001"/>
                    </a:ext>
                  </a:extLst>
                </a:gridCol>
                <a:gridCol w="1550325">
                  <a:extLst>
                    <a:ext uri="{9D8B030D-6E8A-4147-A177-3AD203B41FA5}">
                      <a16:colId xmlns:a16="http://schemas.microsoft.com/office/drawing/2014/main" val="20002"/>
                    </a:ext>
                  </a:extLst>
                </a:gridCol>
                <a:gridCol w="1083150">
                  <a:extLst>
                    <a:ext uri="{9D8B030D-6E8A-4147-A177-3AD203B41FA5}">
                      <a16:colId xmlns:a16="http://schemas.microsoft.com/office/drawing/2014/main" val="20003"/>
                    </a:ext>
                  </a:extLst>
                </a:gridCol>
                <a:gridCol w="1521750">
                  <a:extLst>
                    <a:ext uri="{9D8B030D-6E8A-4147-A177-3AD203B41FA5}">
                      <a16:colId xmlns:a16="http://schemas.microsoft.com/office/drawing/2014/main" val="20004"/>
                    </a:ext>
                  </a:extLst>
                </a:gridCol>
              </a:tblGrid>
              <a:tr h="121900">
                <a:tc>
                  <a:txBody>
                    <a:bodyPr/>
                    <a:lstStyle/>
                    <a:p>
                      <a:pPr marL="0" lvl="0" indent="0" algn="l" rtl="0">
                        <a:lnSpc>
                          <a:spcPct val="61363"/>
                        </a:lnSpc>
                        <a:spcBef>
                          <a:spcPts val="0"/>
                        </a:spcBef>
                        <a:spcAft>
                          <a:spcPts val="0"/>
                        </a:spcAft>
                        <a:buNone/>
                      </a:pPr>
                      <a:r>
                        <a:rPr lang="en-GB" sz="600" b="1"/>
                        <a:t>Dataset Name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b="1"/>
                        <a:t>Task Format</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b="1"/>
                        <a:t>Supervision type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b="1"/>
                        <a:t>Total Size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b="1"/>
                        <a:t>Authors / Reference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2125">
                <a:tc>
                  <a:txBody>
                    <a:bodyPr/>
                    <a:lstStyle/>
                    <a:p>
                      <a:pPr marL="0" lvl="0" indent="0" algn="l" rtl="0">
                        <a:lnSpc>
                          <a:spcPct val="61363"/>
                        </a:lnSpc>
                        <a:spcBef>
                          <a:spcPts val="0"/>
                        </a:spcBef>
                        <a:spcAft>
                          <a:spcPts val="0"/>
                        </a:spcAft>
                        <a:buNone/>
                      </a:pPr>
                      <a:r>
                        <a:rPr lang="en-GB" sz="600"/>
                        <a:t>TREC-QA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Query log, IR + free form</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Human verification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1,479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Voorhees and Tice (2000)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22125">
                <a:tc>
                  <a:txBody>
                    <a:bodyPr/>
                    <a:lstStyle/>
                    <a:p>
                      <a:pPr marL="0" lvl="0" indent="0" algn="l" rtl="0">
                        <a:lnSpc>
                          <a:spcPct val="61363"/>
                        </a:lnSpc>
                        <a:spcBef>
                          <a:spcPts val="0"/>
                        </a:spcBef>
                        <a:spcAft>
                          <a:spcPts val="0"/>
                        </a:spcAft>
                        <a:buNone/>
                      </a:pPr>
                      <a:r>
                        <a:rPr lang="en-GB" sz="600"/>
                        <a:t>QuizBowl</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Trivia Question Answering</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37,225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Boyd-Graber et al (2012)</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70450">
                <a:tc>
                  <a:txBody>
                    <a:bodyPr/>
                    <a:lstStyle/>
                    <a:p>
                      <a:pPr marL="0" lvl="0" indent="0" algn="l" rtl="0">
                        <a:lnSpc>
                          <a:spcPct val="61363"/>
                        </a:lnSpc>
                        <a:spcBef>
                          <a:spcPts val="0"/>
                        </a:spcBef>
                        <a:spcAft>
                          <a:spcPts val="0"/>
                        </a:spcAft>
                        <a:buNone/>
                      </a:pPr>
                      <a:r>
                        <a:rPr lang="en-GB" sz="600"/>
                        <a:t>WebQuestions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NL question + KB</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Google Search API &amp; Human verification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5,810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Berant et al. (2013)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22125">
                <a:tc>
                  <a:txBody>
                    <a:bodyPr/>
                    <a:lstStyle/>
                    <a:p>
                      <a:pPr marL="0" lvl="0" indent="0" algn="l" rtl="0">
                        <a:lnSpc>
                          <a:spcPct val="61363"/>
                        </a:lnSpc>
                        <a:spcBef>
                          <a:spcPts val="0"/>
                        </a:spcBef>
                        <a:spcAft>
                          <a:spcPts val="0"/>
                        </a:spcAft>
                        <a:buNone/>
                      </a:pPr>
                      <a:r>
                        <a:rPr lang="en-GB" sz="600"/>
                        <a:t>MCTest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2640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Richardson et al. (2013)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22125">
                <a:tc>
                  <a:txBody>
                    <a:bodyPr/>
                    <a:lstStyle/>
                    <a:p>
                      <a:pPr marL="0" lvl="0" indent="0" algn="l" rtl="0">
                        <a:lnSpc>
                          <a:spcPct val="61363"/>
                        </a:lnSpc>
                        <a:spcBef>
                          <a:spcPts val="0"/>
                        </a:spcBef>
                        <a:spcAft>
                          <a:spcPts val="0"/>
                        </a:spcAft>
                        <a:buNone/>
                      </a:pPr>
                      <a:r>
                        <a:rPr lang="en-GB" sz="600"/>
                        <a:t>CNN &amp; Daily Mail</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387,420 + 997,467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Hermann et al. (2015)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170450">
                <a:tc>
                  <a:txBody>
                    <a:bodyPr/>
                    <a:lstStyle/>
                    <a:p>
                      <a:pPr marL="0" lvl="0" indent="0" algn="l" rtl="0">
                        <a:lnSpc>
                          <a:spcPct val="61363"/>
                        </a:lnSpc>
                        <a:spcBef>
                          <a:spcPts val="0"/>
                        </a:spcBef>
                        <a:spcAft>
                          <a:spcPts val="0"/>
                        </a:spcAft>
                        <a:buNone/>
                      </a:pPr>
                      <a:r>
                        <a:rPr lang="en-GB" sz="600"/>
                        <a:t>WikiQA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Extractive QA/ sentence selection Â with Bing queries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3,047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Yang et al. (2015)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22125">
                <a:tc>
                  <a:txBody>
                    <a:bodyPr/>
                    <a:lstStyle/>
                    <a:p>
                      <a:pPr marL="0" lvl="0" indent="0" algn="l" rtl="0">
                        <a:lnSpc>
                          <a:spcPct val="61363"/>
                        </a:lnSpc>
                        <a:spcBef>
                          <a:spcPts val="0"/>
                        </a:spcBef>
                        <a:spcAft>
                          <a:spcPts val="0"/>
                        </a:spcAft>
                        <a:buNone/>
                      </a:pPr>
                      <a:r>
                        <a:rPr lang="en-GB" sz="600" b="1" dirty="0" err="1">
                          <a:solidFill>
                            <a:schemeClr val="tx1"/>
                          </a:solidFill>
                        </a:rPr>
                        <a:t>bAbI</a:t>
                      </a:r>
                      <a:endParaRPr sz="600" b="1" dirty="0">
                        <a:solidFill>
                          <a:schemeClr val="tx1"/>
                        </a:solidFill>
                      </a:endParaRPr>
                    </a:p>
                  </a:txBody>
                  <a:tcPr marL="57150" marR="95250" marT="19050" marB="190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l" rtl="0">
                        <a:lnSpc>
                          <a:spcPct val="61363"/>
                        </a:lnSpc>
                        <a:spcBef>
                          <a:spcPts val="0"/>
                        </a:spcBef>
                        <a:spcAft>
                          <a:spcPts val="0"/>
                        </a:spcAft>
                        <a:buNone/>
                      </a:pPr>
                      <a:r>
                        <a:rPr lang="en-GB" sz="600" b="1" dirty="0">
                          <a:solidFill>
                            <a:schemeClr val="tx1"/>
                          </a:solidFill>
                        </a:rPr>
                        <a:t>20 complex reasoning tasks with controlled language</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l" rtl="0">
                        <a:lnSpc>
                          <a:spcPct val="61363"/>
                        </a:lnSpc>
                        <a:spcBef>
                          <a:spcPts val="0"/>
                        </a:spcBef>
                        <a:spcAft>
                          <a:spcPts val="0"/>
                        </a:spcAft>
                        <a:buNone/>
                      </a:pPr>
                      <a:r>
                        <a:rPr lang="en-GB" sz="600" b="1" dirty="0">
                          <a:solidFill>
                            <a:schemeClr val="tx1"/>
                          </a:solidFill>
                        </a:rPr>
                        <a:t>Automatically Generated</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r" rtl="0">
                        <a:lnSpc>
                          <a:spcPct val="61363"/>
                        </a:lnSpc>
                        <a:spcBef>
                          <a:spcPts val="0"/>
                        </a:spcBef>
                        <a:spcAft>
                          <a:spcPts val="0"/>
                        </a:spcAft>
                        <a:buNone/>
                      </a:pPr>
                      <a:r>
                        <a:rPr lang="en-GB" sz="600" b="1" dirty="0">
                          <a:solidFill>
                            <a:schemeClr val="tx1"/>
                          </a:solidFill>
                        </a:rPr>
                        <a:t>20,000</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l" rtl="0">
                        <a:lnSpc>
                          <a:spcPct val="61363"/>
                        </a:lnSpc>
                        <a:spcBef>
                          <a:spcPts val="0"/>
                        </a:spcBef>
                        <a:spcAft>
                          <a:spcPts val="0"/>
                        </a:spcAft>
                        <a:buNone/>
                      </a:pPr>
                      <a:r>
                        <a:rPr lang="en-GB" sz="600" b="1" dirty="0">
                          <a:solidFill>
                            <a:schemeClr val="tx1"/>
                          </a:solidFill>
                        </a:rPr>
                        <a:t>Weston et al. (2015)</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extLst>
                  <a:ext uri="{0D108BD9-81ED-4DB2-BD59-A6C34878D82A}">
                    <a16:rowId xmlns:a16="http://schemas.microsoft.com/office/drawing/2014/main" val="2501222551"/>
                  </a:ext>
                </a:extLst>
              </a:tr>
              <a:tr h="122125">
                <a:tc>
                  <a:txBody>
                    <a:bodyPr/>
                    <a:lstStyle/>
                    <a:p>
                      <a:pPr marL="0" lvl="0" indent="0" algn="l" rtl="0">
                        <a:lnSpc>
                          <a:spcPct val="61363"/>
                        </a:lnSpc>
                        <a:spcBef>
                          <a:spcPts val="0"/>
                        </a:spcBef>
                        <a:spcAft>
                          <a:spcPts val="0"/>
                        </a:spcAft>
                        <a:buNone/>
                      </a:pPr>
                      <a:r>
                        <a:rPr lang="en-GB" sz="600" dirty="0" err="1"/>
                        <a:t>SimpleQuestions</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NL question + KB</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KB + crowdsourced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108,442</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Bordes et al (2015)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122125">
                <a:tc>
                  <a:txBody>
                    <a:bodyPr/>
                    <a:lstStyle/>
                    <a:p>
                      <a:pPr marL="0" lvl="0" indent="0" algn="l" rtl="0">
                        <a:lnSpc>
                          <a:spcPct val="61363"/>
                        </a:lnSpc>
                        <a:spcBef>
                          <a:spcPts val="0"/>
                        </a:spcBef>
                        <a:spcAft>
                          <a:spcPts val="0"/>
                        </a:spcAft>
                        <a:buNone/>
                      </a:pPr>
                      <a:r>
                        <a:rPr lang="en-GB" sz="600" dirty="0"/>
                        <a:t>Children Book Test</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Cloze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Automatic (fill-the-blank)</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687,343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Hill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08975">
                <a:tc>
                  <a:txBody>
                    <a:bodyPr/>
                    <a:lstStyle/>
                    <a:p>
                      <a:pPr marL="0" lvl="0" indent="0" algn="l" rtl="0">
                        <a:lnSpc>
                          <a:spcPct val="61363"/>
                        </a:lnSpc>
                        <a:spcBef>
                          <a:spcPts val="0"/>
                        </a:spcBef>
                        <a:spcAft>
                          <a:spcPts val="0"/>
                        </a:spcAft>
                        <a:buNone/>
                      </a:pPr>
                      <a:r>
                        <a:rPr lang="en-GB" sz="600" b="1" dirty="0" err="1"/>
                        <a:t>SQuAD</a:t>
                      </a:r>
                      <a:r>
                        <a:rPr lang="en-GB" sz="600" b="1" dirty="0"/>
                        <a:t> (1.0 + 2.0)</a:t>
                      </a:r>
                      <a:endParaRPr sz="600" b="1"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lnSpc>
                          <a:spcPct val="61363"/>
                        </a:lnSpc>
                        <a:spcBef>
                          <a:spcPts val="0"/>
                        </a:spcBef>
                        <a:spcAft>
                          <a:spcPts val="0"/>
                        </a:spcAft>
                        <a:buNone/>
                      </a:pPr>
                      <a:r>
                        <a:rPr lang="en-GB" sz="600" b="1"/>
                        <a:t>Extractive QA</a:t>
                      </a:r>
                      <a:endParaRPr sz="600" b="1"/>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lnSpc>
                          <a:spcPct val="61363"/>
                        </a:lnSpc>
                        <a:spcBef>
                          <a:spcPts val="0"/>
                        </a:spcBef>
                        <a:spcAft>
                          <a:spcPts val="0"/>
                        </a:spcAft>
                        <a:buNone/>
                      </a:pPr>
                      <a:r>
                        <a:rPr lang="en-GB" sz="600" b="1" dirty="0"/>
                        <a:t>Crowdsourced</a:t>
                      </a:r>
                      <a:endParaRPr sz="600" b="1"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r" rtl="0">
                        <a:lnSpc>
                          <a:spcPct val="61363"/>
                        </a:lnSpc>
                        <a:spcBef>
                          <a:spcPts val="0"/>
                        </a:spcBef>
                        <a:spcAft>
                          <a:spcPts val="0"/>
                        </a:spcAft>
                        <a:buNone/>
                      </a:pPr>
                      <a:r>
                        <a:rPr lang="en-GB" sz="600" b="1"/>
                        <a:t>107,702</a:t>
                      </a:r>
                      <a:endParaRPr sz="600" b="1"/>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lnSpc>
                          <a:spcPct val="61363"/>
                        </a:lnSpc>
                        <a:spcBef>
                          <a:spcPts val="0"/>
                        </a:spcBef>
                        <a:spcAft>
                          <a:spcPts val="0"/>
                        </a:spcAft>
                        <a:buNone/>
                      </a:pPr>
                      <a:r>
                        <a:rPr lang="en-GB" sz="600" b="1"/>
                        <a:t>Rajpurkar et al (2016), Rajpurkar and Jia et al (2018)</a:t>
                      </a:r>
                      <a:endParaRPr sz="600" b="1"/>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9"/>
                  </a:ext>
                </a:extLst>
              </a:tr>
              <a:tr h="122125">
                <a:tc>
                  <a:txBody>
                    <a:bodyPr/>
                    <a:lstStyle/>
                    <a:p>
                      <a:pPr marL="0" lvl="0" indent="0" algn="l" rtl="0">
                        <a:lnSpc>
                          <a:spcPct val="61363"/>
                        </a:lnSpc>
                        <a:spcBef>
                          <a:spcPts val="0"/>
                        </a:spcBef>
                        <a:spcAft>
                          <a:spcPts val="0"/>
                        </a:spcAft>
                        <a:buNone/>
                      </a:pPr>
                      <a:r>
                        <a:rPr lang="en-GB" sz="600" dirty="0" err="1"/>
                        <a:t>ComplexQuestions</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NL question + KB</a:t>
                      </a:r>
                      <a:endParaRPr sz="600"/>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Search API &amp; Human verification</a:t>
                      </a:r>
                      <a:endParaRPr sz="600"/>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2,100</a:t>
                      </a:r>
                      <a:endParaRPr sz="600"/>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dirty="0"/>
                        <a:t>Bao et al. (2016)</a:t>
                      </a:r>
                      <a:endParaRPr sz="600" dirty="0"/>
                    </a:p>
                  </a:txBody>
                  <a:tcPr marL="57150" marR="95250" marT="19050" marB="190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122125">
                <a:tc>
                  <a:txBody>
                    <a:bodyPr/>
                    <a:lstStyle/>
                    <a:p>
                      <a:pPr marL="0" lvl="0" indent="0" algn="l" rtl="0">
                        <a:lnSpc>
                          <a:spcPct val="61363"/>
                        </a:lnSpc>
                        <a:spcBef>
                          <a:spcPts val="0"/>
                        </a:spcBef>
                        <a:spcAft>
                          <a:spcPts val="0"/>
                        </a:spcAft>
                        <a:buNone/>
                      </a:pPr>
                      <a:r>
                        <a:rPr lang="en-GB" sz="600"/>
                        <a:t>MovieQA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QA, text &amp; video.</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14,944</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Tapawasi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122125">
                <a:tc>
                  <a:txBody>
                    <a:bodyPr/>
                    <a:lstStyle/>
                    <a:p>
                      <a:pPr marL="0" lvl="0" indent="0" algn="l" rtl="0">
                        <a:lnSpc>
                          <a:spcPct val="61363"/>
                        </a:lnSpc>
                        <a:spcBef>
                          <a:spcPts val="0"/>
                        </a:spcBef>
                        <a:spcAft>
                          <a:spcPts val="0"/>
                        </a:spcAft>
                        <a:buNone/>
                      </a:pPr>
                      <a:r>
                        <a:rPr lang="en-GB" sz="600"/>
                        <a:t>WhoDidWhat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205,978</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Onishi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r h="122125">
                <a:tc>
                  <a:txBody>
                    <a:bodyPr/>
                    <a:lstStyle/>
                    <a:p>
                      <a:pPr marL="0" lvl="0" indent="0" algn="l" rtl="0">
                        <a:lnSpc>
                          <a:spcPct val="61363"/>
                        </a:lnSpc>
                        <a:spcBef>
                          <a:spcPts val="0"/>
                        </a:spcBef>
                        <a:spcAft>
                          <a:spcPts val="0"/>
                        </a:spcAft>
                        <a:buNone/>
                      </a:pPr>
                      <a:r>
                        <a:rPr lang="en-GB" sz="600"/>
                        <a:t>MS MARCO</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Bing queries and NL answers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100,000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Nguyen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4"/>
                  </a:ext>
                </a:extLst>
              </a:tr>
              <a:tr h="122125">
                <a:tc>
                  <a:txBody>
                    <a:bodyPr/>
                    <a:lstStyle/>
                    <a:p>
                      <a:pPr marL="0" lvl="0" indent="0" algn="l" rtl="0">
                        <a:lnSpc>
                          <a:spcPct val="61363"/>
                        </a:lnSpc>
                        <a:spcBef>
                          <a:spcPts val="0"/>
                        </a:spcBef>
                        <a:spcAft>
                          <a:spcPts val="0"/>
                        </a:spcAft>
                        <a:buNone/>
                      </a:pPr>
                      <a:r>
                        <a:rPr lang="en-GB" sz="600"/>
                        <a:t>Lambada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Automatic (human verification)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10,022</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Paperno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5"/>
                  </a:ext>
                </a:extLst>
              </a:tr>
              <a:tr h="121900">
                <a:tc>
                  <a:txBody>
                    <a:bodyPr/>
                    <a:lstStyle/>
                    <a:p>
                      <a:pPr marL="0" lvl="0" indent="0" algn="l" rtl="0">
                        <a:lnSpc>
                          <a:spcPct val="61363"/>
                        </a:lnSpc>
                        <a:spcBef>
                          <a:spcPts val="0"/>
                        </a:spcBef>
                        <a:spcAft>
                          <a:spcPts val="0"/>
                        </a:spcAft>
                        <a:buNone/>
                      </a:pPr>
                      <a:r>
                        <a:rPr lang="en-GB" sz="600"/>
                        <a:t>WikiReading</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KB query, NL text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18.58M</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Hewlett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6"/>
                  </a:ext>
                </a:extLst>
              </a:tr>
              <a:tr h="122125">
                <a:tc>
                  <a:txBody>
                    <a:bodyPr/>
                    <a:lstStyle/>
                    <a:p>
                      <a:pPr marL="0" lvl="0" indent="0" algn="l" rtl="0">
                        <a:lnSpc>
                          <a:spcPct val="61363"/>
                        </a:lnSpc>
                        <a:spcBef>
                          <a:spcPts val="0"/>
                        </a:spcBef>
                        <a:spcAft>
                          <a:spcPts val="0"/>
                        </a:spcAft>
                        <a:buNone/>
                      </a:pPr>
                      <a:r>
                        <a:rPr lang="en-GB" sz="600"/>
                        <a:t>TriviaQA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Trivia Question Answering</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 + 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662,659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Joshi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7"/>
                  </a:ext>
                </a:extLst>
              </a:tr>
              <a:tr h="121900">
                <a:tc>
                  <a:txBody>
                    <a:bodyPr/>
                    <a:lstStyle/>
                    <a:p>
                      <a:pPr marL="0" lvl="0" indent="0" algn="l" rtl="0">
                        <a:lnSpc>
                          <a:spcPct val="61363"/>
                        </a:lnSpc>
                        <a:spcBef>
                          <a:spcPts val="0"/>
                        </a:spcBef>
                        <a:spcAft>
                          <a:spcPts val="0"/>
                        </a:spcAft>
                        <a:buNone/>
                      </a:pPr>
                      <a:r>
                        <a:rPr lang="en-GB" sz="600"/>
                        <a:t>SciQ</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13,679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Welbl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8"/>
                  </a:ext>
                </a:extLst>
              </a:tr>
              <a:tr h="122125">
                <a:tc>
                  <a:txBody>
                    <a:bodyPr/>
                    <a:lstStyle/>
                    <a:p>
                      <a:pPr marL="0" lvl="0" indent="0" algn="l" rtl="0">
                        <a:lnSpc>
                          <a:spcPct val="61363"/>
                        </a:lnSpc>
                        <a:spcBef>
                          <a:spcPts val="0"/>
                        </a:spcBef>
                        <a:spcAft>
                          <a:spcPts val="0"/>
                        </a:spcAft>
                        <a:buNone/>
                      </a:pPr>
                      <a:r>
                        <a:rPr lang="en-GB" sz="600"/>
                        <a:t>RACE</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Exam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97,687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Lai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9"/>
                  </a:ext>
                </a:extLst>
              </a:tr>
              <a:tr h="121900">
                <a:tc>
                  <a:txBody>
                    <a:bodyPr/>
                    <a:lstStyle/>
                    <a:p>
                      <a:pPr marL="0" lvl="0" indent="0" algn="l" rtl="0">
                        <a:lnSpc>
                          <a:spcPct val="61363"/>
                        </a:lnSpc>
                        <a:spcBef>
                          <a:spcPts val="0"/>
                        </a:spcBef>
                        <a:spcAft>
                          <a:spcPts val="0"/>
                        </a:spcAft>
                        <a:buNone/>
                      </a:pPr>
                      <a:r>
                        <a:rPr lang="en-GB" sz="600"/>
                        <a:t>NewsQA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Extractive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119,633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Trischler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0"/>
                  </a:ext>
                </a:extLst>
              </a:tr>
              <a:tr h="122125">
                <a:tc>
                  <a:txBody>
                    <a:bodyPr/>
                    <a:lstStyle/>
                    <a:p>
                      <a:pPr marL="0" lvl="0" indent="0" algn="l" rtl="0">
                        <a:lnSpc>
                          <a:spcPct val="61363"/>
                        </a:lnSpc>
                        <a:spcBef>
                          <a:spcPts val="0"/>
                        </a:spcBef>
                        <a:spcAft>
                          <a:spcPts val="0"/>
                        </a:spcAft>
                        <a:buNone/>
                      </a:pPr>
                      <a:r>
                        <a:rPr lang="en-GB" sz="600"/>
                        <a:t>AI2 Science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Science Exam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5,059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Allen Institute for AI (2017 release)</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1"/>
                  </a:ext>
                </a:extLst>
              </a:tr>
              <a:tr h="170450">
                <a:tc>
                  <a:txBody>
                    <a:bodyPr/>
                    <a:lstStyle/>
                    <a:p>
                      <a:pPr marL="0" lvl="0" indent="0" algn="l" rtl="0">
                        <a:lnSpc>
                          <a:spcPct val="61363"/>
                        </a:lnSpc>
                        <a:spcBef>
                          <a:spcPts val="0"/>
                        </a:spcBef>
                        <a:spcAft>
                          <a:spcPts val="0"/>
                        </a:spcAft>
                        <a:buNone/>
                      </a:pPr>
                      <a:r>
                        <a:rPr lang="en-GB" sz="600"/>
                        <a:t>SearchQA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Trivia questions + Search Engine Results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 + 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140,461</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Dunn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2"/>
                  </a:ext>
                </a:extLst>
              </a:tr>
              <a:tr h="170450">
                <a:tc>
                  <a:txBody>
                    <a:bodyPr/>
                    <a:lstStyle/>
                    <a:p>
                      <a:pPr marL="0" lvl="0" indent="0" algn="l" rtl="0">
                        <a:lnSpc>
                          <a:spcPct val="61363"/>
                        </a:lnSpc>
                        <a:spcBef>
                          <a:spcPts val="0"/>
                        </a:spcBef>
                        <a:spcAft>
                          <a:spcPts val="0"/>
                        </a:spcAft>
                        <a:buNone/>
                      </a:pPr>
                      <a:r>
                        <a:rPr lang="en-GB" sz="600"/>
                        <a:t>QUASAR-S &amp; QUASAR-T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&amp;  free-form trivia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37,362 + 43,013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Dhingra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3"/>
                  </a:ext>
                </a:extLst>
              </a:tr>
              <a:tr h="122125">
                <a:tc>
                  <a:txBody>
                    <a:bodyPr/>
                    <a:lstStyle/>
                    <a:p>
                      <a:pPr marL="0" lvl="0" indent="0" algn="l" rtl="0">
                        <a:lnSpc>
                          <a:spcPct val="61363"/>
                        </a:lnSpc>
                        <a:spcBef>
                          <a:spcPts val="0"/>
                        </a:spcBef>
                        <a:spcAft>
                          <a:spcPts val="0"/>
                        </a:spcAft>
                        <a:buNone/>
                      </a:pPr>
                      <a:r>
                        <a:rPr lang="en-GB" sz="600"/>
                        <a:t>Wikihop &amp; Medhop</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KB query, NL text, multiple Choice</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51,318+2,508</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Welbl et al. (2018)</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4"/>
                  </a:ext>
                </a:extLst>
              </a:tr>
              <a:tr h="121900">
                <a:tc>
                  <a:txBody>
                    <a:bodyPr/>
                    <a:lstStyle/>
                    <a:p>
                      <a:pPr marL="0" lvl="0" indent="0" algn="l" rtl="0">
                        <a:lnSpc>
                          <a:spcPct val="61363"/>
                        </a:lnSpc>
                        <a:spcBef>
                          <a:spcPts val="0"/>
                        </a:spcBef>
                        <a:spcAft>
                          <a:spcPts val="0"/>
                        </a:spcAft>
                        <a:buNone/>
                      </a:pPr>
                      <a:r>
                        <a:rPr lang="en-GB" sz="600"/>
                        <a:t>NarrativeQA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free-form answer generation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46,765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dirty="0" err="1"/>
                        <a:t>Kocisky</a:t>
                      </a:r>
                      <a:r>
                        <a:rPr lang="en-GB" sz="600" dirty="0"/>
                        <a:t> et al. (2018)</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3" name="Google Shape;1593;p7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49</a:t>
            </a:fld>
            <a:endParaRPr/>
          </a:p>
        </p:txBody>
      </p:sp>
      <p:sp>
        <p:nvSpPr>
          <p:cNvPr id="1592" name="Google Shape;1592;p71"/>
          <p:cNvSpPr txBox="1">
            <a:spLocks noGrp="1"/>
          </p:cNvSpPr>
          <p:nvPr>
            <p:ph type="title" idx="4294967295"/>
          </p:nvPr>
        </p:nvSpPr>
        <p:spPr>
          <a:xfrm>
            <a:off x="0" y="147638"/>
            <a:ext cx="8521700"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Stanford Question Answering Dataset (SQuAD)</a:t>
            </a:r>
            <a:endParaRPr/>
          </a:p>
          <a:p>
            <a:pPr marL="0" lvl="0" indent="0" algn="l" rtl="0">
              <a:spcBef>
                <a:spcPts val="0"/>
              </a:spcBef>
              <a:spcAft>
                <a:spcPts val="0"/>
              </a:spcAft>
              <a:buNone/>
            </a:pPr>
            <a:endParaRPr/>
          </a:p>
        </p:txBody>
      </p:sp>
      <p:sp>
        <p:nvSpPr>
          <p:cNvPr id="1594" name="Google Shape;1594;p71"/>
          <p:cNvSpPr txBox="1"/>
          <p:nvPr/>
        </p:nvSpPr>
        <p:spPr>
          <a:xfrm>
            <a:off x="774758" y="1707812"/>
            <a:ext cx="7697700" cy="27675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b="1" dirty="0">
                <a:solidFill>
                  <a:schemeClr val="accent3"/>
                </a:solidFill>
                <a:latin typeface="Proxima Nova"/>
                <a:ea typeface="Proxima Nova"/>
                <a:cs typeface="Proxima Nova"/>
                <a:sym typeface="Proxima Nova"/>
              </a:rPr>
              <a:t>Dataset size</a:t>
            </a:r>
            <a:r>
              <a:rPr lang="en-GB" sz="1600" dirty="0">
                <a:solidFill>
                  <a:schemeClr val="accent3"/>
                </a:solidFill>
                <a:latin typeface="Proxima Nova"/>
                <a:ea typeface="Proxima Nova"/>
                <a:cs typeface="Proxima Nova"/>
                <a:sym typeface="Proxima Nova"/>
              </a:rPr>
              <a:t>: 107,702 samples</a:t>
            </a:r>
            <a:endParaRPr sz="1600" dirty="0">
              <a:solidFill>
                <a:schemeClr val="accent3"/>
              </a:solidFill>
              <a:latin typeface="Proxima Nova"/>
              <a:ea typeface="Proxima Nova"/>
              <a:cs typeface="Proxima Nova"/>
              <a:sym typeface="Proxima Nova"/>
            </a:endParaRPr>
          </a:p>
          <a:p>
            <a:pPr marL="457200" lvl="0" indent="-330200" algn="l" rtl="0">
              <a:lnSpc>
                <a:spcPct val="115000"/>
              </a:lnSpc>
              <a:spcBef>
                <a:spcPts val="160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Widely used benchmark dataset</a:t>
            </a:r>
            <a:endParaRPr sz="1600" i="1" dirty="0">
              <a:solidFill>
                <a:schemeClr val="accent3"/>
              </a:solidFill>
              <a:latin typeface="Proxima Nova"/>
              <a:ea typeface="Proxima Nova"/>
              <a:cs typeface="Proxima Nova"/>
              <a:sym typeface="Proxima Nova"/>
            </a:endParaRPr>
          </a:p>
          <a:p>
            <a:pPr marL="457200" lvl="0" indent="-330200" algn="l" rtl="0">
              <a:lnSpc>
                <a:spcPct val="100000"/>
              </a:lnSpc>
              <a:spcBef>
                <a:spcPts val="1600"/>
              </a:spcBef>
              <a:spcAft>
                <a:spcPts val="0"/>
              </a:spcAft>
              <a:buClr>
                <a:schemeClr val="accent3"/>
              </a:buClr>
              <a:buSzPts val="1600"/>
              <a:buFont typeface="Proxima Nova"/>
              <a:buChar char="●"/>
            </a:pPr>
            <a:r>
              <a:rPr lang="en-GB" sz="1600" b="1" dirty="0">
                <a:solidFill>
                  <a:schemeClr val="accent3"/>
                </a:solidFill>
                <a:latin typeface="Proxima Nova"/>
                <a:ea typeface="Proxima Nova"/>
                <a:cs typeface="Proxima Nova"/>
                <a:sym typeface="Proxima Nova"/>
              </a:rPr>
              <a:t>Task:</a:t>
            </a:r>
            <a:r>
              <a:rPr lang="en-GB" sz="1600" i="1" dirty="0">
                <a:solidFill>
                  <a:schemeClr val="accent3"/>
                </a:solidFill>
                <a:latin typeface="Proxima Nova"/>
                <a:ea typeface="Proxima Nova"/>
                <a:cs typeface="Proxima Nova"/>
                <a:sym typeface="Proxima Nova"/>
              </a:rPr>
              <a:t> </a:t>
            </a:r>
            <a:r>
              <a:rPr lang="en-GB" sz="1600" dirty="0">
                <a:solidFill>
                  <a:srgbClr val="0070C0"/>
                </a:solidFill>
                <a:latin typeface="Proxima Nova"/>
                <a:ea typeface="Proxima Nova"/>
                <a:cs typeface="Proxima Nova"/>
                <a:sym typeface="Proxima Nova"/>
              </a:rPr>
              <a:t>Extractive Question Answering</a:t>
            </a:r>
            <a:endParaRPr sz="1600" dirty="0">
              <a:solidFill>
                <a:srgbClr val="0070C0"/>
              </a:solidFill>
              <a:latin typeface="Proxima Nova"/>
              <a:ea typeface="Proxima Nova"/>
              <a:cs typeface="Proxima Nova"/>
              <a:sym typeface="Proxima Nova"/>
            </a:endParaRPr>
          </a:p>
          <a:p>
            <a:pPr marL="914400" lvl="1" indent="-330200" algn="l" rtl="0">
              <a:lnSpc>
                <a:spcPct val="115000"/>
              </a:lnSpc>
              <a:spcBef>
                <a:spcPts val="0"/>
              </a:spcBef>
              <a:spcAft>
                <a:spcPts val="160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System has to predict the start and end position of the answer in the passage of text</a:t>
            </a:r>
          </a:p>
          <a:p>
            <a:pPr marL="914400" lvl="1" indent="-330200" algn="l" rtl="0">
              <a:lnSpc>
                <a:spcPct val="115000"/>
              </a:lnSpc>
              <a:spcBef>
                <a:spcPts val="0"/>
              </a:spcBef>
              <a:spcAft>
                <a:spcPts val="1600"/>
              </a:spcAft>
              <a:buClr>
                <a:schemeClr val="accent3"/>
              </a:buClr>
              <a:buSzPts val="1600"/>
              <a:buFont typeface="Proxima Nova"/>
              <a:buChar char="○"/>
            </a:pPr>
            <a:endParaRPr lang="en-GB" sz="1600" dirty="0">
              <a:solidFill>
                <a:schemeClr val="accent3"/>
              </a:solidFill>
              <a:latin typeface="Proxima Nova"/>
              <a:ea typeface="Proxima Nova"/>
              <a:cs typeface="Proxima Nova"/>
              <a:sym typeface="Proxima Nova"/>
            </a:endParaRPr>
          </a:p>
          <a:p>
            <a:pPr marL="914400" lvl="1" indent="-330200" algn="l" rtl="0">
              <a:lnSpc>
                <a:spcPct val="115000"/>
              </a:lnSpc>
              <a:spcBef>
                <a:spcPts val="0"/>
              </a:spcBef>
              <a:spcAft>
                <a:spcPts val="1600"/>
              </a:spcAft>
              <a:buClr>
                <a:schemeClr val="accent3"/>
              </a:buClr>
              <a:buSzPts val="1600"/>
              <a:buFont typeface="Proxima Nova"/>
              <a:buChar char="○"/>
            </a:pPr>
            <a:endParaRPr sz="1600" dirty="0">
              <a:solidFill>
                <a:schemeClr val="accent3"/>
              </a:solidFill>
              <a:latin typeface="Proxima Nova"/>
              <a:ea typeface="Proxima Nova"/>
              <a:cs typeface="Proxima Nova"/>
              <a:sym typeface="Proxima Nova"/>
            </a:endParaRPr>
          </a:p>
        </p:txBody>
      </p:sp>
      <p:sp>
        <p:nvSpPr>
          <p:cNvPr id="1595" name="Google Shape;1595;p71"/>
          <p:cNvSpPr txBox="1"/>
          <p:nvPr/>
        </p:nvSpPr>
        <p:spPr>
          <a:xfrm>
            <a:off x="334063" y="74415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err="1">
                <a:solidFill>
                  <a:srgbClr val="999999"/>
                </a:solidFill>
              </a:rPr>
              <a:t>Rajpurkar</a:t>
            </a:r>
            <a:r>
              <a:rPr lang="en-GB" sz="1500" dirty="0">
                <a:solidFill>
                  <a:srgbClr val="999999"/>
                </a:solidFill>
              </a:rPr>
              <a:t> et. al., EMNLP’16</a:t>
            </a:r>
            <a:endParaRPr sz="1500" dirty="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1" name="Google Shape;71;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69" name="Google Shape;69;p1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pic>
        <p:nvPicPr>
          <p:cNvPr id="70" name="Google Shape;70;p14"/>
          <p:cNvPicPr preferRelativeResize="0"/>
          <p:nvPr/>
        </p:nvPicPr>
        <p:blipFill rotWithShape="1">
          <a:blip r:embed="rId3">
            <a:alphaModFix/>
          </a:blip>
          <a:srcRect b="37386"/>
          <a:stretch/>
        </p:blipFill>
        <p:spPr>
          <a:xfrm>
            <a:off x="0" y="0"/>
            <a:ext cx="9144000" cy="48767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9" name="Google Shape;1579;p7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50</a:t>
            </a:fld>
            <a:endParaRPr/>
          </a:p>
        </p:txBody>
      </p:sp>
      <p:sp>
        <p:nvSpPr>
          <p:cNvPr id="1578" name="Google Shape;1578;p70"/>
          <p:cNvSpPr txBox="1">
            <a:spLocks noGrp="1"/>
          </p:cNvSpPr>
          <p:nvPr>
            <p:ph type="title" idx="4294967295"/>
          </p:nvPr>
        </p:nvSpPr>
        <p:spPr>
          <a:xfrm>
            <a:off x="0" y="147638"/>
            <a:ext cx="8521700"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Stanford Question Answering Dataset (SQuAD)</a:t>
            </a:r>
            <a:endParaRPr/>
          </a:p>
          <a:p>
            <a:pPr marL="0" lvl="0" indent="0" algn="l" rtl="0">
              <a:spcBef>
                <a:spcPts val="0"/>
              </a:spcBef>
              <a:spcAft>
                <a:spcPts val="0"/>
              </a:spcAft>
              <a:buNone/>
            </a:pPr>
            <a:endParaRPr/>
          </a:p>
        </p:txBody>
      </p:sp>
      <p:grpSp>
        <p:nvGrpSpPr>
          <p:cNvPr id="1581" name="Google Shape;1581;p70"/>
          <p:cNvGrpSpPr/>
          <p:nvPr/>
        </p:nvGrpSpPr>
        <p:grpSpPr>
          <a:xfrm>
            <a:off x="1090175" y="1199700"/>
            <a:ext cx="6810550" cy="2642525"/>
            <a:chOff x="1090175" y="1199700"/>
            <a:chExt cx="6810550" cy="2642525"/>
          </a:xfrm>
        </p:grpSpPr>
        <p:sp>
          <p:nvSpPr>
            <p:cNvPr id="1582" name="Google Shape;1582;p70"/>
            <p:cNvSpPr txBox="1"/>
            <p:nvPr/>
          </p:nvSpPr>
          <p:spPr>
            <a:xfrm>
              <a:off x="1090178" y="1270650"/>
              <a:ext cx="1977000" cy="430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Text Passage</a:t>
              </a:r>
              <a:endParaRPr/>
            </a:p>
          </p:txBody>
        </p:sp>
        <p:sp>
          <p:nvSpPr>
            <p:cNvPr id="1583" name="Google Shape;1583;p70"/>
            <p:cNvSpPr txBox="1"/>
            <p:nvPr/>
          </p:nvSpPr>
          <p:spPr>
            <a:xfrm>
              <a:off x="5923725" y="1199700"/>
              <a:ext cx="19770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Question + Answer</a:t>
              </a:r>
              <a:endParaRPr/>
            </a:p>
          </p:txBody>
        </p:sp>
        <p:sp>
          <p:nvSpPr>
            <p:cNvPr id="1584" name="Google Shape;1584;p70"/>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585" name="Google Shape;1585;p70"/>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sp>
          <p:nvSpPr>
            <p:cNvPr id="1586" name="Google Shape;1586;p70"/>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grpSp>
      <p:sp>
        <p:nvSpPr>
          <p:cNvPr id="1587" name="Google Shape;1587;p70"/>
          <p:cNvSpPr txBox="1"/>
          <p:nvPr/>
        </p:nvSpPr>
        <p:spPr>
          <a:xfrm>
            <a:off x="1096825" y="3104500"/>
            <a:ext cx="4823100" cy="2820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Task:</a:t>
            </a:r>
            <a:r>
              <a:rPr lang="en-GB" sz="1600">
                <a:solidFill>
                  <a:schemeClr val="accent3"/>
                </a:solidFill>
                <a:latin typeface="Proxima Nova"/>
                <a:ea typeface="Proxima Nova"/>
                <a:cs typeface="Proxima Nova"/>
                <a:sym typeface="Proxima Nova"/>
              </a:rPr>
              <a:t> Given a paragraph and a question about it, predict the text span that states the correct answer.</a:t>
            </a:r>
            <a:endParaRPr/>
          </a:p>
        </p:txBody>
      </p:sp>
      <p:grpSp>
        <p:nvGrpSpPr>
          <p:cNvPr id="6" name="Group 5">
            <a:extLst>
              <a:ext uri="{FF2B5EF4-FFF2-40B4-BE49-F238E27FC236}">
                <a16:creationId xmlns:a16="http://schemas.microsoft.com/office/drawing/2014/main" id="{4649DD1F-BB40-8D43-934E-5316B8CA97B5}"/>
              </a:ext>
            </a:extLst>
          </p:cNvPr>
          <p:cNvGrpSpPr/>
          <p:nvPr/>
        </p:nvGrpSpPr>
        <p:grpSpPr>
          <a:xfrm>
            <a:off x="2382689" y="764077"/>
            <a:ext cx="4529540" cy="4164255"/>
            <a:chOff x="1600200" y="256499"/>
            <a:chExt cx="4529540" cy="4164255"/>
          </a:xfrm>
        </p:grpSpPr>
        <p:pic>
          <p:nvPicPr>
            <p:cNvPr id="3" name="Picture 2">
              <a:extLst>
                <a:ext uri="{FF2B5EF4-FFF2-40B4-BE49-F238E27FC236}">
                  <a16:creationId xmlns:a16="http://schemas.microsoft.com/office/drawing/2014/main" id="{5E8BB648-3DD7-814F-8208-7133ED6BAEB1}"/>
                </a:ext>
              </a:extLst>
            </p:cNvPr>
            <p:cNvPicPr>
              <a:picLocks noChangeAspect="1"/>
            </p:cNvPicPr>
            <p:nvPr/>
          </p:nvPicPr>
          <p:blipFill>
            <a:blip r:embed="rId3"/>
            <a:stretch>
              <a:fillRect/>
            </a:stretch>
          </p:blipFill>
          <p:spPr>
            <a:xfrm>
              <a:off x="1600200" y="256499"/>
              <a:ext cx="4529540" cy="4164255"/>
            </a:xfrm>
            <a:prstGeom prst="rect">
              <a:avLst/>
            </a:prstGeom>
            <a:ln w="57150">
              <a:solidFill>
                <a:schemeClr val="accent5"/>
              </a:solidFill>
            </a:ln>
          </p:spPr>
        </p:pic>
        <p:sp>
          <p:nvSpPr>
            <p:cNvPr id="5" name="TextBox 4">
              <a:extLst>
                <a:ext uri="{FF2B5EF4-FFF2-40B4-BE49-F238E27FC236}">
                  <a16:creationId xmlns:a16="http://schemas.microsoft.com/office/drawing/2014/main" id="{0485719F-FDFD-1B45-97DB-061825F62E28}"/>
                </a:ext>
              </a:extLst>
            </p:cNvPr>
            <p:cNvSpPr txBox="1"/>
            <p:nvPr/>
          </p:nvSpPr>
          <p:spPr>
            <a:xfrm>
              <a:off x="2253047" y="3217352"/>
              <a:ext cx="3426296" cy="615553"/>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000" dirty="0"/>
                <a:t>Very popular leaderboard!</a:t>
              </a:r>
            </a:p>
            <a:p>
              <a:pPr algn="ctr"/>
              <a:r>
                <a:rPr lang="en-US" dirty="0">
                  <a:solidFill>
                    <a:schemeClr val="bg1"/>
                  </a:solidFill>
                  <a:hlinkClick r:id="rId4">
                    <a:extLst>
                      <a:ext uri="{A12FA001-AC4F-418D-AE19-62706E023703}">
                        <ahyp:hlinkClr xmlns:ahyp="http://schemas.microsoft.com/office/drawing/2018/hyperlinkcolor" val="tx"/>
                      </a:ext>
                    </a:extLst>
                  </a:hlinkClick>
                </a:rPr>
                <a:t>https://stanford-qa.com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 / Models</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51</a:t>
            </a:fld>
            <a:endParaRPr lang="en-GB"/>
          </a:p>
        </p:txBody>
      </p:sp>
    </p:spTree>
    <p:extLst>
      <p:ext uri="{BB962C8B-B14F-4D97-AF65-F5344CB8AC3E}">
        <p14:creationId xmlns:p14="http://schemas.microsoft.com/office/powerpoint/2010/main" val="3557301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74"/>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710" name="Google Shape;1710;p7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52</a:t>
            </a:fld>
            <a:endParaRPr/>
          </a:p>
        </p:txBody>
      </p:sp>
      <p:sp>
        <p:nvSpPr>
          <p:cNvPr id="1630" name="Google Shape;1630;p7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End-to-end Machine Reading for Question Answering</a:t>
            </a:r>
            <a:endParaRPr/>
          </a:p>
          <a:p>
            <a:pPr marL="0" lvl="0" indent="0" algn="l" rtl="0">
              <a:spcBef>
                <a:spcPts val="0"/>
              </a:spcBef>
              <a:spcAft>
                <a:spcPts val="0"/>
              </a:spcAft>
              <a:buNone/>
            </a:pPr>
            <a:endParaRPr/>
          </a:p>
        </p:txBody>
      </p:sp>
      <p:grpSp>
        <p:nvGrpSpPr>
          <p:cNvPr id="1631" name="Google Shape;1631;p74"/>
          <p:cNvGrpSpPr/>
          <p:nvPr/>
        </p:nvGrpSpPr>
        <p:grpSpPr>
          <a:xfrm>
            <a:off x="3686319" y="2873593"/>
            <a:ext cx="183672" cy="791997"/>
            <a:chOff x="4677700" y="2150091"/>
            <a:chExt cx="304800" cy="1314300"/>
          </a:xfrm>
        </p:grpSpPr>
        <p:sp>
          <p:nvSpPr>
            <p:cNvPr id="1632" name="Google Shape;1632;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7" name="Google Shape;1637;p74"/>
          <p:cNvCxnSpPr>
            <a:stCxn id="1638" idx="3"/>
            <a:endCxn id="1629"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640" name="Google Shape;1640;p7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641" name="Google Shape;1641;p74"/>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grpSp>
        <p:nvGrpSpPr>
          <p:cNvPr id="1642" name="Google Shape;1642;p74"/>
          <p:cNvGrpSpPr/>
          <p:nvPr/>
        </p:nvGrpSpPr>
        <p:grpSpPr>
          <a:xfrm>
            <a:off x="3972919" y="2873593"/>
            <a:ext cx="183672" cy="791997"/>
            <a:chOff x="4677700" y="2150091"/>
            <a:chExt cx="304800" cy="1314300"/>
          </a:xfrm>
        </p:grpSpPr>
        <p:sp>
          <p:nvSpPr>
            <p:cNvPr id="1643" name="Google Shape;1643;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74"/>
          <p:cNvGrpSpPr/>
          <p:nvPr/>
        </p:nvGrpSpPr>
        <p:grpSpPr>
          <a:xfrm>
            <a:off x="4259519" y="2873593"/>
            <a:ext cx="183672" cy="791997"/>
            <a:chOff x="4677700" y="2150091"/>
            <a:chExt cx="304800" cy="1314300"/>
          </a:xfrm>
        </p:grpSpPr>
        <p:sp>
          <p:nvSpPr>
            <p:cNvPr id="1649" name="Google Shape;1649;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4"/>
          <p:cNvGrpSpPr/>
          <p:nvPr/>
        </p:nvGrpSpPr>
        <p:grpSpPr>
          <a:xfrm>
            <a:off x="4546119" y="2873593"/>
            <a:ext cx="183672" cy="791997"/>
            <a:chOff x="4677700" y="2150091"/>
            <a:chExt cx="304800" cy="1314300"/>
          </a:xfrm>
        </p:grpSpPr>
        <p:sp>
          <p:nvSpPr>
            <p:cNvPr id="1655" name="Google Shape;1655;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74"/>
          <p:cNvGrpSpPr/>
          <p:nvPr/>
        </p:nvGrpSpPr>
        <p:grpSpPr>
          <a:xfrm>
            <a:off x="4832719" y="2873593"/>
            <a:ext cx="183672" cy="791997"/>
            <a:chOff x="4677700" y="2150091"/>
            <a:chExt cx="304800" cy="1314300"/>
          </a:xfrm>
        </p:grpSpPr>
        <p:sp>
          <p:nvSpPr>
            <p:cNvPr id="1661" name="Google Shape;1661;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74"/>
          <p:cNvGrpSpPr/>
          <p:nvPr/>
        </p:nvGrpSpPr>
        <p:grpSpPr>
          <a:xfrm>
            <a:off x="5119319" y="2873593"/>
            <a:ext cx="183672" cy="791997"/>
            <a:chOff x="4677700" y="2150091"/>
            <a:chExt cx="304800" cy="1314300"/>
          </a:xfrm>
        </p:grpSpPr>
        <p:sp>
          <p:nvSpPr>
            <p:cNvPr id="1667" name="Google Shape;1667;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74"/>
          <p:cNvGrpSpPr/>
          <p:nvPr/>
        </p:nvGrpSpPr>
        <p:grpSpPr>
          <a:xfrm>
            <a:off x="3687106" y="1930218"/>
            <a:ext cx="183672" cy="791997"/>
            <a:chOff x="4677700" y="2150091"/>
            <a:chExt cx="304800" cy="1314300"/>
          </a:xfrm>
        </p:grpSpPr>
        <p:sp>
          <p:nvSpPr>
            <p:cNvPr id="1673" name="Google Shape;1673;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74"/>
          <p:cNvGrpSpPr/>
          <p:nvPr/>
        </p:nvGrpSpPr>
        <p:grpSpPr>
          <a:xfrm>
            <a:off x="3973706" y="1930218"/>
            <a:ext cx="183672" cy="791997"/>
            <a:chOff x="4677700" y="2150091"/>
            <a:chExt cx="304800" cy="1314300"/>
          </a:xfrm>
        </p:grpSpPr>
        <p:sp>
          <p:nvSpPr>
            <p:cNvPr id="1679" name="Google Shape;1679;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74"/>
          <p:cNvGrpSpPr/>
          <p:nvPr/>
        </p:nvGrpSpPr>
        <p:grpSpPr>
          <a:xfrm>
            <a:off x="4260306" y="1930218"/>
            <a:ext cx="183672" cy="791997"/>
            <a:chOff x="4677700" y="2150091"/>
            <a:chExt cx="304800" cy="1314300"/>
          </a:xfrm>
        </p:grpSpPr>
        <p:sp>
          <p:nvSpPr>
            <p:cNvPr id="1685" name="Google Shape;1685;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74"/>
          <p:cNvGrpSpPr/>
          <p:nvPr/>
        </p:nvGrpSpPr>
        <p:grpSpPr>
          <a:xfrm>
            <a:off x="4546906" y="1930218"/>
            <a:ext cx="183672" cy="791997"/>
            <a:chOff x="4677700" y="2150091"/>
            <a:chExt cx="304800" cy="1314300"/>
          </a:xfrm>
        </p:grpSpPr>
        <p:sp>
          <p:nvSpPr>
            <p:cNvPr id="1691" name="Google Shape;1691;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4"/>
          <p:cNvGrpSpPr/>
          <p:nvPr/>
        </p:nvGrpSpPr>
        <p:grpSpPr>
          <a:xfrm>
            <a:off x="4833506" y="1930218"/>
            <a:ext cx="183672" cy="791997"/>
            <a:chOff x="4677700" y="2150091"/>
            <a:chExt cx="304800" cy="1314300"/>
          </a:xfrm>
        </p:grpSpPr>
        <p:sp>
          <p:nvSpPr>
            <p:cNvPr id="1697" name="Google Shape;1697;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74"/>
          <p:cNvGrpSpPr/>
          <p:nvPr/>
        </p:nvGrpSpPr>
        <p:grpSpPr>
          <a:xfrm>
            <a:off x="5120106" y="1930218"/>
            <a:ext cx="183672" cy="791997"/>
            <a:chOff x="4677700" y="2150091"/>
            <a:chExt cx="304800" cy="1314300"/>
          </a:xfrm>
        </p:grpSpPr>
        <p:sp>
          <p:nvSpPr>
            <p:cNvPr id="1703" name="Google Shape;1703;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08" name="Google Shape;1708;p74"/>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709" name="Google Shape;1709;p74"/>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711" name="Google Shape;1711;p74"/>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712" name="Google Shape;1712;p74"/>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cxnSp>
        <p:nvCxnSpPr>
          <p:cNvPr id="1713" name="Google Shape;1713;p74"/>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1714" name="Google Shape;1714;p74"/>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fully differentiable model</a:t>
            </a:r>
            <a:endParaRPr sz="1000" b="1"/>
          </a:p>
        </p:txBody>
      </p:sp>
      <p:sp>
        <p:nvSpPr>
          <p:cNvPr id="1715" name="Google Shape;1715;p74"/>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sp>
        <p:nvSpPr>
          <p:cNvPr id="1716" name="Google Shape;1716;p74"/>
          <p:cNvSpPr/>
          <p:nvPr/>
        </p:nvSpPr>
        <p:spPr>
          <a:xfrm>
            <a:off x="2036000" y="28563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1640725" y="30444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6;p22">
            <a:extLst>
              <a:ext uri="{FF2B5EF4-FFF2-40B4-BE49-F238E27FC236}">
                <a16:creationId xmlns:a16="http://schemas.microsoft.com/office/drawing/2014/main" id="{D134A551-4CBE-5544-AB9B-4371BD321375}"/>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76"/>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758" name="Google Shape;1758;p7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53</a:t>
            </a:fld>
            <a:endParaRPr/>
          </a:p>
        </p:txBody>
      </p:sp>
      <p:sp>
        <p:nvSpPr>
          <p:cNvPr id="1747" name="Google Shape;1747;p7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End-to-end Machine Reading for Question Answering</a:t>
            </a:r>
            <a:endParaRPr/>
          </a:p>
          <a:p>
            <a:pPr marL="0" lvl="0" indent="0" algn="l" rtl="0">
              <a:spcBef>
                <a:spcPts val="0"/>
              </a:spcBef>
              <a:spcAft>
                <a:spcPts val="0"/>
              </a:spcAft>
              <a:buNone/>
            </a:pPr>
            <a:endParaRPr/>
          </a:p>
        </p:txBody>
      </p:sp>
      <p:cxnSp>
        <p:nvCxnSpPr>
          <p:cNvPr id="1748" name="Google Shape;1748;p76"/>
          <p:cNvCxnSpPr>
            <a:stCxn id="1749" idx="3"/>
            <a:endCxn id="1746"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751" name="Google Shape;1751;p76"/>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52" name="Google Shape;1752;p76"/>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1753" name="Google Shape;1753;p76"/>
          <p:cNvCxnSpPr>
            <a:endCxn id="1754" idx="1"/>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755" name="Google Shape;1755;p76"/>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1756" name="Google Shape;1756;p76"/>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1757" name="Google Shape;1757;p76"/>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“Simple” Architecture</a:t>
            </a:r>
            <a:endParaRPr sz="1000" b="1" dirty="0"/>
          </a:p>
        </p:txBody>
      </p:sp>
      <p:sp>
        <p:nvSpPr>
          <p:cNvPr id="1759" name="Google Shape;1759;p76"/>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760" name="Google Shape;1760;p76"/>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pic>
        <p:nvPicPr>
          <p:cNvPr id="1761" name="Google Shape;1761;p76"/>
          <p:cNvPicPr preferRelativeResize="0"/>
          <p:nvPr/>
        </p:nvPicPr>
        <p:blipFill>
          <a:blip r:embed="rId3">
            <a:alphaModFix/>
          </a:blip>
          <a:stretch>
            <a:fillRect/>
          </a:stretch>
        </p:blipFill>
        <p:spPr>
          <a:xfrm>
            <a:off x="3605350" y="2238725"/>
            <a:ext cx="1780200" cy="996150"/>
          </a:xfrm>
          <a:prstGeom prst="rect">
            <a:avLst/>
          </a:prstGeom>
          <a:noFill/>
          <a:ln>
            <a:noFill/>
          </a:ln>
        </p:spPr>
      </p:pic>
      <p:sp>
        <p:nvSpPr>
          <p:cNvPr id="1763" name="Google Shape;1763;p76"/>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sp>
        <p:nvSpPr>
          <p:cNvPr id="1764" name="Google Shape;1764;p76"/>
          <p:cNvSpPr/>
          <p:nvPr/>
        </p:nvSpPr>
        <p:spPr>
          <a:xfrm>
            <a:off x="2036000" y="28563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6"/>
          <p:cNvSpPr/>
          <p:nvPr/>
        </p:nvSpPr>
        <p:spPr>
          <a:xfrm>
            <a:off x="1640725" y="30444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4;p77">
            <a:extLst>
              <a:ext uri="{FF2B5EF4-FFF2-40B4-BE49-F238E27FC236}">
                <a16:creationId xmlns:a16="http://schemas.microsoft.com/office/drawing/2014/main" id="{D916E236-3FE5-0A4E-A250-17E249D75530}"/>
              </a:ext>
            </a:extLst>
          </p:cNvPr>
          <p:cNvSpPr txBox="1"/>
          <p:nvPr/>
        </p:nvSpPr>
        <p:spPr>
          <a:xfrm>
            <a:off x="3718279" y="3233949"/>
            <a:ext cx="2856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bg1">
                    <a:lumMod val="50000"/>
                  </a:schemeClr>
                </a:solidFill>
              </a:rPr>
              <a:t>Hermann et al., 2015</a:t>
            </a:r>
            <a:endParaRPr sz="1200" dirty="0">
              <a:solidFill>
                <a:schemeClr val="bg1">
                  <a:lumMod val="50000"/>
                </a:schemeClr>
              </a:solidFill>
            </a:endParaRPr>
          </a:p>
        </p:txBody>
      </p:sp>
      <p:sp>
        <p:nvSpPr>
          <p:cNvPr id="21" name="Google Shape;186;p22">
            <a:extLst>
              <a:ext uri="{FF2B5EF4-FFF2-40B4-BE49-F238E27FC236}">
                <a16:creationId xmlns:a16="http://schemas.microsoft.com/office/drawing/2014/main" id="{36F4FEE6-CFB7-2544-AD2F-8CC8E12C104A}"/>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1" name="Google Shape;1771;p7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54</a:t>
            </a:fld>
            <a:endParaRPr/>
          </a:p>
        </p:txBody>
      </p:sp>
      <p:sp>
        <p:nvSpPr>
          <p:cNvPr id="1770" name="Google Shape;1770;p77"/>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Attentive Reader Model: Overview</a:t>
            </a:r>
            <a:endParaRPr dirty="0"/>
          </a:p>
        </p:txBody>
      </p:sp>
      <p:sp>
        <p:nvSpPr>
          <p:cNvPr id="1772" name="Google Shape;1772;p77"/>
          <p:cNvSpPr txBox="1"/>
          <p:nvPr/>
        </p:nvSpPr>
        <p:spPr>
          <a:xfrm>
            <a:off x="493482" y="1669849"/>
            <a:ext cx="3137700" cy="14646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‘early’ neural model for Machine Reading</a:t>
            </a:r>
            <a:endParaRPr sz="1600" dirty="0">
              <a:solidFill>
                <a:schemeClr val="accent3"/>
              </a:solidFill>
              <a:latin typeface="Proxima Nova"/>
              <a:ea typeface="Proxima Nova"/>
              <a:cs typeface="Proxima Nova"/>
              <a:sym typeface="Proxima Nova"/>
            </a:endParaRPr>
          </a:p>
          <a:p>
            <a:pPr marL="457200" lvl="0" indent="-330200" algn="l" rtl="0">
              <a:lnSpc>
                <a:spcPct val="100000"/>
              </a:lnSpc>
              <a:spcBef>
                <a:spcPts val="1600"/>
              </a:spcBef>
              <a:spcAft>
                <a:spcPts val="160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main components reused in many other models</a:t>
            </a:r>
            <a:endParaRPr sz="1600" b="1" dirty="0">
              <a:solidFill>
                <a:schemeClr val="accent3"/>
              </a:solidFill>
              <a:latin typeface="Proxima Nova"/>
              <a:ea typeface="Proxima Nova"/>
              <a:cs typeface="Proxima Nova"/>
              <a:sym typeface="Proxima Nova"/>
            </a:endParaRPr>
          </a:p>
        </p:txBody>
      </p:sp>
      <p:pic>
        <p:nvPicPr>
          <p:cNvPr id="1773" name="Google Shape;1773;p77"/>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1774" name="Google Shape;1774;p77"/>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1775" name="Google Shape;1775;p77"/>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1776" name="Google Shape;1776;p77"/>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1777" name="Google Shape;1777;p77"/>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1778" name="Google Shape;1778;p77"/>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1779" name="Google Shape;1779;p77"/>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1780" name="Google Shape;1780;p77"/>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sp>
        <p:nvSpPr>
          <p:cNvPr id="1781" name="Google Shape;1781;p77"/>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cxnSp>
        <p:nvCxnSpPr>
          <p:cNvPr id="1782" name="Google Shape;1782;p77"/>
          <p:cNvCxnSpPr>
            <a:endCxn id="1781"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1784" name="Google Shape;1784;p77"/>
          <p:cNvSpPr txBox="1"/>
          <p:nvPr/>
        </p:nvSpPr>
        <p:spPr>
          <a:xfrm>
            <a:off x="493482" y="938419"/>
            <a:ext cx="2856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Hermann et al., NIPS’15</a:t>
            </a:r>
            <a:endParaRPr sz="1600" dirty="0">
              <a:solidFill>
                <a:schemeClr val="bg1">
                  <a:lumMod val="50000"/>
                </a:schemeClr>
              </a:solidFill>
            </a:endParaRPr>
          </a:p>
        </p:txBody>
      </p:sp>
      <p:sp>
        <p:nvSpPr>
          <p:cNvPr id="17" name="Google Shape;1831;p79">
            <a:extLst>
              <a:ext uri="{FF2B5EF4-FFF2-40B4-BE49-F238E27FC236}">
                <a16:creationId xmlns:a16="http://schemas.microsoft.com/office/drawing/2014/main" id="{47D062DB-78EA-1944-943E-5F277C502F57}"/>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8"/>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55</a:t>
            </a:fld>
            <a:endParaRPr/>
          </a:p>
        </p:txBody>
      </p:sp>
      <p:sp>
        <p:nvSpPr>
          <p:cNvPr id="1814" name="Google Shape;1814;p78"/>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1791" name="Google Shape;1791;p78"/>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1792" name="Google Shape;1792;p78"/>
          <p:cNvSpPr/>
          <p:nvPr/>
        </p:nvSpPr>
        <p:spPr>
          <a:xfrm>
            <a:off x="3652075" y="1239625"/>
            <a:ext cx="4820400" cy="677400"/>
          </a:xfrm>
          <a:prstGeom prst="roundRect">
            <a:avLst>
              <a:gd name="adj" fmla="val 16667"/>
            </a:avLst>
          </a:prstGeom>
          <a:solidFill>
            <a:srgbClr val="53545D">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8"/>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1794" name="Google Shape;1794;p78"/>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1795" name="Google Shape;1795;p78"/>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1796" name="Google Shape;1796;p78"/>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1797" name="Google Shape;1797;p78"/>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1798" name="Google Shape;1798;p78"/>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1799" name="Google Shape;1799;p78"/>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1800" name="Google Shape;1800;p78"/>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1801" name="Google Shape;1801;p78"/>
          <p:cNvCxnSpPr>
            <a:endCxn id="1793"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1803" name="Google Shape;1803;p78"/>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1804" name="Google Shape;1804;p78"/>
          <p:cNvCxnSpPr>
            <a:stCxn id="1803" idx="3"/>
            <a:endCxn id="1789"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1805" name="Google Shape;1805;p78"/>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8"/>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7" name="Google Shape;1807;p78"/>
          <p:cNvCxnSpPr>
            <a:stCxn id="1808" idx="3"/>
            <a:endCxn id="1792" idx="1"/>
          </p:cNvCxnSpPr>
          <p:nvPr/>
        </p:nvCxnSpPr>
        <p:spPr>
          <a:xfrm>
            <a:off x="3210250" y="1578325"/>
            <a:ext cx="441900" cy="0"/>
          </a:xfrm>
          <a:prstGeom prst="straightConnector1">
            <a:avLst/>
          </a:prstGeom>
          <a:noFill/>
          <a:ln w="19050" cap="flat" cmpd="sng">
            <a:solidFill>
              <a:schemeClr val="accent3"/>
            </a:solidFill>
            <a:prstDash val="dash"/>
            <a:round/>
            <a:headEnd type="none" w="med" len="med"/>
            <a:tailEnd type="none" w="med" len="med"/>
          </a:ln>
        </p:spPr>
      </p:cxnSp>
      <p:cxnSp>
        <p:nvCxnSpPr>
          <p:cNvPr id="1809" name="Google Shape;1809;p78"/>
          <p:cNvCxnSpPr>
            <a:stCxn id="1810" idx="3"/>
            <a:endCxn id="1806"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1811" name="Google Shape;1811;p78"/>
          <p:cNvCxnSpPr>
            <a:stCxn id="1812" idx="3"/>
            <a:endCxn id="1805"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1808" name="Google Shape;1808;p78"/>
          <p:cNvSpPr txBox="1"/>
          <p:nvPr/>
        </p:nvSpPr>
        <p:spPr>
          <a:xfrm>
            <a:off x="554650" y="1252375"/>
            <a:ext cx="2655600" cy="651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Answer Selection:</a:t>
            </a:r>
            <a:br>
              <a:rPr lang="en-GB">
                <a:solidFill>
                  <a:schemeClr val="accent3"/>
                </a:solidFill>
                <a:latin typeface="Proxima Nova"/>
                <a:ea typeface="Proxima Nova"/>
                <a:cs typeface="Proxima Nova"/>
                <a:sym typeface="Proxima Nova"/>
              </a:rPr>
            </a:br>
            <a:r>
              <a:rPr lang="en-GB">
                <a:solidFill>
                  <a:schemeClr val="accent3"/>
                </a:solidFill>
                <a:latin typeface="Proxima Nova"/>
                <a:ea typeface="Proxima Nova"/>
                <a:cs typeface="Proxima Nova"/>
                <a:sym typeface="Proxima Nova"/>
              </a:rPr>
              <a:t>answer prediction</a:t>
            </a:r>
            <a:endParaRPr>
              <a:solidFill>
                <a:schemeClr val="accent3"/>
              </a:solidFill>
              <a:latin typeface="Proxima Nova"/>
              <a:ea typeface="Proxima Nova"/>
              <a:cs typeface="Proxima Nova"/>
              <a:sym typeface="Proxima Nova"/>
            </a:endParaRPr>
          </a:p>
        </p:txBody>
      </p:sp>
      <p:sp>
        <p:nvSpPr>
          <p:cNvPr id="1810" name="Google Shape;1810;p78"/>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Sequence Interaction:</a:t>
            </a:r>
            <a:endParaRPr b="1">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a:solidFill>
                  <a:schemeClr val="accent3"/>
                </a:solidFill>
                <a:latin typeface="Proxima Nova"/>
                <a:ea typeface="Proxima Nova"/>
                <a:cs typeface="Proxima Nova"/>
                <a:sym typeface="Proxima Nova"/>
              </a:rPr>
              <a:t>Matching text with question</a:t>
            </a:r>
            <a:endParaRPr>
              <a:solidFill>
                <a:schemeClr val="accent3"/>
              </a:solidFill>
              <a:latin typeface="Proxima Nova"/>
              <a:ea typeface="Proxima Nova"/>
              <a:cs typeface="Proxima Nova"/>
              <a:sym typeface="Proxima Nova"/>
            </a:endParaRPr>
          </a:p>
        </p:txBody>
      </p:sp>
      <p:sp>
        <p:nvSpPr>
          <p:cNvPr id="1812" name="Google Shape;1812;p78"/>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1813" name="Google Shape;1813;p78"/>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1;p79">
            <a:extLst>
              <a:ext uri="{FF2B5EF4-FFF2-40B4-BE49-F238E27FC236}">
                <a16:creationId xmlns:a16="http://schemas.microsoft.com/office/drawing/2014/main" id="{0CA43D00-FC80-7949-A007-85E8F3A9439A}"/>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79"/>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56</a:t>
            </a:fld>
            <a:endParaRPr/>
          </a:p>
        </p:txBody>
      </p:sp>
      <p:sp>
        <p:nvSpPr>
          <p:cNvPr id="1834" name="Google Shape;1834;p79"/>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1821" name="Google Shape;1821;p79"/>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1822" name="Google Shape;1822;p79"/>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1823" name="Google Shape;1823;p79"/>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1824" name="Google Shape;1824;p79"/>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1825" name="Google Shape;1825;p79"/>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1826" name="Google Shape;1826;p79"/>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1827" name="Google Shape;1827;p79"/>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1828" name="Google Shape;1828;p79"/>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1829" name="Google Shape;1829;p79"/>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1830" name="Google Shape;1830;p79"/>
          <p:cNvCxnSpPr>
            <a:endCxn id="1822"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1831" name="Google Shape;1831;p79"/>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
        <p:nvSpPr>
          <p:cNvPr id="1832" name="Google Shape;1832;p79"/>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1833" name="Google Shape;1833;p79"/>
          <p:cNvCxnSpPr>
            <a:stCxn id="1832" idx="3"/>
            <a:endCxn id="1819"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81" name="Google Shape;1881;p8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57</a:t>
            </a:fld>
            <a:endParaRPr/>
          </a:p>
        </p:txBody>
      </p:sp>
      <p:sp>
        <p:nvSpPr>
          <p:cNvPr id="1867" name="Google Shape;1867;p82"/>
          <p:cNvSpPr txBox="1">
            <a:spLocks noGrp="1"/>
          </p:cNvSpPr>
          <p:nvPr>
            <p:ph type="body" idx="4294967295"/>
          </p:nvPr>
        </p:nvSpPr>
        <p:spPr>
          <a:xfrm>
            <a:off x="633532" y="3641499"/>
            <a:ext cx="8289235" cy="385763"/>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b="1" dirty="0"/>
              <a:t>Similar meaning of words → similar vector representations – see previous lectures!</a:t>
            </a:r>
            <a:endParaRPr sz="1600" b="1" dirty="0"/>
          </a:p>
          <a:p>
            <a:pPr marL="0" marR="0" lvl="0" indent="0" algn="l" rtl="0">
              <a:lnSpc>
                <a:spcPct val="115000"/>
              </a:lnSpc>
              <a:spcBef>
                <a:spcPts val="1600"/>
              </a:spcBef>
              <a:spcAft>
                <a:spcPts val="1600"/>
              </a:spcAft>
              <a:buNone/>
            </a:pPr>
            <a:endParaRPr sz="1600" dirty="0"/>
          </a:p>
        </p:txBody>
      </p:sp>
      <p:sp>
        <p:nvSpPr>
          <p:cNvPr id="1890" name="Google Shape;1890;p8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Representations for words: Embeddings</a:t>
            </a:r>
            <a:endParaRPr dirty="0"/>
          </a:p>
        </p:txBody>
      </p:sp>
      <p:sp>
        <p:nvSpPr>
          <p:cNvPr id="1868" name="Google Shape;1868;p82"/>
          <p:cNvSpPr/>
          <p:nvPr/>
        </p:nvSpPr>
        <p:spPr>
          <a:xfrm>
            <a:off x="1127325" y="1651450"/>
            <a:ext cx="16791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rain</a:t>
            </a:r>
            <a:endParaRPr/>
          </a:p>
        </p:txBody>
      </p:sp>
      <p:sp>
        <p:nvSpPr>
          <p:cNvPr id="1869" name="Google Shape;1869;p82"/>
          <p:cNvSpPr/>
          <p:nvPr/>
        </p:nvSpPr>
        <p:spPr>
          <a:xfrm>
            <a:off x="3193550" y="1651450"/>
            <a:ext cx="1584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precipitation</a:t>
            </a:r>
            <a:endParaRPr/>
          </a:p>
        </p:txBody>
      </p:sp>
      <p:pic>
        <p:nvPicPr>
          <p:cNvPr id="1870" name="Google Shape;1870;p82"/>
          <p:cNvPicPr preferRelativeResize="0"/>
          <p:nvPr/>
        </p:nvPicPr>
        <p:blipFill rotWithShape="1">
          <a:blip r:embed="rId3">
            <a:alphaModFix/>
          </a:blip>
          <a:srcRect l="22508" t="25033" r="24254" b="33879"/>
          <a:stretch/>
        </p:blipFill>
        <p:spPr>
          <a:xfrm>
            <a:off x="2836012" y="2467663"/>
            <a:ext cx="262250" cy="262226"/>
          </a:xfrm>
          <a:prstGeom prst="rect">
            <a:avLst/>
          </a:prstGeom>
          <a:noFill/>
          <a:ln>
            <a:noFill/>
          </a:ln>
        </p:spPr>
      </p:pic>
      <p:sp>
        <p:nvSpPr>
          <p:cNvPr id="1871" name="Google Shape;1871;p82"/>
          <p:cNvSpPr/>
          <p:nvPr/>
        </p:nvSpPr>
        <p:spPr>
          <a:xfrm>
            <a:off x="1892642" y="223379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2"/>
          <p:cNvSpPr/>
          <p:nvPr/>
        </p:nvSpPr>
        <p:spPr>
          <a:xfrm>
            <a:off x="1892642" y="242499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2"/>
          <p:cNvSpPr/>
          <p:nvPr/>
        </p:nvSpPr>
        <p:spPr>
          <a:xfrm>
            <a:off x="1892642" y="261620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2"/>
          <p:cNvSpPr/>
          <p:nvPr/>
        </p:nvSpPr>
        <p:spPr>
          <a:xfrm>
            <a:off x="1892642" y="280740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2"/>
          <p:cNvSpPr/>
          <p:nvPr/>
        </p:nvSpPr>
        <p:spPr>
          <a:xfrm>
            <a:off x="1875533" y="219905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2"/>
          <p:cNvSpPr/>
          <p:nvPr/>
        </p:nvSpPr>
        <p:spPr>
          <a:xfrm>
            <a:off x="3910242" y="223370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2"/>
          <p:cNvSpPr/>
          <p:nvPr/>
        </p:nvSpPr>
        <p:spPr>
          <a:xfrm>
            <a:off x="3910242" y="242491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2"/>
          <p:cNvSpPr/>
          <p:nvPr/>
        </p:nvSpPr>
        <p:spPr>
          <a:xfrm>
            <a:off x="3910242" y="261611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2"/>
          <p:cNvSpPr/>
          <p:nvPr/>
        </p:nvSpPr>
        <p:spPr>
          <a:xfrm>
            <a:off x="3910242" y="280731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2"/>
          <p:cNvSpPr/>
          <p:nvPr/>
        </p:nvSpPr>
        <p:spPr>
          <a:xfrm>
            <a:off x="3893133" y="219904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2"/>
          <p:cNvSpPr/>
          <p:nvPr/>
        </p:nvSpPr>
        <p:spPr>
          <a:xfrm>
            <a:off x="5224800" y="1651450"/>
            <a:ext cx="1584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mozzarella</a:t>
            </a:r>
            <a:endParaRPr/>
          </a:p>
        </p:txBody>
      </p:sp>
      <p:sp>
        <p:nvSpPr>
          <p:cNvPr id="1883" name="Google Shape;1883;p82"/>
          <p:cNvSpPr/>
          <p:nvPr/>
        </p:nvSpPr>
        <p:spPr>
          <a:xfrm>
            <a:off x="5941492" y="223370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2"/>
          <p:cNvSpPr/>
          <p:nvPr/>
        </p:nvSpPr>
        <p:spPr>
          <a:xfrm>
            <a:off x="5941492" y="242491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2"/>
          <p:cNvSpPr/>
          <p:nvPr/>
        </p:nvSpPr>
        <p:spPr>
          <a:xfrm>
            <a:off x="5941492" y="261611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2"/>
          <p:cNvSpPr/>
          <p:nvPr/>
        </p:nvSpPr>
        <p:spPr>
          <a:xfrm>
            <a:off x="5941492" y="280731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2"/>
          <p:cNvSpPr/>
          <p:nvPr/>
        </p:nvSpPr>
        <p:spPr>
          <a:xfrm>
            <a:off x="5924383" y="219904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8" name="Google Shape;1888;p82"/>
          <p:cNvPicPr preferRelativeResize="0"/>
          <p:nvPr/>
        </p:nvPicPr>
        <p:blipFill rotWithShape="1">
          <a:blip r:embed="rId3">
            <a:alphaModFix/>
          </a:blip>
          <a:srcRect l="22508" t="25033" r="24254" b="33879"/>
          <a:stretch/>
        </p:blipFill>
        <p:spPr>
          <a:xfrm>
            <a:off x="4877550" y="2467675"/>
            <a:ext cx="262250" cy="262226"/>
          </a:xfrm>
          <a:prstGeom prst="rect">
            <a:avLst/>
          </a:prstGeom>
          <a:noFill/>
          <a:ln>
            <a:noFill/>
          </a:ln>
        </p:spPr>
      </p:pic>
      <p:cxnSp>
        <p:nvCxnSpPr>
          <p:cNvPr id="1889" name="Google Shape;1889;p82"/>
          <p:cNvCxnSpPr/>
          <p:nvPr/>
        </p:nvCxnSpPr>
        <p:spPr>
          <a:xfrm flipH="1">
            <a:off x="4951812" y="2348750"/>
            <a:ext cx="113700" cy="5001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93"/>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58</a:t>
            </a:fld>
            <a:endParaRPr/>
          </a:p>
        </p:txBody>
      </p:sp>
      <p:sp>
        <p:nvSpPr>
          <p:cNvPr id="2125" name="Google Shape;2125;p93"/>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108" name="Google Shape;2108;p93"/>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109" name="Google Shape;2109;p93"/>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110" name="Google Shape;2110;p93"/>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111" name="Google Shape;2111;p93"/>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112" name="Google Shape;2112;p93"/>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113" name="Google Shape;2113;p93"/>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114" name="Google Shape;2114;p93"/>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115" name="Google Shape;2115;p93"/>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116" name="Google Shape;2116;p93"/>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117" name="Google Shape;2117;p93"/>
          <p:cNvCxnSpPr>
            <a:endCxn id="2109"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119" name="Google Shape;2119;p93"/>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120" name="Google Shape;2120;p93"/>
          <p:cNvCxnSpPr>
            <a:stCxn id="2119" idx="3"/>
            <a:endCxn id="2106"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121" name="Google Shape;2121;p93"/>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2" name="Google Shape;2122;p93"/>
          <p:cNvCxnSpPr>
            <a:stCxn id="2123" idx="3"/>
            <a:endCxn id="2121"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123" name="Google Shape;2123;p93"/>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124" name="Google Shape;2124;p93"/>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31;p79">
            <a:extLst>
              <a:ext uri="{FF2B5EF4-FFF2-40B4-BE49-F238E27FC236}">
                <a16:creationId xmlns:a16="http://schemas.microsoft.com/office/drawing/2014/main" id="{E816663B-BFA9-2443-BF4E-792F7592AA15}"/>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9" name="Google Shape;2139;p9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59</a:t>
            </a:fld>
            <a:endParaRPr/>
          </a:p>
        </p:txBody>
      </p:sp>
      <p:sp>
        <p:nvSpPr>
          <p:cNvPr id="2130" name="Google Shape;2130;p9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Language is compositional</a:t>
            </a:r>
            <a:endParaRPr dirty="0"/>
          </a:p>
        </p:txBody>
      </p:sp>
      <p:sp>
        <p:nvSpPr>
          <p:cNvPr id="2138" name="Google Shape;2138;p94"/>
          <p:cNvSpPr txBox="1">
            <a:spLocks noGrp="1"/>
          </p:cNvSpPr>
          <p:nvPr>
            <p:ph type="body" idx="4294967295"/>
          </p:nvPr>
        </p:nvSpPr>
        <p:spPr>
          <a:xfrm>
            <a:off x="0" y="2771775"/>
            <a:ext cx="8521700" cy="2192338"/>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b="1" dirty="0"/>
              <a:t>Challenges </a:t>
            </a:r>
            <a:endParaRPr sz="1600" b="1" dirty="0"/>
          </a:p>
          <a:p>
            <a:pPr marL="457200" lvl="0" indent="-330200" algn="l" rtl="0">
              <a:spcBef>
                <a:spcPts val="1600"/>
              </a:spcBef>
              <a:spcAft>
                <a:spcPts val="0"/>
              </a:spcAft>
              <a:buSzPts val="1600"/>
              <a:buChar char="●"/>
            </a:pPr>
            <a:r>
              <a:rPr lang="en-GB" sz="1600" dirty="0"/>
              <a:t>Inductive bias: which composition function to use? </a:t>
            </a:r>
            <a:endParaRPr sz="1600" dirty="0"/>
          </a:p>
          <a:p>
            <a:pPr marL="914400" lvl="1" indent="-317500" algn="l" rtl="0">
              <a:spcBef>
                <a:spcPts val="0"/>
              </a:spcBef>
              <a:spcAft>
                <a:spcPts val="0"/>
              </a:spcAft>
              <a:buSzPts val="1400"/>
              <a:buChar char="○"/>
            </a:pPr>
            <a:r>
              <a:rPr lang="en-GB" dirty="0"/>
              <a:t>sequence, tree or more general graph structures?</a:t>
            </a:r>
            <a:endParaRPr dirty="0"/>
          </a:p>
          <a:p>
            <a:pPr marL="914400" lvl="1" indent="-317500" algn="l" rtl="0">
              <a:spcBef>
                <a:spcPts val="0"/>
              </a:spcBef>
              <a:spcAft>
                <a:spcPts val="0"/>
              </a:spcAft>
              <a:buSzPts val="1400"/>
              <a:buChar char="○"/>
            </a:pPr>
            <a:r>
              <a:rPr lang="en-GB" dirty="0"/>
              <a:t>varies for different levels</a:t>
            </a:r>
            <a:endParaRPr sz="1600" dirty="0"/>
          </a:p>
          <a:p>
            <a:pPr marL="457200" marR="0" lvl="0" indent="-330200" algn="l" rtl="0">
              <a:lnSpc>
                <a:spcPct val="115000"/>
              </a:lnSpc>
              <a:spcBef>
                <a:spcPts val="0"/>
              </a:spcBef>
              <a:spcAft>
                <a:spcPts val="0"/>
              </a:spcAft>
              <a:buSzPts val="1600"/>
              <a:buChar char="●"/>
            </a:pPr>
            <a:r>
              <a:rPr lang="en-GB" sz="1600" dirty="0"/>
              <a:t>Capturing long-range dependencies</a:t>
            </a:r>
            <a:endParaRPr sz="1600" dirty="0"/>
          </a:p>
          <a:p>
            <a:pPr marL="914400" marR="0" lvl="1" indent="-317500" algn="l" rtl="0">
              <a:lnSpc>
                <a:spcPct val="115000"/>
              </a:lnSpc>
              <a:spcBef>
                <a:spcPts val="0"/>
              </a:spcBef>
              <a:spcAft>
                <a:spcPts val="0"/>
              </a:spcAft>
              <a:buSzPts val="1400"/>
              <a:buChar char="○"/>
            </a:pPr>
            <a:r>
              <a:rPr lang="en-GB" dirty="0">
                <a:solidFill>
                  <a:srgbClr val="0070C0"/>
                </a:solidFill>
              </a:rPr>
              <a:t>co-reference</a:t>
            </a:r>
            <a:r>
              <a:rPr lang="en-GB" dirty="0"/>
              <a:t> (tracking entities)</a:t>
            </a:r>
            <a:endParaRPr dirty="0"/>
          </a:p>
          <a:p>
            <a:pPr marL="914400" marR="0" lvl="1" indent="-317500" algn="l" rtl="0">
              <a:lnSpc>
                <a:spcPct val="115000"/>
              </a:lnSpc>
              <a:spcBef>
                <a:spcPts val="0"/>
              </a:spcBef>
              <a:spcAft>
                <a:spcPts val="0"/>
              </a:spcAft>
              <a:buSzPts val="1400"/>
              <a:buChar char="○"/>
            </a:pPr>
            <a:r>
              <a:rPr lang="en-GB" dirty="0"/>
              <a:t>effective information flow: ease of learning</a:t>
            </a:r>
            <a:endParaRPr dirty="0"/>
          </a:p>
        </p:txBody>
      </p:sp>
      <p:sp>
        <p:nvSpPr>
          <p:cNvPr id="2131" name="Google Shape;2131;p94"/>
          <p:cNvSpPr/>
          <p:nvPr/>
        </p:nvSpPr>
        <p:spPr>
          <a:xfrm>
            <a:off x="833992" y="1180625"/>
            <a:ext cx="7565100" cy="1458900"/>
          </a:xfrm>
          <a:prstGeom prst="roundRect">
            <a:avLst>
              <a:gd name="adj" fmla="val 16667"/>
            </a:avLst>
          </a:prstGeom>
          <a:solidFill>
            <a:srgbClr val="FFFDEE"/>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Documents</a:t>
            </a:r>
            <a:endParaRPr b="1">
              <a:solidFill>
                <a:schemeClr val="accent2"/>
              </a:solidFill>
              <a:latin typeface="Proxima Nova"/>
              <a:ea typeface="Proxima Nova"/>
              <a:cs typeface="Proxima Nova"/>
              <a:sym typeface="Proxima Nova"/>
            </a:endParaRPr>
          </a:p>
        </p:txBody>
      </p:sp>
      <p:sp>
        <p:nvSpPr>
          <p:cNvPr id="2132" name="Google Shape;2132;p94"/>
          <p:cNvSpPr/>
          <p:nvPr/>
        </p:nvSpPr>
        <p:spPr>
          <a:xfrm>
            <a:off x="1988450" y="1300725"/>
            <a:ext cx="6294000" cy="1241400"/>
          </a:xfrm>
          <a:prstGeom prst="roundRect">
            <a:avLst>
              <a:gd name="adj" fmla="val 16667"/>
            </a:avLst>
          </a:prstGeom>
          <a:solidFill>
            <a:srgbClr val="FFF2C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Paragraphs</a:t>
            </a:r>
            <a:endParaRPr b="1">
              <a:solidFill>
                <a:schemeClr val="accent2"/>
              </a:solidFill>
              <a:latin typeface="Proxima Nova"/>
              <a:ea typeface="Proxima Nova"/>
              <a:cs typeface="Proxima Nova"/>
              <a:sym typeface="Proxima Nova"/>
            </a:endParaRPr>
          </a:p>
        </p:txBody>
      </p:sp>
      <p:sp>
        <p:nvSpPr>
          <p:cNvPr id="2133" name="Google Shape;2133;p94"/>
          <p:cNvSpPr/>
          <p:nvPr/>
        </p:nvSpPr>
        <p:spPr>
          <a:xfrm>
            <a:off x="3142950" y="1371100"/>
            <a:ext cx="5023200" cy="1096800"/>
          </a:xfrm>
          <a:prstGeom prst="roundRect">
            <a:avLst>
              <a:gd name="adj" fmla="val 16667"/>
            </a:avLst>
          </a:prstGeom>
          <a:solidFill>
            <a:srgbClr val="FFE599"/>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Sentences</a:t>
            </a:r>
            <a:endParaRPr b="1">
              <a:solidFill>
                <a:schemeClr val="accent2"/>
              </a:solidFill>
              <a:latin typeface="Proxima Nova"/>
              <a:ea typeface="Proxima Nova"/>
              <a:cs typeface="Proxima Nova"/>
              <a:sym typeface="Proxima Nova"/>
            </a:endParaRPr>
          </a:p>
        </p:txBody>
      </p:sp>
      <p:sp>
        <p:nvSpPr>
          <p:cNvPr id="2134" name="Google Shape;2134;p94"/>
          <p:cNvSpPr/>
          <p:nvPr/>
        </p:nvSpPr>
        <p:spPr>
          <a:xfrm>
            <a:off x="4198485" y="1458908"/>
            <a:ext cx="3841200" cy="902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Clauses</a:t>
            </a:r>
            <a:endParaRPr b="1">
              <a:solidFill>
                <a:schemeClr val="accent2"/>
              </a:solidFill>
              <a:latin typeface="Proxima Nova"/>
              <a:ea typeface="Proxima Nova"/>
              <a:cs typeface="Proxima Nova"/>
              <a:sym typeface="Proxima Nova"/>
            </a:endParaRPr>
          </a:p>
        </p:txBody>
      </p:sp>
      <p:sp>
        <p:nvSpPr>
          <p:cNvPr id="2135" name="Google Shape;2135;p94"/>
          <p:cNvSpPr/>
          <p:nvPr/>
        </p:nvSpPr>
        <p:spPr>
          <a:xfrm>
            <a:off x="5023115" y="1543408"/>
            <a:ext cx="2902800" cy="733500"/>
          </a:xfrm>
          <a:prstGeom prst="roundRect">
            <a:avLst>
              <a:gd name="adj" fmla="val 16667"/>
            </a:avLst>
          </a:prstGeom>
          <a:solidFill>
            <a:srgbClr val="F1C23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Phrases</a:t>
            </a:r>
            <a:endParaRPr b="1">
              <a:solidFill>
                <a:schemeClr val="accent2"/>
              </a:solidFill>
              <a:latin typeface="Proxima Nova"/>
              <a:ea typeface="Proxima Nova"/>
              <a:cs typeface="Proxima Nova"/>
              <a:sym typeface="Proxima Nova"/>
            </a:endParaRPr>
          </a:p>
        </p:txBody>
      </p:sp>
      <p:sp>
        <p:nvSpPr>
          <p:cNvPr id="2136" name="Google Shape;2136;p94"/>
          <p:cNvSpPr/>
          <p:nvPr/>
        </p:nvSpPr>
        <p:spPr>
          <a:xfrm>
            <a:off x="5847748" y="1623733"/>
            <a:ext cx="1974300" cy="572700"/>
          </a:xfrm>
          <a:prstGeom prst="roundRect">
            <a:avLst>
              <a:gd name="adj" fmla="val 16667"/>
            </a:avLst>
          </a:prstGeom>
          <a:solidFill>
            <a:srgbClr val="DBA50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Words</a:t>
            </a:r>
            <a:endParaRPr b="1">
              <a:solidFill>
                <a:schemeClr val="accent2"/>
              </a:solidFill>
              <a:latin typeface="Proxima Nova"/>
              <a:ea typeface="Proxima Nova"/>
              <a:cs typeface="Proxima Nova"/>
              <a:sym typeface="Proxima Nova"/>
            </a:endParaRPr>
          </a:p>
        </p:txBody>
      </p:sp>
      <p:sp>
        <p:nvSpPr>
          <p:cNvPr id="2137" name="Google Shape;2137;p94"/>
          <p:cNvSpPr/>
          <p:nvPr/>
        </p:nvSpPr>
        <p:spPr>
          <a:xfrm>
            <a:off x="6596376" y="1699933"/>
            <a:ext cx="1125900" cy="420300"/>
          </a:xfrm>
          <a:prstGeom prst="roundRect">
            <a:avLst>
              <a:gd name="adj" fmla="val 16667"/>
            </a:avLst>
          </a:prstGeom>
          <a:solidFill>
            <a:srgbClr val="BF900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Characters</a:t>
            </a:r>
            <a:endParaRPr b="1">
              <a:solidFill>
                <a:schemeClr val="accent2"/>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76" name="Google Shape;76;p1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pic>
        <p:nvPicPr>
          <p:cNvPr id="77" name="Google Shape;77;p15"/>
          <p:cNvPicPr preferRelativeResize="0"/>
          <p:nvPr/>
        </p:nvPicPr>
        <p:blipFill rotWithShape="1">
          <a:blip r:embed="rId3">
            <a:alphaModFix/>
          </a:blip>
          <a:srcRect b="37386"/>
          <a:stretch/>
        </p:blipFill>
        <p:spPr>
          <a:xfrm>
            <a:off x="0" y="0"/>
            <a:ext cx="9144000" cy="4876799"/>
          </a:xfrm>
          <a:prstGeom prst="rect">
            <a:avLst/>
          </a:prstGeom>
          <a:noFill/>
          <a:ln>
            <a:noFill/>
          </a:ln>
        </p:spPr>
      </p:pic>
      <p:sp>
        <p:nvSpPr>
          <p:cNvPr id="78" name="Google Shape;78;p15"/>
          <p:cNvSpPr/>
          <p:nvPr/>
        </p:nvSpPr>
        <p:spPr>
          <a:xfrm>
            <a:off x="110625" y="129050"/>
            <a:ext cx="8839800" cy="9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a:t>ROBOTS CAN NOW PATTERN MATCH ON A BENCHMARK DATASET BETTER THAN HUMANS</a:t>
            </a:r>
            <a:endParaRPr sz="280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9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60</a:t>
            </a:fld>
            <a:endParaRPr/>
          </a:p>
        </p:txBody>
      </p:sp>
      <p:sp>
        <p:nvSpPr>
          <p:cNvPr id="2145" name="Google Shape;2145;p9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Representing Words in Context</a:t>
            </a:r>
            <a:endParaRPr/>
          </a:p>
        </p:txBody>
      </p:sp>
      <p:grpSp>
        <p:nvGrpSpPr>
          <p:cNvPr id="2146" name="Google Shape;2146;p95"/>
          <p:cNvGrpSpPr/>
          <p:nvPr/>
        </p:nvGrpSpPr>
        <p:grpSpPr>
          <a:xfrm>
            <a:off x="1438065" y="1672954"/>
            <a:ext cx="6806075" cy="1246600"/>
            <a:chOff x="1438065" y="1672954"/>
            <a:chExt cx="6806075" cy="1246600"/>
          </a:xfrm>
        </p:grpSpPr>
        <p:grpSp>
          <p:nvGrpSpPr>
            <p:cNvPr id="2147" name="Google Shape;2147;p95"/>
            <p:cNvGrpSpPr/>
            <p:nvPr/>
          </p:nvGrpSpPr>
          <p:grpSpPr>
            <a:xfrm>
              <a:off x="5246658" y="2119954"/>
              <a:ext cx="182700" cy="799500"/>
              <a:chOff x="2139320" y="2205629"/>
              <a:chExt cx="182700" cy="799500"/>
            </a:xfrm>
          </p:grpSpPr>
          <p:sp>
            <p:nvSpPr>
              <p:cNvPr id="2148" name="Google Shape;2148;p95"/>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5"/>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5"/>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5"/>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5"/>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3" name="Google Shape;2153;p95"/>
            <p:cNvSpPr/>
            <p:nvPr/>
          </p:nvSpPr>
          <p:spPr>
            <a:xfrm>
              <a:off x="2684633" y="212005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95"/>
            <p:cNvSpPr/>
            <p:nvPr/>
          </p:nvSpPr>
          <p:spPr>
            <a:xfrm>
              <a:off x="2701742" y="215471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95"/>
            <p:cNvSpPr/>
            <p:nvPr/>
          </p:nvSpPr>
          <p:spPr>
            <a:xfrm>
              <a:off x="2701742" y="234592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5"/>
            <p:cNvSpPr/>
            <p:nvPr/>
          </p:nvSpPr>
          <p:spPr>
            <a:xfrm>
              <a:off x="2701742" y="253712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5"/>
            <p:cNvSpPr/>
            <p:nvPr/>
          </p:nvSpPr>
          <p:spPr>
            <a:xfrm>
              <a:off x="2701742" y="272833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5"/>
            <p:cNvSpPr txBox="1"/>
            <p:nvPr/>
          </p:nvSpPr>
          <p:spPr>
            <a:xfrm>
              <a:off x="1438065" y="2402800"/>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vector for </a:t>
              </a:r>
              <a:r>
                <a:rPr lang="en-GB" sz="1000" b="1" i="1">
                  <a:solidFill>
                    <a:schemeClr val="accent3"/>
                  </a:solidFill>
                  <a:latin typeface="Proxima Nova"/>
                  <a:ea typeface="Proxima Nova"/>
                  <a:cs typeface="Proxima Nova"/>
                  <a:sym typeface="Proxima Nova"/>
                </a:rPr>
                <a:t>Prague</a:t>
              </a:r>
              <a:endParaRPr sz="1000" b="1" i="1"/>
            </a:p>
          </p:txBody>
        </p:sp>
        <p:grpSp>
          <p:nvGrpSpPr>
            <p:cNvPr id="2159" name="Google Shape;2159;p95"/>
            <p:cNvGrpSpPr/>
            <p:nvPr/>
          </p:nvGrpSpPr>
          <p:grpSpPr>
            <a:xfrm>
              <a:off x="6970808" y="2119954"/>
              <a:ext cx="182700" cy="799500"/>
              <a:chOff x="2139320" y="2205629"/>
              <a:chExt cx="182700" cy="799500"/>
            </a:xfrm>
          </p:grpSpPr>
          <p:sp>
            <p:nvSpPr>
              <p:cNvPr id="2160" name="Google Shape;2160;p95"/>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95"/>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95"/>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95"/>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95"/>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5" name="Google Shape;2165;p95"/>
            <p:cNvCxnSpPr>
              <a:endCxn id="2152" idx="0"/>
            </p:cNvCxnSpPr>
            <p:nvPr/>
          </p:nvCxnSpPr>
          <p:spPr>
            <a:xfrm flipH="1">
              <a:off x="5338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166" name="Google Shape;2166;p95"/>
            <p:cNvCxnSpPr/>
            <p:nvPr/>
          </p:nvCxnSpPr>
          <p:spPr>
            <a:xfrm flipH="1">
              <a:off x="7062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167" name="Google Shape;2167;p95"/>
            <p:cNvCxnSpPr/>
            <p:nvPr/>
          </p:nvCxnSpPr>
          <p:spPr>
            <a:xfrm flipH="1">
              <a:off x="2775833" y="1672954"/>
              <a:ext cx="300" cy="447000"/>
            </a:xfrm>
            <a:prstGeom prst="straightConnector1">
              <a:avLst/>
            </a:prstGeom>
            <a:noFill/>
            <a:ln w="9525" cap="flat" cmpd="sng">
              <a:solidFill>
                <a:srgbClr val="000000"/>
              </a:solidFill>
              <a:prstDash val="dot"/>
              <a:round/>
              <a:headEnd type="none" w="med" len="med"/>
              <a:tailEnd type="none" w="med" len="med"/>
            </a:ln>
          </p:spPr>
        </p:cxnSp>
        <p:sp>
          <p:nvSpPr>
            <p:cNvPr id="2168" name="Google Shape;2168;p95"/>
            <p:cNvSpPr txBox="1"/>
            <p:nvPr/>
          </p:nvSpPr>
          <p:spPr>
            <a:xfrm>
              <a:off x="4211777" y="2402025"/>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vector for </a:t>
              </a:r>
              <a:r>
                <a:rPr lang="en-GB" sz="1000" b="1" i="1">
                  <a:solidFill>
                    <a:schemeClr val="accent3"/>
                  </a:solidFill>
                  <a:latin typeface="Proxima Nova"/>
                  <a:ea typeface="Proxima Nova"/>
                  <a:cs typeface="Proxima Nova"/>
                  <a:sym typeface="Proxima Nova"/>
                </a:rPr>
                <a:t>Prague</a:t>
              </a:r>
              <a:endParaRPr sz="1000" i="1">
                <a:solidFill>
                  <a:schemeClr val="accent3"/>
                </a:solidFill>
                <a:latin typeface="Proxima Nova"/>
                <a:ea typeface="Proxima Nova"/>
                <a:cs typeface="Proxima Nova"/>
                <a:sym typeface="Proxima Nova"/>
              </a:endParaRPr>
            </a:p>
          </p:txBody>
        </p:sp>
        <p:sp>
          <p:nvSpPr>
            <p:cNvPr id="2169" name="Google Shape;2169;p95"/>
            <p:cNvSpPr txBox="1"/>
            <p:nvPr/>
          </p:nvSpPr>
          <p:spPr>
            <a:xfrm>
              <a:off x="7201940" y="2326488"/>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vector for </a:t>
              </a:r>
              <a:r>
                <a:rPr lang="en-GB" sz="1000" b="1" i="1">
                  <a:solidFill>
                    <a:schemeClr val="accent3"/>
                  </a:solidFill>
                  <a:latin typeface="Proxima Nova"/>
                  <a:ea typeface="Proxima Nova"/>
                  <a:cs typeface="Proxima Nova"/>
                  <a:sym typeface="Proxima Nova"/>
                </a:rPr>
                <a:t>Prague</a:t>
              </a:r>
              <a:endParaRPr sz="1000" i="1">
                <a:solidFill>
                  <a:schemeClr val="accent3"/>
                </a:solidFill>
                <a:latin typeface="Proxima Nova"/>
                <a:ea typeface="Proxima Nova"/>
                <a:cs typeface="Proxima Nova"/>
                <a:sym typeface="Proxima Nova"/>
              </a:endParaRPr>
            </a:p>
          </p:txBody>
        </p:sp>
        <p:sp>
          <p:nvSpPr>
            <p:cNvPr id="2170" name="Google Shape;2170;p95"/>
            <p:cNvSpPr/>
            <p:nvPr/>
          </p:nvSpPr>
          <p:spPr>
            <a:xfrm>
              <a:off x="5246808" y="211929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5"/>
            <p:cNvSpPr/>
            <p:nvPr/>
          </p:nvSpPr>
          <p:spPr>
            <a:xfrm>
              <a:off x="5263917" y="215395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95"/>
            <p:cNvSpPr/>
            <p:nvPr/>
          </p:nvSpPr>
          <p:spPr>
            <a:xfrm>
              <a:off x="5263917" y="234516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95"/>
            <p:cNvSpPr/>
            <p:nvPr/>
          </p:nvSpPr>
          <p:spPr>
            <a:xfrm>
              <a:off x="5263917" y="253636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95"/>
            <p:cNvSpPr/>
            <p:nvPr/>
          </p:nvSpPr>
          <p:spPr>
            <a:xfrm>
              <a:off x="5263917" y="272756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95"/>
            <p:cNvSpPr/>
            <p:nvPr/>
          </p:nvSpPr>
          <p:spPr>
            <a:xfrm>
              <a:off x="6970808" y="211929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95"/>
            <p:cNvSpPr/>
            <p:nvPr/>
          </p:nvSpPr>
          <p:spPr>
            <a:xfrm>
              <a:off x="6987917" y="215395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5"/>
            <p:cNvSpPr/>
            <p:nvPr/>
          </p:nvSpPr>
          <p:spPr>
            <a:xfrm>
              <a:off x="6987917" y="234516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95"/>
            <p:cNvSpPr/>
            <p:nvPr/>
          </p:nvSpPr>
          <p:spPr>
            <a:xfrm>
              <a:off x="6987917" y="253636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95"/>
            <p:cNvSpPr/>
            <p:nvPr/>
          </p:nvSpPr>
          <p:spPr>
            <a:xfrm>
              <a:off x="6987917" y="272756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5"/>
            <p:cNvSpPr/>
            <p:nvPr/>
          </p:nvSpPr>
          <p:spPr>
            <a:xfrm>
              <a:off x="3399900" y="2415688"/>
              <a:ext cx="262200" cy="2067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95"/>
            <p:cNvSpPr/>
            <p:nvPr/>
          </p:nvSpPr>
          <p:spPr>
            <a:xfrm>
              <a:off x="5870250" y="2415700"/>
              <a:ext cx="262200" cy="2067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2" name="Google Shape;2182;p95"/>
          <p:cNvSpPr txBox="1"/>
          <p:nvPr/>
        </p:nvSpPr>
        <p:spPr>
          <a:xfrm>
            <a:off x="311700" y="3311225"/>
            <a:ext cx="8520600" cy="17457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Word representations should vary depending on context</a:t>
            </a:r>
            <a:br>
              <a:rPr lang="en-GB" sz="1600">
                <a:solidFill>
                  <a:schemeClr val="accent3"/>
                </a:solidFill>
                <a:latin typeface="Proxima Nova"/>
                <a:ea typeface="Proxima Nova"/>
                <a:cs typeface="Proxima Nova"/>
                <a:sym typeface="Proxima Nova"/>
              </a:rPr>
            </a:br>
            <a:br>
              <a:rPr lang="en-GB" sz="1600">
                <a:solidFill>
                  <a:schemeClr val="accent3"/>
                </a:solidFill>
                <a:latin typeface="Proxima Nova"/>
                <a:ea typeface="Proxima Nova"/>
                <a:cs typeface="Proxima Nova"/>
                <a:sym typeface="Proxima Nova"/>
              </a:rPr>
            </a:br>
            <a:endParaRPr sz="1600">
              <a:solidFill>
                <a:schemeClr val="accent3"/>
              </a:solidFill>
              <a:latin typeface="Proxima Nova"/>
              <a:ea typeface="Proxima Nova"/>
              <a:cs typeface="Proxima Nova"/>
              <a:sym typeface="Proxima Nova"/>
            </a:endParaRPr>
          </a:p>
        </p:txBody>
      </p:sp>
      <p:sp>
        <p:nvSpPr>
          <p:cNvPr id="2183" name="Google Shape;2183;p95"/>
          <p:cNvSpPr/>
          <p:nvPr/>
        </p:nvSpPr>
        <p:spPr>
          <a:xfrm>
            <a:off x="899850" y="1308075"/>
            <a:ext cx="23577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“move from </a:t>
            </a:r>
            <a:r>
              <a:rPr lang="en-GB" sz="1200" i="1">
                <a:solidFill>
                  <a:srgbClr val="E69138"/>
                </a:solidFill>
              </a:rPr>
              <a:t>Gospić</a:t>
            </a:r>
            <a:r>
              <a:rPr lang="en-GB" sz="1200" i="1"/>
              <a:t> to </a:t>
            </a:r>
            <a:r>
              <a:rPr lang="en-GB" sz="1200" b="1" i="1">
                <a:solidFill>
                  <a:schemeClr val="dk2"/>
                </a:solidFill>
              </a:rPr>
              <a:t>Prague</a:t>
            </a:r>
            <a:r>
              <a:rPr lang="en-GB" sz="1200" i="1"/>
              <a:t>”</a:t>
            </a:r>
            <a:endParaRPr sz="1200" i="1"/>
          </a:p>
        </p:txBody>
      </p:sp>
      <p:sp>
        <p:nvSpPr>
          <p:cNvPr id="2184" name="Google Shape;2184;p95"/>
          <p:cNvSpPr/>
          <p:nvPr/>
        </p:nvSpPr>
        <p:spPr>
          <a:xfrm>
            <a:off x="3708800" y="1308075"/>
            <a:ext cx="20379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i="1">
                <a:solidFill>
                  <a:srgbClr val="E69138"/>
                </a:solidFill>
              </a:rPr>
              <a:t>Gospić</a:t>
            </a:r>
            <a:r>
              <a:rPr lang="en-GB" sz="1200" i="1"/>
              <a:t> for </a:t>
            </a:r>
            <a:r>
              <a:rPr lang="en-GB" sz="1200" b="1" i="1">
                <a:solidFill>
                  <a:schemeClr val="dk2"/>
                </a:solidFill>
              </a:rPr>
              <a:t>Prague</a:t>
            </a:r>
            <a:r>
              <a:rPr lang="en-GB" sz="1200" i="1"/>
              <a:t>”</a:t>
            </a:r>
            <a:endParaRPr sz="1200" i="1"/>
          </a:p>
        </p:txBody>
      </p:sp>
      <p:sp>
        <p:nvSpPr>
          <p:cNvPr id="2185" name="Google Shape;2185;p95"/>
          <p:cNvSpPr/>
          <p:nvPr/>
        </p:nvSpPr>
        <p:spPr>
          <a:xfrm>
            <a:off x="6197950" y="1308075"/>
            <a:ext cx="2037900" cy="572700"/>
          </a:xfrm>
          <a:prstGeom prst="roundRect">
            <a:avLst>
              <a:gd name="adj" fmla="val 12002"/>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b="1" i="1">
                <a:solidFill>
                  <a:schemeClr val="dk2"/>
                </a:solidFill>
              </a:rPr>
              <a:t>Prague</a:t>
            </a:r>
            <a:r>
              <a:rPr lang="en-GB" sz="1200" b="1" i="1"/>
              <a:t> </a:t>
            </a:r>
            <a:r>
              <a:rPr lang="en-GB" sz="1200" i="1"/>
              <a:t>for </a:t>
            </a:r>
            <a:r>
              <a:rPr lang="en-GB" sz="1200" i="1">
                <a:solidFill>
                  <a:srgbClr val="E69138"/>
                </a:solidFill>
              </a:rPr>
              <a:t>Gospić</a:t>
            </a:r>
            <a:r>
              <a:rPr lang="en-GB" sz="1200" i="1"/>
              <a:t>”</a:t>
            </a:r>
            <a:endParaRPr sz="1200" i="1"/>
          </a:p>
        </p:txBody>
      </p:sp>
      <p:pic>
        <p:nvPicPr>
          <p:cNvPr id="2186" name="Google Shape;2186;p95"/>
          <p:cNvPicPr preferRelativeResize="0"/>
          <p:nvPr/>
        </p:nvPicPr>
        <p:blipFill rotWithShape="1">
          <a:blip r:embed="rId3">
            <a:alphaModFix/>
          </a:blip>
          <a:srcRect l="22508" t="25033" r="24254" b="33879"/>
          <a:stretch/>
        </p:blipFill>
        <p:spPr>
          <a:xfrm>
            <a:off x="5841212" y="1462538"/>
            <a:ext cx="262250" cy="262226"/>
          </a:xfrm>
          <a:prstGeom prst="rect">
            <a:avLst/>
          </a:prstGeom>
          <a:noFill/>
          <a:ln>
            <a:noFill/>
          </a:ln>
        </p:spPr>
      </p:pic>
      <p:cxnSp>
        <p:nvCxnSpPr>
          <p:cNvPr id="2187" name="Google Shape;2187;p95"/>
          <p:cNvCxnSpPr/>
          <p:nvPr/>
        </p:nvCxnSpPr>
        <p:spPr>
          <a:xfrm flipH="1">
            <a:off x="5925762" y="1344375"/>
            <a:ext cx="113700" cy="500100"/>
          </a:xfrm>
          <a:prstGeom prst="straightConnector1">
            <a:avLst/>
          </a:prstGeom>
          <a:noFill/>
          <a:ln w="19050" cap="flat" cmpd="sng">
            <a:solidFill>
              <a:srgbClr val="000000"/>
            </a:solidFill>
            <a:prstDash val="solid"/>
            <a:round/>
            <a:headEnd type="none" w="med" len="med"/>
            <a:tailEnd type="none" w="med" len="med"/>
          </a:ln>
        </p:spPr>
      </p:cxnSp>
      <p:pic>
        <p:nvPicPr>
          <p:cNvPr id="2188" name="Google Shape;2188;p95"/>
          <p:cNvPicPr preferRelativeResize="0"/>
          <p:nvPr/>
        </p:nvPicPr>
        <p:blipFill rotWithShape="1">
          <a:blip r:embed="rId3">
            <a:alphaModFix/>
          </a:blip>
          <a:srcRect l="22508" t="25033" r="24254" b="33879"/>
          <a:stretch/>
        </p:blipFill>
        <p:spPr>
          <a:xfrm>
            <a:off x="3352062" y="1463300"/>
            <a:ext cx="262250" cy="2622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96"/>
          <p:cNvSpPr txBox="1"/>
          <p:nvPr/>
        </p:nvSpPr>
        <p:spPr>
          <a:xfrm>
            <a:off x="311700" y="3311225"/>
            <a:ext cx="8520600" cy="17457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Word representations should vary depending on context</a:t>
            </a:r>
            <a:endParaRPr sz="1600">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b="1">
                <a:solidFill>
                  <a:schemeClr val="accent3"/>
                </a:solidFill>
                <a:latin typeface="Proxima Nova"/>
                <a:ea typeface="Proxima Nova"/>
                <a:cs typeface="Proxima Nova"/>
                <a:sym typeface="Proxima Nova"/>
              </a:rPr>
              <a:t>Contextual word representation:</a:t>
            </a:r>
            <a:r>
              <a:rPr lang="en-GB" sz="1600">
                <a:solidFill>
                  <a:schemeClr val="accent3"/>
                </a:solidFill>
                <a:latin typeface="Proxima Nova"/>
                <a:ea typeface="Proxima Nova"/>
                <a:cs typeface="Proxima Nova"/>
                <a:sym typeface="Proxima Nova"/>
              </a:rPr>
              <a:t> </a:t>
            </a:r>
            <a:endParaRPr sz="1600">
              <a:solidFill>
                <a:schemeClr val="accent3"/>
              </a:solidFill>
              <a:latin typeface="Proxima Nova"/>
              <a:ea typeface="Proxima Nova"/>
              <a:cs typeface="Proxima Nova"/>
              <a:sym typeface="Proxima Nova"/>
            </a:endParaRPr>
          </a:p>
          <a:p>
            <a:pPr marL="914400" lvl="1"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a word representation, computed conditionally on the given context</a:t>
            </a:r>
            <a:endParaRPr sz="1600">
              <a:solidFill>
                <a:schemeClr val="accent3"/>
              </a:solidFill>
              <a:latin typeface="Proxima Nova"/>
              <a:ea typeface="Proxima Nova"/>
              <a:cs typeface="Proxima Nova"/>
              <a:sym typeface="Proxima Nova"/>
            </a:endParaRPr>
          </a:p>
        </p:txBody>
      </p:sp>
      <p:sp>
        <p:nvSpPr>
          <p:cNvPr id="2194" name="Google Shape;2194;p9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61</a:t>
            </a:fld>
            <a:endParaRPr/>
          </a:p>
        </p:txBody>
      </p:sp>
      <p:sp>
        <p:nvSpPr>
          <p:cNvPr id="2195" name="Google Shape;2195;p9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Representing Words in Context</a:t>
            </a:r>
            <a:endParaRPr/>
          </a:p>
        </p:txBody>
      </p:sp>
      <p:pic>
        <p:nvPicPr>
          <p:cNvPr id="2196" name="Google Shape;2196;p96"/>
          <p:cNvPicPr preferRelativeResize="0"/>
          <p:nvPr/>
        </p:nvPicPr>
        <p:blipFill rotWithShape="1">
          <a:blip r:embed="rId3">
            <a:alphaModFix/>
          </a:blip>
          <a:srcRect l="22508" t="25033" r="24254" b="33879"/>
          <a:stretch/>
        </p:blipFill>
        <p:spPr>
          <a:xfrm>
            <a:off x="3352062" y="2388575"/>
            <a:ext cx="262250" cy="262226"/>
          </a:xfrm>
          <a:prstGeom prst="rect">
            <a:avLst/>
          </a:prstGeom>
          <a:noFill/>
          <a:ln>
            <a:noFill/>
          </a:ln>
        </p:spPr>
      </p:pic>
      <p:grpSp>
        <p:nvGrpSpPr>
          <p:cNvPr id="2197" name="Google Shape;2197;p96"/>
          <p:cNvGrpSpPr/>
          <p:nvPr/>
        </p:nvGrpSpPr>
        <p:grpSpPr>
          <a:xfrm>
            <a:off x="2684633" y="2120054"/>
            <a:ext cx="182700" cy="799500"/>
            <a:chOff x="2139320" y="2205629"/>
            <a:chExt cx="182700" cy="799500"/>
          </a:xfrm>
        </p:grpSpPr>
        <p:sp>
          <p:nvSpPr>
            <p:cNvPr id="2198" name="Google Shape;2198;p96"/>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6"/>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96"/>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96"/>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96"/>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96"/>
          <p:cNvSpPr txBox="1"/>
          <p:nvPr/>
        </p:nvSpPr>
        <p:spPr>
          <a:xfrm>
            <a:off x="1438065" y="2402800"/>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 of </a:t>
            </a:r>
            <a:r>
              <a:rPr lang="en-GB" sz="1000" b="1" i="1">
                <a:solidFill>
                  <a:schemeClr val="accent3"/>
                </a:solidFill>
                <a:latin typeface="Proxima Nova"/>
                <a:ea typeface="Proxima Nova"/>
                <a:cs typeface="Proxima Nova"/>
                <a:sym typeface="Proxima Nova"/>
              </a:rPr>
              <a:t>Prague</a:t>
            </a:r>
            <a:endParaRPr sz="1000" b="1" i="1"/>
          </a:p>
        </p:txBody>
      </p:sp>
      <p:grpSp>
        <p:nvGrpSpPr>
          <p:cNvPr id="2204" name="Google Shape;2204;p96"/>
          <p:cNvGrpSpPr/>
          <p:nvPr/>
        </p:nvGrpSpPr>
        <p:grpSpPr>
          <a:xfrm>
            <a:off x="5246658" y="2119954"/>
            <a:ext cx="182700" cy="799500"/>
            <a:chOff x="2139320" y="2205629"/>
            <a:chExt cx="182700" cy="799500"/>
          </a:xfrm>
        </p:grpSpPr>
        <p:sp>
          <p:nvSpPr>
            <p:cNvPr id="2205" name="Google Shape;2205;p96"/>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96"/>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96"/>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6"/>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6"/>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96"/>
          <p:cNvGrpSpPr/>
          <p:nvPr/>
        </p:nvGrpSpPr>
        <p:grpSpPr>
          <a:xfrm>
            <a:off x="6970808" y="2119954"/>
            <a:ext cx="182700" cy="799500"/>
            <a:chOff x="2139320" y="2205629"/>
            <a:chExt cx="182700" cy="799500"/>
          </a:xfrm>
        </p:grpSpPr>
        <p:sp>
          <p:nvSpPr>
            <p:cNvPr id="2211" name="Google Shape;2211;p96"/>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96"/>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96"/>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96"/>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96"/>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96"/>
          <p:cNvSpPr/>
          <p:nvPr/>
        </p:nvSpPr>
        <p:spPr>
          <a:xfrm>
            <a:off x="899850" y="1308075"/>
            <a:ext cx="23577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“move from </a:t>
            </a:r>
            <a:r>
              <a:rPr lang="en-GB" sz="1200" i="1">
                <a:solidFill>
                  <a:srgbClr val="E69138"/>
                </a:solidFill>
              </a:rPr>
              <a:t>Gospić</a:t>
            </a:r>
            <a:r>
              <a:rPr lang="en-GB" sz="1200" i="1"/>
              <a:t> to </a:t>
            </a:r>
            <a:r>
              <a:rPr lang="en-GB" sz="1200" b="1" i="1">
                <a:solidFill>
                  <a:schemeClr val="dk2"/>
                </a:solidFill>
              </a:rPr>
              <a:t>Prague</a:t>
            </a:r>
            <a:r>
              <a:rPr lang="en-GB" sz="1200" i="1"/>
              <a:t>”</a:t>
            </a:r>
            <a:endParaRPr sz="1200" i="1"/>
          </a:p>
        </p:txBody>
      </p:sp>
      <p:sp>
        <p:nvSpPr>
          <p:cNvPr id="2217" name="Google Shape;2217;p96"/>
          <p:cNvSpPr/>
          <p:nvPr/>
        </p:nvSpPr>
        <p:spPr>
          <a:xfrm>
            <a:off x="3708800" y="1308075"/>
            <a:ext cx="20379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i="1">
                <a:solidFill>
                  <a:srgbClr val="E69138"/>
                </a:solidFill>
              </a:rPr>
              <a:t>Gospić</a:t>
            </a:r>
            <a:r>
              <a:rPr lang="en-GB" sz="1200" i="1"/>
              <a:t> for </a:t>
            </a:r>
            <a:r>
              <a:rPr lang="en-GB" sz="1200" b="1" i="1">
                <a:solidFill>
                  <a:schemeClr val="dk2"/>
                </a:solidFill>
              </a:rPr>
              <a:t>Prague</a:t>
            </a:r>
            <a:r>
              <a:rPr lang="en-GB" sz="1200" i="1"/>
              <a:t>”</a:t>
            </a:r>
            <a:endParaRPr sz="1200" i="1"/>
          </a:p>
        </p:txBody>
      </p:sp>
      <p:sp>
        <p:nvSpPr>
          <p:cNvPr id="2218" name="Google Shape;2218;p96"/>
          <p:cNvSpPr/>
          <p:nvPr/>
        </p:nvSpPr>
        <p:spPr>
          <a:xfrm>
            <a:off x="6197950" y="1308075"/>
            <a:ext cx="2037900" cy="572700"/>
          </a:xfrm>
          <a:prstGeom prst="roundRect">
            <a:avLst>
              <a:gd name="adj" fmla="val 12002"/>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b="1" i="1">
                <a:solidFill>
                  <a:schemeClr val="dk2"/>
                </a:solidFill>
              </a:rPr>
              <a:t>Prague</a:t>
            </a:r>
            <a:r>
              <a:rPr lang="en-GB" sz="1200" b="1" i="1"/>
              <a:t> </a:t>
            </a:r>
            <a:r>
              <a:rPr lang="en-GB" sz="1200" i="1"/>
              <a:t>for </a:t>
            </a:r>
            <a:r>
              <a:rPr lang="en-GB" sz="1200" i="1">
                <a:solidFill>
                  <a:srgbClr val="E69138"/>
                </a:solidFill>
              </a:rPr>
              <a:t>Gospić</a:t>
            </a:r>
            <a:r>
              <a:rPr lang="en-GB" sz="1200" i="1"/>
              <a:t>”</a:t>
            </a:r>
            <a:endParaRPr sz="1200" i="1"/>
          </a:p>
        </p:txBody>
      </p:sp>
      <p:pic>
        <p:nvPicPr>
          <p:cNvPr id="2219" name="Google Shape;2219;p96"/>
          <p:cNvPicPr preferRelativeResize="0"/>
          <p:nvPr/>
        </p:nvPicPr>
        <p:blipFill rotWithShape="1">
          <a:blip r:embed="rId3">
            <a:alphaModFix/>
          </a:blip>
          <a:srcRect l="22508" t="25033" r="24254" b="33879"/>
          <a:stretch/>
        </p:blipFill>
        <p:spPr>
          <a:xfrm>
            <a:off x="5841212" y="1462538"/>
            <a:ext cx="262250" cy="262226"/>
          </a:xfrm>
          <a:prstGeom prst="rect">
            <a:avLst/>
          </a:prstGeom>
          <a:noFill/>
          <a:ln>
            <a:noFill/>
          </a:ln>
        </p:spPr>
      </p:pic>
      <p:cxnSp>
        <p:nvCxnSpPr>
          <p:cNvPr id="2220" name="Google Shape;2220;p96"/>
          <p:cNvCxnSpPr/>
          <p:nvPr/>
        </p:nvCxnSpPr>
        <p:spPr>
          <a:xfrm flipH="1">
            <a:off x="5925762" y="1344375"/>
            <a:ext cx="113700" cy="500100"/>
          </a:xfrm>
          <a:prstGeom prst="straightConnector1">
            <a:avLst/>
          </a:prstGeom>
          <a:noFill/>
          <a:ln w="19050" cap="flat" cmpd="sng">
            <a:solidFill>
              <a:srgbClr val="000000"/>
            </a:solidFill>
            <a:prstDash val="solid"/>
            <a:round/>
            <a:headEnd type="none" w="med" len="med"/>
            <a:tailEnd type="none" w="med" len="med"/>
          </a:ln>
        </p:spPr>
      </p:cxnSp>
      <p:pic>
        <p:nvPicPr>
          <p:cNvPr id="2221" name="Google Shape;2221;p96"/>
          <p:cNvPicPr preferRelativeResize="0"/>
          <p:nvPr/>
        </p:nvPicPr>
        <p:blipFill rotWithShape="1">
          <a:blip r:embed="rId3">
            <a:alphaModFix/>
          </a:blip>
          <a:srcRect l="22508" t="25033" r="24254" b="33879"/>
          <a:stretch/>
        </p:blipFill>
        <p:spPr>
          <a:xfrm>
            <a:off x="3352062" y="1463300"/>
            <a:ext cx="262250" cy="262226"/>
          </a:xfrm>
          <a:prstGeom prst="rect">
            <a:avLst/>
          </a:prstGeom>
          <a:noFill/>
          <a:ln>
            <a:noFill/>
          </a:ln>
        </p:spPr>
      </p:pic>
      <p:pic>
        <p:nvPicPr>
          <p:cNvPr id="2222" name="Google Shape;2222;p96"/>
          <p:cNvPicPr preferRelativeResize="0"/>
          <p:nvPr/>
        </p:nvPicPr>
        <p:blipFill rotWithShape="1">
          <a:blip r:embed="rId3">
            <a:alphaModFix/>
          </a:blip>
          <a:srcRect l="22508" t="25033" r="24254" b="33879"/>
          <a:stretch/>
        </p:blipFill>
        <p:spPr>
          <a:xfrm>
            <a:off x="5851462" y="2387913"/>
            <a:ext cx="262250" cy="262226"/>
          </a:xfrm>
          <a:prstGeom prst="rect">
            <a:avLst/>
          </a:prstGeom>
          <a:noFill/>
          <a:ln>
            <a:noFill/>
          </a:ln>
        </p:spPr>
      </p:pic>
      <p:cxnSp>
        <p:nvCxnSpPr>
          <p:cNvPr id="2223" name="Google Shape;2223;p96"/>
          <p:cNvCxnSpPr/>
          <p:nvPr/>
        </p:nvCxnSpPr>
        <p:spPr>
          <a:xfrm flipH="1">
            <a:off x="5936012" y="2269750"/>
            <a:ext cx="113700" cy="500100"/>
          </a:xfrm>
          <a:prstGeom prst="straightConnector1">
            <a:avLst/>
          </a:prstGeom>
          <a:noFill/>
          <a:ln w="19050" cap="flat" cmpd="sng">
            <a:solidFill>
              <a:srgbClr val="000000"/>
            </a:solidFill>
            <a:prstDash val="solid"/>
            <a:round/>
            <a:headEnd type="none" w="med" len="med"/>
            <a:tailEnd type="none" w="med" len="med"/>
          </a:ln>
        </p:spPr>
      </p:cxnSp>
      <p:cxnSp>
        <p:nvCxnSpPr>
          <p:cNvPr id="2224" name="Google Shape;2224;p96"/>
          <p:cNvCxnSpPr>
            <a:endCxn id="2209" idx="0"/>
          </p:cNvCxnSpPr>
          <p:nvPr/>
        </p:nvCxnSpPr>
        <p:spPr>
          <a:xfrm flipH="1">
            <a:off x="5338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225" name="Google Shape;2225;p96"/>
          <p:cNvCxnSpPr/>
          <p:nvPr/>
        </p:nvCxnSpPr>
        <p:spPr>
          <a:xfrm flipH="1">
            <a:off x="7062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226" name="Google Shape;2226;p96"/>
          <p:cNvCxnSpPr/>
          <p:nvPr/>
        </p:nvCxnSpPr>
        <p:spPr>
          <a:xfrm flipH="1">
            <a:off x="2775833" y="1672954"/>
            <a:ext cx="300" cy="447000"/>
          </a:xfrm>
          <a:prstGeom prst="straightConnector1">
            <a:avLst/>
          </a:prstGeom>
          <a:noFill/>
          <a:ln w="9525" cap="flat" cmpd="sng">
            <a:solidFill>
              <a:srgbClr val="000000"/>
            </a:solidFill>
            <a:prstDash val="dot"/>
            <a:round/>
            <a:headEnd type="none" w="med" len="med"/>
            <a:tailEnd type="none" w="med" len="med"/>
          </a:ln>
        </p:spPr>
      </p:cxnSp>
      <p:sp>
        <p:nvSpPr>
          <p:cNvPr id="2227" name="Google Shape;2227;p96"/>
          <p:cNvSpPr txBox="1"/>
          <p:nvPr/>
        </p:nvSpPr>
        <p:spPr>
          <a:xfrm>
            <a:off x="4211777" y="2402025"/>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 of </a:t>
            </a:r>
            <a:r>
              <a:rPr lang="en-GB" sz="1000" b="1" i="1">
                <a:solidFill>
                  <a:schemeClr val="accent3"/>
                </a:solidFill>
                <a:latin typeface="Proxima Nova"/>
                <a:ea typeface="Proxima Nova"/>
                <a:cs typeface="Proxima Nova"/>
                <a:sym typeface="Proxima Nova"/>
              </a:rPr>
              <a:t>Prague</a:t>
            </a:r>
            <a:endParaRPr sz="1000" b="1" i="1"/>
          </a:p>
        </p:txBody>
      </p:sp>
      <p:sp>
        <p:nvSpPr>
          <p:cNvPr id="2228" name="Google Shape;2228;p96"/>
          <p:cNvSpPr txBox="1"/>
          <p:nvPr/>
        </p:nvSpPr>
        <p:spPr>
          <a:xfrm>
            <a:off x="7201940" y="2326488"/>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 of </a:t>
            </a:r>
            <a:r>
              <a:rPr lang="en-GB" sz="1000" b="1" i="1">
                <a:solidFill>
                  <a:schemeClr val="accent3"/>
                </a:solidFill>
                <a:latin typeface="Proxima Nova"/>
                <a:ea typeface="Proxima Nova"/>
                <a:cs typeface="Proxima Nova"/>
                <a:sym typeface="Proxima Nova"/>
              </a:rPr>
              <a:t>Prague</a:t>
            </a:r>
            <a:endParaRPr sz="1000" b="1" i="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grpSp>
        <p:nvGrpSpPr>
          <p:cNvPr id="2233" name="Google Shape;2233;p97"/>
          <p:cNvGrpSpPr/>
          <p:nvPr/>
        </p:nvGrpSpPr>
        <p:grpSpPr>
          <a:xfrm>
            <a:off x="5878470" y="2963379"/>
            <a:ext cx="182700" cy="799500"/>
            <a:chOff x="1083595" y="3302204"/>
            <a:chExt cx="182700" cy="799500"/>
          </a:xfrm>
        </p:grpSpPr>
        <p:sp>
          <p:nvSpPr>
            <p:cNvPr id="2234" name="Google Shape;2234;p97"/>
            <p:cNvSpPr/>
            <p:nvPr/>
          </p:nvSpPr>
          <p:spPr>
            <a:xfrm>
              <a:off x="1100655" y="3336981"/>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97"/>
            <p:cNvSpPr/>
            <p:nvPr/>
          </p:nvSpPr>
          <p:spPr>
            <a:xfrm>
              <a:off x="1100655" y="3528185"/>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97"/>
            <p:cNvSpPr/>
            <p:nvPr/>
          </p:nvSpPr>
          <p:spPr>
            <a:xfrm>
              <a:off x="1100655" y="3719388"/>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97"/>
            <p:cNvSpPr/>
            <p:nvPr/>
          </p:nvSpPr>
          <p:spPr>
            <a:xfrm>
              <a:off x="1100655" y="3910592"/>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97"/>
          <p:cNvGrpSpPr/>
          <p:nvPr/>
        </p:nvGrpSpPr>
        <p:grpSpPr>
          <a:xfrm>
            <a:off x="6422183" y="2963391"/>
            <a:ext cx="182819" cy="799489"/>
            <a:chOff x="3752775" y="2200275"/>
            <a:chExt cx="304800" cy="1314300"/>
          </a:xfrm>
        </p:grpSpPr>
        <p:sp>
          <p:nvSpPr>
            <p:cNvPr id="2240" name="Google Shape;2240;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97"/>
          <p:cNvGrpSpPr/>
          <p:nvPr/>
        </p:nvGrpSpPr>
        <p:grpSpPr>
          <a:xfrm>
            <a:off x="6966008" y="2963391"/>
            <a:ext cx="182819" cy="799489"/>
            <a:chOff x="3752775" y="2200275"/>
            <a:chExt cx="304800" cy="1314300"/>
          </a:xfrm>
        </p:grpSpPr>
        <p:sp>
          <p:nvSpPr>
            <p:cNvPr id="2246" name="Google Shape;2246;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97"/>
          <p:cNvGrpSpPr/>
          <p:nvPr/>
        </p:nvGrpSpPr>
        <p:grpSpPr>
          <a:xfrm>
            <a:off x="7509820" y="2963391"/>
            <a:ext cx="182819" cy="799489"/>
            <a:chOff x="3752775" y="2200275"/>
            <a:chExt cx="304800" cy="1314300"/>
          </a:xfrm>
        </p:grpSpPr>
        <p:sp>
          <p:nvSpPr>
            <p:cNvPr id="2252" name="Google Shape;2252;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97"/>
          <p:cNvGrpSpPr/>
          <p:nvPr/>
        </p:nvGrpSpPr>
        <p:grpSpPr>
          <a:xfrm>
            <a:off x="8053645" y="2963391"/>
            <a:ext cx="182819" cy="799489"/>
            <a:chOff x="3752775" y="2200275"/>
            <a:chExt cx="304800" cy="1314300"/>
          </a:xfrm>
        </p:grpSpPr>
        <p:sp>
          <p:nvSpPr>
            <p:cNvPr id="2258" name="Google Shape;2258;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3" name="Google Shape;2263;p97"/>
          <p:cNvSpPr/>
          <p:nvPr/>
        </p:nvSpPr>
        <p:spPr>
          <a:xfrm>
            <a:off x="5627212" y="3930325"/>
            <a:ext cx="5163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move</a:t>
            </a:r>
            <a:endParaRPr sz="800"/>
          </a:p>
        </p:txBody>
      </p:sp>
      <p:sp>
        <p:nvSpPr>
          <p:cNvPr id="2264" name="Google Shape;2264;p97"/>
          <p:cNvSpPr/>
          <p:nvPr/>
        </p:nvSpPr>
        <p:spPr>
          <a:xfrm>
            <a:off x="6247963" y="3930325"/>
            <a:ext cx="4260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from</a:t>
            </a:r>
            <a:endParaRPr sz="800"/>
          </a:p>
        </p:txBody>
      </p:sp>
      <p:sp>
        <p:nvSpPr>
          <p:cNvPr id="2265" name="Google Shape;2265;p97"/>
          <p:cNvSpPr/>
          <p:nvPr/>
        </p:nvSpPr>
        <p:spPr>
          <a:xfrm>
            <a:off x="6778412" y="3930325"/>
            <a:ext cx="5577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Gospić</a:t>
            </a:r>
            <a:endParaRPr sz="800"/>
          </a:p>
        </p:txBody>
      </p:sp>
      <p:sp>
        <p:nvSpPr>
          <p:cNvPr id="2266" name="Google Shape;2266;p97"/>
          <p:cNvSpPr/>
          <p:nvPr/>
        </p:nvSpPr>
        <p:spPr>
          <a:xfrm>
            <a:off x="7440565" y="3930325"/>
            <a:ext cx="3213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to</a:t>
            </a:r>
            <a:endParaRPr sz="800"/>
          </a:p>
        </p:txBody>
      </p:sp>
      <p:sp>
        <p:nvSpPr>
          <p:cNvPr id="2267" name="Google Shape;2267;p97"/>
          <p:cNvSpPr/>
          <p:nvPr/>
        </p:nvSpPr>
        <p:spPr>
          <a:xfrm>
            <a:off x="7866188" y="3930325"/>
            <a:ext cx="5577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Prague</a:t>
            </a:r>
            <a:endParaRPr sz="800"/>
          </a:p>
        </p:txBody>
      </p:sp>
      <p:sp>
        <p:nvSpPr>
          <p:cNvPr id="2268" name="Google Shape;2268;p97"/>
          <p:cNvSpPr txBox="1"/>
          <p:nvPr/>
        </p:nvSpPr>
        <p:spPr>
          <a:xfrm>
            <a:off x="4572000" y="3177075"/>
            <a:ext cx="11367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representations</a:t>
            </a:r>
            <a:endParaRPr sz="1000" i="1"/>
          </a:p>
        </p:txBody>
      </p:sp>
      <p:grpSp>
        <p:nvGrpSpPr>
          <p:cNvPr id="2269" name="Google Shape;2269;p97"/>
          <p:cNvGrpSpPr/>
          <p:nvPr/>
        </p:nvGrpSpPr>
        <p:grpSpPr>
          <a:xfrm>
            <a:off x="6422233" y="2963404"/>
            <a:ext cx="182700" cy="799500"/>
            <a:chOff x="1083595" y="3302204"/>
            <a:chExt cx="182700" cy="799500"/>
          </a:xfrm>
        </p:grpSpPr>
        <p:sp>
          <p:nvSpPr>
            <p:cNvPr id="2270" name="Google Shape;2270;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97"/>
          <p:cNvGrpSpPr/>
          <p:nvPr/>
        </p:nvGrpSpPr>
        <p:grpSpPr>
          <a:xfrm>
            <a:off x="6966020" y="2963404"/>
            <a:ext cx="182700" cy="799500"/>
            <a:chOff x="1083595" y="3302204"/>
            <a:chExt cx="182700" cy="799500"/>
          </a:xfrm>
        </p:grpSpPr>
        <p:sp>
          <p:nvSpPr>
            <p:cNvPr id="2276" name="Google Shape;2276;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97"/>
          <p:cNvGrpSpPr/>
          <p:nvPr/>
        </p:nvGrpSpPr>
        <p:grpSpPr>
          <a:xfrm>
            <a:off x="7509883" y="2963379"/>
            <a:ext cx="182700" cy="799500"/>
            <a:chOff x="1083595" y="3302204"/>
            <a:chExt cx="182700" cy="799500"/>
          </a:xfrm>
        </p:grpSpPr>
        <p:sp>
          <p:nvSpPr>
            <p:cNvPr id="2282" name="Google Shape;2282;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97"/>
          <p:cNvGrpSpPr/>
          <p:nvPr/>
        </p:nvGrpSpPr>
        <p:grpSpPr>
          <a:xfrm>
            <a:off x="8053645" y="2963404"/>
            <a:ext cx="182700" cy="799500"/>
            <a:chOff x="1083595" y="3302204"/>
            <a:chExt cx="182700" cy="799500"/>
          </a:xfrm>
        </p:grpSpPr>
        <p:sp>
          <p:nvSpPr>
            <p:cNvPr id="2288" name="Google Shape;2288;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3" name="Google Shape;2293;p97"/>
          <p:cNvSpPr/>
          <p:nvPr/>
        </p:nvSpPr>
        <p:spPr>
          <a:xfrm>
            <a:off x="5627200" y="1328850"/>
            <a:ext cx="2894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  “move           from           </a:t>
            </a:r>
            <a:r>
              <a:rPr lang="en-GB" sz="800" dirty="0" err="1"/>
              <a:t>Gospić</a:t>
            </a:r>
            <a:r>
              <a:rPr lang="en-GB" sz="800" dirty="0"/>
              <a:t>            to           Prague”</a:t>
            </a:r>
            <a:endParaRPr sz="800" dirty="0"/>
          </a:p>
        </p:txBody>
      </p:sp>
      <p:grpSp>
        <p:nvGrpSpPr>
          <p:cNvPr id="2294" name="Google Shape;2294;p97"/>
          <p:cNvGrpSpPr/>
          <p:nvPr/>
        </p:nvGrpSpPr>
        <p:grpSpPr>
          <a:xfrm>
            <a:off x="8046920" y="1892729"/>
            <a:ext cx="182700" cy="799500"/>
            <a:chOff x="2139320" y="2205629"/>
            <a:chExt cx="182700" cy="799500"/>
          </a:xfrm>
        </p:grpSpPr>
        <p:sp>
          <p:nvSpPr>
            <p:cNvPr id="2295" name="Google Shape;2295;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97"/>
          <p:cNvSpPr txBox="1"/>
          <p:nvPr/>
        </p:nvSpPr>
        <p:spPr>
          <a:xfrm>
            <a:off x="4603204" y="2106400"/>
            <a:ext cx="12024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representations</a:t>
            </a:r>
            <a:endParaRPr sz="1000" i="1"/>
          </a:p>
        </p:txBody>
      </p:sp>
      <p:grpSp>
        <p:nvGrpSpPr>
          <p:cNvPr id="2301" name="Google Shape;2301;p97"/>
          <p:cNvGrpSpPr/>
          <p:nvPr/>
        </p:nvGrpSpPr>
        <p:grpSpPr>
          <a:xfrm>
            <a:off x="7513520" y="1892729"/>
            <a:ext cx="182700" cy="799500"/>
            <a:chOff x="2139320" y="2205629"/>
            <a:chExt cx="182700" cy="799500"/>
          </a:xfrm>
        </p:grpSpPr>
        <p:sp>
          <p:nvSpPr>
            <p:cNvPr id="2302" name="Google Shape;2302;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97"/>
          <p:cNvGrpSpPr/>
          <p:nvPr/>
        </p:nvGrpSpPr>
        <p:grpSpPr>
          <a:xfrm>
            <a:off x="6972545" y="1892729"/>
            <a:ext cx="182700" cy="799500"/>
            <a:chOff x="2139320" y="2205629"/>
            <a:chExt cx="182700" cy="799500"/>
          </a:xfrm>
        </p:grpSpPr>
        <p:sp>
          <p:nvSpPr>
            <p:cNvPr id="2308" name="Google Shape;2308;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97"/>
          <p:cNvGrpSpPr/>
          <p:nvPr/>
        </p:nvGrpSpPr>
        <p:grpSpPr>
          <a:xfrm>
            <a:off x="6415970" y="1892729"/>
            <a:ext cx="182700" cy="799500"/>
            <a:chOff x="2139320" y="2205629"/>
            <a:chExt cx="182700" cy="799500"/>
          </a:xfrm>
        </p:grpSpPr>
        <p:sp>
          <p:nvSpPr>
            <p:cNvPr id="2314" name="Google Shape;2314;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97"/>
          <p:cNvGrpSpPr/>
          <p:nvPr/>
        </p:nvGrpSpPr>
        <p:grpSpPr>
          <a:xfrm>
            <a:off x="5882570" y="1892729"/>
            <a:ext cx="182700" cy="799500"/>
            <a:chOff x="2139320" y="2205629"/>
            <a:chExt cx="182700" cy="799500"/>
          </a:xfrm>
        </p:grpSpPr>
        <p:sp>
          <p:nvSpPr>
            <p:cNvPr id="2320" name="Google Shape;2320;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97"/>
          <p:cNvSpPr/>
          <p:nvPr/>
        </p:nvSpPr>
        <p:spPr>
          <a:xfrm rot="-5400000">
            <a:off x="6942400" y="1645075"/>
            <a:ext cx="211800" cy="2355900"/>
          </a:xfrm>
          <a:prstGeom prst="rightBrace">
            <a:avLst>
              <a:gd name="adj1" fmla="val 8333"/>
              <a:gd name="adj2"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97"/>
          <p:cNvSpPr/>
          <p:nvPr/>
        </p:nvSpPr>
        <p:spPr>
          <a:xfrm rot="-5400000">
            <a:off x="6942400" y="1645075"/>
            <a:ext cx="211800" cy="2355900"/>
          </a:xfrm>
          <a:prstGeom prst="rightBrace">
            <a:avLst>
              <a:gd name="adj1" fmla="val 8333"/>
              <a:gd name="adj2" fmla="val 7363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97"/>
          <p:cNvSpPr/>
          <p:nvPr/>
        </p:nvSpPr>
        <p:spPr>
          <a:xfrm rot="-5400000">
            <a:off x="6942400" y="1645075"/>
            <a:ext cx="211800" cy="2355900"/>
          </a:xfrm>
          <a:prstGeom prst="rightBrace">
            <a:avLst>
              <a:gd name="adj1" fmla="val 8333"/>
              <a:gd name="adj2" fmla="val 9613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97"/>
          <p:cNvSpPr/>
          <p:nvPr/>
        </p:nvSpPr>
        <p:spPr>
          <a:xfrm rot="-5400000">
            <a:off x="6942400" y="1645075"/>
            <a:ext cx="211800" cy="2355900"/>
          </a:xfrm>
          <a:prstGeom prst="rightBrace">
            <a:avLst>
              <a:gd name="adj1" fmla="val 8333"/>
              <a:gd name="adj2" fmla="val 27008"/>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97"/>
          <p:cNvSpPr/>
          <p:nvPr/>
        </p:nvSpPr>
        <p:spPr>
          <a:xfrm rot="-5400000">
            <a:off x="6942400" y="1645075"/>
            <a:ext cx="211800" cy="2355900"/>
          </a:xfrm>
          <a:prstGeom prst="rightBrace">
            <a:avLst>
              <a:gd name="adj1" fmla="val 8333"/>
              <a:gd name="adj2" fmla="val 450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9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62</a:t>
            </a:fld>
            <a:endParaRPr/>
          </a:p>
        </p:txBody>
      </p:sp>
      <p:sp>
        <p:nvSpPr>
          <p:cNvPr id="2331" name="Google Shape;2331;p9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Representing Words in Context</a:t>
            </a:r>
            <a:endParaRPr/>
          </a:p>
        </p:txBody>
      </p:sp>
      <p:sp>
        <p:nvSpPr>
          <p:cNvPr id="2332" name="Google Shape;2332;p97"/>
          <p:cNvSpPr txBox="1"/>
          <p:nvPr/>
        </p:nvSpPr>
        <p:spPr>
          <a:xfrm>
            <a:off x="309350" y="1161125"/>
            <a:ext cx="4262700" cy="17601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composition of word vectors into contextualized word representations</a:t>
            </a:r>
            <a:endParaRPr sz="1600" dirty="0">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use vector composition function</a:t>
            </a:r>
            <a:endParaRPr sz="1600" dirty="0">
              <a:solidFill>
                <a:schemeClr val="accent3"/>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43" name="Google Shape;2343;p9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63</a:t>
            </a:fld>
            <a:endParaRPr/>
          </a:p>
        </p:txBody>
      </p:sp>
      <p:sp>
        <p:nvSpPr>
          <p:cNvPr id="2337" name="Google Shape;2337;p98"/>
          <p:cNvSpPr txBox="1">
            <a:spLocks noGrp="1"/>
          </p:cNvSpPr>
          <p:nvPr>
            <p:ph type="title" idx="4294967295"/>
          </p:nvPr>
        </p:nvSpPr>
        <p:spPr>
          <a:xfrm>
            <a:off x="0" y="444500"/>
            <a:ext cx="56959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Recurrent Neural Network Layers</a:t>
            </a:r>
            <a:endParaRPr/>
          </a:p>
        </p:txBody>
      </p:sp>
      <p:sp>
        <p:nvSpPr>
          <p:cNvPr id="2338" name="Google Shape;2338;p98"/>
          <p:cNvSpPr txBox="1">
            <a:spLocks noGrp="1"/>
          </p:cNvSpPr>
          <p:nvPr>
            <p:ph type="body" idx="4294967295"/>
          </p:nvPr>
        </p:nvSpPr>
        <p:spPr>
          <a:xfrm>
            <a:off x="0" y="1152525"/>
            <a:ext cx="5695950" cy="341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a:t>Idea</a:t>
            </a:r>
            <a:r>
              <a:rPr lang="en-GB" sz="1600"/>
              <a:t>: text as sequence</a:t>
            </a:r>
            <a:endParaRPr sz="1600"/>
          </a:p>
          <a:p>
            <a:pPr marL="457200" lvl="0" indent="-330200" algn="l" rtl="0">
              <a:spcBef>
                <a:spcPts val="0"/>
              </a:spcBef>
              <a:spcAft>
                <a:spcPts val="0"/>
              </a:spcAft>
              <a:buSzPts val="1600"/>
              <a:buChar char="●"/>
            </a:pPr>
            <a:r>
              <a:rPr lang="en-GB" sz="1600"/>
              <a:t>Prominent types: </a:t>
            </a:r>
            <a:r>
              <a:rPr lang="en-GB" sz="1600" i="1"/>
              <a:t>LSTM, GRU</a:t>
            </a:r>
            <a:endParaRPr sz="1600" i="1"/>
          </a:p>
          <a:p>
            <a:pPr marL="457200" lvl="0" indent="-330200" algn="l" rtl="0">
              <a:spcBef>
                <a:spcPts val="0"/>
              </a:spcBef>
              <a:spcAft>
                <a:spcPts val="0"/>
              </a:spcAft>
              <a:buSzPts val="1600"/>
              <a:buChar char="●"/>
            </a:pPr>
            <a:r>
              <a:rPr lang="en-GB" sz="1600" b="1"/>
              <a:t>Inductive bias:</a:t>
            </a:r>
            <a:r>
              <a:rPr lang="en-GB" sz="1600"/>
              <a:t> Recency</a:t>
            </a:r>
            <a:endParaRPr sz="1600"/>
          </a:p>
          <a:p>
            <a:pPr marL="914400" lvl="1" indent="-317500" algn="l" rtl="0">
              <a:spcBef>
                <a:spcPts val="0"/>
              </a:spcBef>
              <a:spcAft>
                <a:spcPts val="0"/>
              </a:spcAft>
              <a:buSzPts val="1400"/>
              <a:buChar char="○"/>
            </a:pPr>
            <a:r>
              <a:rPr lang="en-GB"/>
              <a:t>more recent symbols have bigger impact on hidden state</a:t>
            </a:r>
            <a:endParaRPr sz="1600" i="1"/>
          </a:p>
          <a:p>
            <a:pPr marL="457200" lvl="0" indent="-330200" algn="l" rtl="0">
              <a:spcBef>
                <a:spcPts val="0"/>
              </a:spcBef>
              <a:spcAft>
                <a:spcPts val="0"/>
              </a:spcAft>
              <a:buSzPts val="1600"/>
              <a:buChar char="●"/>
            </a:pPr>
            <a:r>
              <a:rPr lang="en-GB" sz="1600" b="1"/>
              <a:t>Advantages</a:t>
            </a:r>
            <a:endParaRPr sz="1600"/>
          </a:p>
          <a:p>
            <a:pPr marL="914400" lvl="1" indent="-317500" algn="l" rtl="0">
              <a:spcBef>
                <a:spcPts val="0"/>
              </a:spcBef>
              <a:spcAft>
                <a:spcPts val="0"/>
              </a:spcAft>
              <a:buSzPts val="1400"/>
              <a:buChar char="○"/>
            </a:pPr>
            <a:r>
              <a:rPr lang="en-GB"/>
              <a:t>everything is connected</a:t>
            </a:r>
            <a:endParaRPr/>
          </a:p>
          <a:p>
            <a:pPr marL="914400" lvl="1" indent="-317500" algn="l" rtl="0">
              <a:spcBef>
                <a:spcPts val="0"/>
              </a:spcBef>
              <a:spcAft>
                <a:spcPts val="0"/>
              </a:spcAft>
              <a:buSzPts val="1400"/>
              <a:buChar char="○"/>
            </a:pPr>
            <a:r>
              <a:rPr lang="en-GB"/>
              <a:t>easy to train and robust in practice</a:t>
            </a:r>
            <a:endParaRPr/>
          </a:p>
          <a:p>
            <a:pPr marL="457200" lvl="0" indent="-330200" algn="l" rtl="0">
              <a:spcBef>
                <a:spcPts val="0"/>
              </a:spcBef>
              <a:spcAft>
                <a:spcPts val="0"/>
              </a:spcAft>
              <a:buSzPts val="1600"/>
              <a:buChar char="●"/>
            </a:pPr>
            <a:r>
              <a:rPr lang="en-GB" sz="1600" b="1"/>
              <a:t>Disadvantages</a:t>
            </a:r>
            <a:endParaRPr sz="1600"/>
          </a:p>
          <a:p>
            <a:pPr marL="914400" lvl="1" indent="-317500" algn="l" rtl="0">
              <a:spcBef>
                <a:spcPts val="0"/>
              </a:spcBef>
              <a:spcAft>
                <a:spcPts val="0"/>
              </a:spcAft>
              <a:buSzPts val="1400"/>
              <a:buChar char="○"/>
            </a:pPr>
            <a:r>
              <a:rPr lang="en-GB"/>
              <a:t>Slow → computation time linear in length of text</a:t>
            </a:r>
            <a:endParaRPr/>
          </a:p>
          <a:p>
            <a:pPr marL="914400" lvl="1" indent="-317500" algn="l" rtl="0">
              <a:spcBef>
                <a:spcPts val="0"/>
              </a:spcBef>
              <a:spcAft>
                <a:spcPts val="0"/>
              </a:spcAft>
              <a:buSzPts val="1400"/>
              <a:buChar char="○"/>
            </a:pPr>
            <a:r>
              <a:rPr lang="en-GB"/>
              <a:t>not good for (very) long range dependencies</a:t>
            </a:r>
            <a:br>
              <a:rPr lang="en-GB" sz="1600"/>
            </a:br>
            <a:endParaRPr sz="1600"/>
          </a:p>
          <a:p>
            <a:pPr marL="457200" marR="0" lvl="0" indent="-330200" algn="l" rtl="0">
              <a:lnSpc>
                <a:spcPct val="115000"/>
              </a:lnSpc>
              <a:spcBef>
                <a:spcPts val="0"/>
              </a:spcBef>
              <a:spcAft>
                <a:spcPts val="0"/>
              </a:spcAft>
              <a:buClr>
                <a:schemeClr val="accent3"/>
              </a:buClr>
              <a:buSzPts val="1600"/>
              <a:buFont typeface="Proxima Nova"/>
              <a:buChar char="●"/>
            </a:pPr>
            <a:r>
              <a:rPr lang="en-GB" sz="1600" i="1"/>
              <a:t>Good for:</a:t>
            </a:r>
            <a:r>
              <a:rPr lang="en-GB" sz="1600"/>
              <a:t> sentences, small paragraphs</a:t>
            </a:r>
            <a:endParaRPr/>
          </a:p>
        </p:txBody>
      </p:sp>
      <p:grpSp>
        <p:nvGrpSpPr>
          <p:cNvPr id="2339" name="Google Shape;2339;p98"/>
          <p:cNvGrpSpPr/>
          <p:nvPr/>
        </p:nvGrpSpPr>
        <p:grpSpPr>
          <a:xfrm>
            <a:off x="6429364" y="3334123"/>
            <a:ext cx="1406457" cy="243027"/>
            <a:chOff x="6227339" y="3324423"/>
            <a:chExt cx="1406457" cy="243027"/>
          </a:xfrm>
        </p:grpSpPr>
        <p:pic>
          <p:nvPicPr>
            <p:cNvPr id="2340" name="Google Shape;2340;p98"/>
            <p:cNvPicPr preferRelativeResize="0"/>
            <p:nvPr/>
          </p:nvPicPr>
          <p:blipFill>
            <a:blip r:embed="rId3">
              <a:alphaModFix/>
            </a:blip>
            <a:stretch>
              <a:fillRect/>
            </a:stretch>
          </p:blipFill>
          <p:spPr>
            <a:xfrm>
              <a:off x="6227339" y="3368475"/>
              <a:ext cx="454824" cy="198975"/>
            </a:xfrm>
            <a:prstGeom prst="rect">
              <a:avLst/>
            </a:prstGeom>
            <a:noFill/>
            <a:ln>
              <a:noFill/>
            </a:ln>
          </p:spPr>
        </p:pic>
        <p:pic>
          <p:nvPicPr>
            <p:cNvPr id="2341" name="Google Shape;2341;p98"/>
            <p:cNvPicPr preferRelativeResize="0"/>
            <p:nvPr/>
          </p:nvPicPr>
          <p:blipFill>
            <a:blip r:embed="rId4">
              <a:alphaModFix/>
            </a:blip>
            <a:stretch>
              <a:fillRect/>
            </a:stretch>
          </p:blipFill>
          <p:spPr>
            <a:xfrm>
              <a:off x="6725308" y="3324423"/>
              <a:ext cx="908488" cy="243025"/>
            </a:xfrm>
            <a:prstGeom prst="rect">
              <a:avLst/>
            </a:prstGeom>
            <a:noFill/>
            <a:ln>
              <a:noFill/>
            </a:ln>
          </p:spPr>
        </p:pic>
      </p:grpSp>
      <p:sp>
        <p:nvSpPr>
          <p:cNvPr id="2342" name="Google Shape;2342;p98"/>
          <p:cNvSpPr txBox="1"/>
          <p:nvPr/>
        </p:nvSpPr>
        <p:spPr>
          <a:xfrm>
            <a:off x="5459506" y="3577150"/>
            <a:ext cx="3669694" cy="13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b="1" dirty="0">
                <a:solidFill>
                  <a:schemeClr val="accent3"/>
                </a:solidFill>
                <a:latin typeface="Proxima Nova"/>
                <a:ea typeface="Proxima Nova"/>
                <a:cs typeface="Proxima Nova"/>
                <a:sym typeface="Proxima Nova"/>
              </a:rPr>
              <a:t>Tree-variants</a:t>
            </a:r>
            <a:r>
              <a:rPr lang="en-GB" sz="1600" i="1" dirty="0">
                <a:solidFill>
                  <a:schemeClr val="accent3"/>
                </a:solidFill>
                <a:latin typeface="Proxima Nova"/>
                <a:ea typeface="Proxima Nova"/>
                <a:cs typeface="Proxima Nova"/>
                <a:sym typeface="Proxima Nova"/>
              </a:rPr>
              <a:t>:</a:t>
            </a:r>
            <a:endParaRPr sz="1600" i="1" dirty="0">
              <a:solidFill>
                <a:schemeClr val="accent3"/>
              </a:solidFill>
              <a:latin typeface="Proxima Nova"/>
              <a:ea typeface="Proxima Nova"/>
              <a:cs typeface="Proxima Nova"/>
              <a:sym typeface="Proxima Nova"/>
            </a:endParaRPr>
          </a:p>
          <a:p>
            <a:pPr marL="457200" lvl="0" indent="-317500" algn="l" rtl="0">
              <a:lnSpc>
                <a:spcPct val="115000"/>
              </a:lnSpc>
              <a:spcBef>
                <a:spcPts val="1600"/>
              </a:spcBef>
              <a:spcAft>
                <a:spcPts val="0"/>
              </a:spcAft>
              <a:buClr>
                <a:schemeClr val="accent3"/>
              </a:buClr>
              <a:buSzPts val="1400"/>
              <a:buFont typeface="Proxima Nova"/>
              <a:buChar char="●"/>
            </a:pPr>
            <a:r>
              <a:rPr lang="en-GB" dirty="0" err="1">
                <a:solidFill>
                  <a:schemeClr val="accent3"/>
                </a:solidFill>
                <a:latin typeface="Proxima Nova"/>
                <a:ea typeface="Proxima Nova"/>
                <a:cs typeface="Proxima Nova"/>
                <a:sym typeface="Proxima Nova"/>
              </a:rPr>
              <a:t>TreeLSTM</a:t>
            </a:r>
            <a:r>
              <a:rPr lang="en-GB" dirty="0">
                <a:solidFill>
                  <a:schemeClr val="accent3"/>
                </a:solidFill>
                <a:latin typeface="Proxima Nova"/>
                <a:ea typeface="Proxima Nova"/>
                <a:cs typeface="Proxima Nova"/>
                <a:sym typeface="Proxima Nova"/>
              </a:rPr>
              <a:t> (Tai et al., SCL’15)</a:t>
            </a:r>
            <a:endParaRPr dirty="0">
              <a:solidFill>
                <a:schemeClr val="accent3"/>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accent3"/>
              </a:buClr>
              <a:buSzPts val="1400"/>
              <a:buFont typeface="Proxima Nova"/>
              <a:buChar char="●"/>
            </a:pPr>
            <a:r>
              <a:rPr lang="en-GB" dirty="0">
                <a:solidFill>
                  <a:schemeClr val="accent3"/>
                </a:solidFill>
                <a:latin typeface="Proxima Nova"/>
                <a:ea typeface="Proxima Nova"/>
                <a:cs typeface="Proxima Nova"/>
                <a:sym typeface="Proxima Nova"/>
              </a:rPr>
              <a:t>RNN Grammars (Dyer et al. NAACL’16)</a:t>
            </a:r>
            <a:endParaRPr dirty="0">
              <a:solidFill>
                <a:schemeClr val="accent3"/>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accent3"/>
              </a:buClr>
              <a:buSzPts val="1400"/>
              <a:buFont typeface="Proxima Nova"/>
              <a:buChar char="●"/>
            </a:pPr>
            <a:r>
              <a:rPr lang="en-GB" dirty="0">
                <a:solidFill>
                  <a:schemeClr val="accent3"/>
                </a:solidFill>
                <a:latin typeface="Proxima Nova"/>
                <a:ea typeface="Proxima Nova"/>
                <a:cs typeface="Proxima Nova"/>
                <a:sym typeface="Proxima Nova"/>
              </a:rPr>
              <a:t>Bias towards syntactic hierarchy</a:t>
            </a:r>
            <a:endParaRPr dirty="0"/>
          </a:p>
        </p:txBody>
      </p:sp>
      <p:sp>
        <p:nvSpPr>
          <p:cNvPr id="2344" name="Google Shape;2344;p98"/>
          <p:cNvSpPr/>
          <p:nvPr/>
        </p:nvSpPr>
        <p:spPr>
          <a:xfrm>
            <a:off x="6429375" y="2783025"/>
            <a:ext cx="478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move</a:t>
            </a:r>
            <a:endParaRPr sz="700">
              <a:solidFill>
                <a:schemeClr val="dk1"/>
              </a:solidFill>
            </a:endParaRPr>
          </a:p>
        </p:txBody>
      </p:sp>
      <p:sp>
        <p:nvSpPr>
          <p:cNvPr id="2345" name="Google Shape;2345;p98"/>
          <p:cNvSpPr/>
          <p:nvPr/>
        </p:nvSpPr>
        <p:spPr>
          <a:xfrm>
            <a:off x="7004630" y="2783025"/>
            <a:ext cx="394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from</a:t>
            </a:r>
            <a:endParaRPr sz="700">
              <a:solidFill>
                <a:schemeClr val="dk1"/>
              </a:solidFill>
            </a:endParaRPr>
          </a:p>
        </p:txBody>
      </p:sp>
      <p:sp>
        <p:nvSpPr>
          <p:cNvPr id="2346" name="Google Shape;2346;p98"/>
          <p:cNvSpPr/>
          <p:nvPr/>
        </p:nvSpPr>
        <p:spPr>
          <a:xfrm>
            <a:off x="7496203" y="27830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Gospić</a:t>
            </a:r>
            <a:endParaRPr sz="700">
              <a:solidFill>
                <a:schemeClr val="dk1"/>
              </a:solidFill>
            </a:endParaRPr>
          </a:p>
        </p:txBody>
      </p:sp>
      <p:sp>
        <p:nvSpPr>
          <p:cNvPr id="2347" name="Google Shape;2347;p98"/>
          <p:cNvSpPr/>
          <p:nvPr/>
        </p:nvSpPr>
        <p:spPr>
          <a:xfrm>
            <a:off x="8109826" y="2783025"/>
            <a:ext cx="2979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to</a:t>
            </a:r>
            <a:endParaRPr sz="700">
              <a:solidFill>
                <a:schemeClr val="dk1"/>
              </a:solidFill>
            </a:endParaRPr>
          </a:p>
        </p:txBody>
      </p:sp>
      <p:sp>
        <p:nvSpPr>
          <p:cNvPr id="2348" name="Google Shape;2348;p98"/>
          <p:cNvSpPr/>
          <p:nvPr/>
        </p:nvSpPr>
        <p:spPr>
          <a:xfrm>
            <a:off x="8504255" y="27830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Prague</a:t>
            </a:r>
            <a:endParaRPr sz="700">
              <a:solidFill>
                <a:schemeClr val="dk1"/>
              </a:solidFill>
            </a:endParaRPr>
          </a:p>
        </p:txBody>
      </p:sp>
      <p:grpSp>
        <p:nvGrpSpPr>
          <p:cNvPr id="2349" name="Google Shape;2349;p98"/>
          <p:cNvGrpSpPr/>
          <p:nvPr/>
        </p:nvGrpSpPr>
        <p:grpSpPr>
          <a:xfrm>
            <a:off x="6163153" y="643460"/>
            <a:ext cx="2737402" cy="2026755"/>
            <a:chOff x="6163153" y="643460"/>
            <a:chExt cx="2737402" cy="2026755"/>
          </a:xfrm>
        </p:grpSpPr>
        <p:pic>
          <p:nvPicPr>
            <p:cNvPr id="2350" name="Google Shape;2350;p98" descr="\mathbf{y}_0&#10;" title="MathEquation,#000000"/>
            <p:cNvPicPr preferRelativeResize="0"/>
            <p:nvPr/>
          </p:nvPicPr>
          <p:blipFill>
            <a:blip r:embed="rId5">
              <a:alphaModFix/>
            </a:blip>
            <a:stretch>
              <a:fillRect/>
            </a:stretch>
          </p:blipFill>
          <p:spPr>
            <a:xfrm>
              <a:off x="6163153" y="643460"/>
              <a:ext cx="238558" cy="226055"/>
            </a:xfrm>
            <a:prstGeom prst="rect">
              <a:avLst/>
            </a:prstGeom>
            <a:noFill/>
            <a:ln>
              <a:noFill/>
            </a:ln>
          </p:spPr>
        </p:pic>
        <p:cxnSp>
          <p:nvCxnSpPr>
            <p:cNvPr id="2351" name="Google Shape;2351;p98"/>
            <p:cNvCxnSpPr>
              <a:stCxn id="2352" idx="3"/>
              <a:endCxn id="2353" idx="1"/>
            </p:cNvCxnSpPr>
            <p:nvPr/>
          </p:nvCxnSpPr>
          <p:spPr>
            <a:xfrm>
              <a:off x="6815078" y="1316541"/>
              <a:ext cx="333900" cy="0"/>
            </a:xfrm>
            <a:prstGeom prst="straightConnector1">
              <a:avLst/>
            </a:prstGeom>
            <a:noFill/>
            <a:ln w="9525" cap="flat" cmpd="sng">
              <a:solidFill>
                <a:srgbClr val="434343"/>
              </a:solidFill>
              <a:prstDash val="solid"/>
              <a:round/>
              <a:headEnd type="none" w="med" len="med"/>
              <a:tailEnd type="triangle" w="med" len="med"/>
            </a:ln>
          </p:spPr>
        </p:cxnSp>
        <p:cxnSp>
          <p:nvCxnSpPr>
            <p:cNvPr id="2354" name="Google Shape;2354;p98"/>
            <p:cNvCxnSpPr>
              <a:stCxn id="2353" idx="3"/>
              <a:endCxn id="2355" idx="1"/>
            </p:cNvCxnSpPr>
            <p:nvPr/>
          </p:nvCxnSpPr>
          <p:spPr>
            <a:xfrm>
              <a:off x="7297562" y="1316541"/>
              <a:ext cx="346500" cy="0"/>
            </a:xfrm>
            <a:prstGeom prst="straightConnector1">
              <a:avLst/>
            </a:prstGeom>
            <a:noFill/>
            <a:ln w="9525" cap="flat" cmpd="sng">
              <a:solidFill>
                <a:srgbClr val="434343"/>
              </a:solidFill>
              <a:prstDash val="solid"/>
              <a:round/>
              <a:headEnd type="none" w="med" len="med"/>
              <a:tailEnd type="triangle" w="med" len="med"/>
            </a:ln>
          </p:spPr>
        </p:cxnSp>
        <p:cxnSp>
          <p:nvCxnSpPr>
            <p:cNvPr id="2356" name="Google Shape;2356;p98"/>
            <p:cNvCxnSpPr>
              <a:stCxn id="2355" idx="3"/>
              <a:endCxn id="2357" idx="1"/>
            </p:cNvCxnSpPr>
            <p:nvPr/>
          </p:nvCxnSpPr>
          <p:spPr>
            <a:xfrm>
              <a:off x="7792660" y="1316541"/>
              <a:ext cx="358800" cy="0"/>
            </a:xfrm>
            <a:prstGeom prst="straightConnector1">
              <a:avLst/>
            </a:prstGeom>
            <a:noFill/>
            <a:ln w="9525" cap="flat" cmpd="sng">
              <a:solidFill>
                <a:srgbClr val="434343"/>
              </a:solidFill>
              <a:prstDash val="solid"/>
              <a:round/>
              <a:headEnd type="none" w="med" len="med"/>
              <a:tailEnd type="triangle" w="med" len="med"/>
            </a:ln>
          </p:spPr>
        </p:cxnSp>
        <p:cxnSp>
          <p:nvCxnSpPr>
            <p:cNvPr id="2358" name="Google Shape;2358;p98"/>
            <p:cNvCxnSpPr>
              <a:stCxn id="2359" idx="3"/>
              <a:endCxn id="2352" idx="1"/>
            </p:cNvCxnSpPr>
            <p:nvPr/>
          </p:nvCxnSpPr>
          <p:spPr>
            <a:xfrm>
              <a:off x="6339268" y="1314468"/>
              <a:ext cx="327000" cy="2100"/>
            </a:xfrm>
            <a:prstGeom prst="straightConnector1">
              <a:avLst/>
            </a:prstGeom>
            <a:noFill/>
            <a:ln w="9525" cap="flat" cmpd="sng">
              <a:solidFill>
                <a:srgbClr val="434343"/>
              </a:solidFill>
              <a:prstDash val="solid"/>
              <a:round/>
              <a:headEnd type="none" w="med" len="med"/>
              <a:tailEnd type="triangle" w="med" len="med"/>
            </a:ln>
          </p:spPr>
        </p:cxnSp>
        <p:cxnSp>
          <p:nvCxnSpPr>
            <p:cNvPr id="2360" name="Google Shape;2360;p98"/>
            <p:cNvCxnSpPr>
              <a:stCxn id="2361" idx="0"/>
              <a:endCxn id="2352" idx="2"/>
            </p:cNvCxnSpPr>
            <p:nvPr/>
          </p:nvCxnSpPr>
          <p:spPr>
            <a:xfrm rot="10800000" flipH="1">
              <a:off x="6740117" y="1589503"/>
              <a:ext cx="600" cy="261900"/>
            </a:xfrm>
            <a:prstGeom prst="straightConnector1">
              <a:avLst/>
            </a:prstGeom>
            <a:noFill/>
            <a:ln w="9525" cap="flat" cmpd="sng">
              <a:solidFill>
                <a:srgbClr val="434343"/>
              </a:solidFill>
              <a:prstDash val="solid"/>
              <a:round/>
              <a:headEnd type="none" w="med" len="med"/>
              <a:tailEnd type="triangle" w="med" len="med"/>
            </a:ln>
          </p:spPr>
        </p:cxnSp>
        <p:cxnSp>
          <p:nvCxnSpPr>
            <p:cNvPr id="2362" name="Google Shape;2362;p98"/>
            <p:cNvCxnSpPr>
              <a:stCxn id="2363" idx="0"/>
              <a:endCxn id="2353" idx="2"/>
            </p:cNvCxnSpPr>
            <p:nvPr/>
          </p:nvCxnSpPr>
          <p:spPr>
            <a:xfrm rot="10800000" flipH="1">
              <a:off x="7222776" y="1589503"/>
              <a:ext cx="300" cy="261900"/>
            </a:xfrm>
            <a:prstGeom prst="straightConnector1">
              <a:avLst/>
            </a:prstGeom>
            <a:noFill/>
            <a:ln w="9525" cap="flat" cmpd="sng">
              <a:solidFill>
                <a:srgbClr val="434343"/>
              </a:solidFill>
              <a:prstDash val="solid"/>
              <a:round/>
              <a:headEnd type="none" w="med" len="med"/>
              <a:tailEnd type="triangle" w="med" len="med"/>
            </a:ln>
          </p:spPr>
        </p:cxnSp>
        <p:cxnSp>
          <p:nvCxnSpPr>
            <p:cNvPr id="2364" name="Google Shape;2364;p98"/>
            <p:cNvCxnSpPr>
              <a:stCxn id="2365" idx="0"/>
              <a:endCxn id="2355" idx="2"/>
            </p:cNvCxnSpPr>
            <p:nvPr/>
          </p:nvCxnSpPr>
          <p:spPr>
            <a:xfrm rot="10800000" flipH="1">
              <a:off x="7717874" y="1589503"/>
              <a:ext cx="300" cy="261900"/>
            </a:xfrm>
            <a:prstGeom prst="straightConnector1">
              <a:avLst/>
            </a:prstGeom>
            <a:noFill/>
            <a:ln w="9525" cap="flat" cmpd="sng">
              <a:solidFill>
                <a:srgbClr val="434343"/>
              </a:solidFill>
              <a:prstDash val="solid"/>
              <a:round/>
              <a:headEnd type="none" w="med" len="med"/>
              <a:tailEnd type="triangle" w="med" len="med"/>
            </a:ln>
          </p:spPr>
        </p:cxnSp>
        <p:cxnSp>
          <p:nvCxnSpPr>
            <p:cNvPr id="2366" name="Google Shape;2366;p98"/>
            <p:cNvCxnSpPr>
              <a:stCxn id="2367" idx="0"/>
              <a:endCxn id="2357" idx="2"/>
            </p:cNvCxnSpPr>
            <p:nvPr/>
          </p:nvCxnSpPr>
          <p:spPr>
            <a:xfrm rot="10800000" flipH="1">
              <a:off x="8225411" y="1589503"/>
              <a:ext cx="300" cy="261900"/>
            </a:xfrm>
            <a:prstGeom prst="straightConnector1">
              <a:avLst/>
            </a:prstGeom>
            <a:noFill/>
            <a:ln w="9525" cap="flat" cmpd="sng">
              <a:solidFill>
                <a:srgbClr val="434343"/>
              </a:solidFill>
              <a:prstDash val="solid"/>
              <a:round/>
              <a:headEnd type="none" w="med" len="med"/>
              <a:tailEnd type="triangle" w="med" len="med"/>
            </a:ln>
          </p:spPr>
        </p:cxnSp>
        <p:grpSp>
          <p:nvGrpSpPr>
            <p:cNvPr id="2368" name="Google Shape;2368;p98"/>
            <p:cNvGrpSpPr/>
            <p:nvPr/>
          </p:nvGrpSpPr>
          <p:grpSpPr>
            <a:xfrm>
              <a:off x="6665767" y="1851403"/>
              <a:ext cx="148700" cy="545659"/>
              <a:chOff x="1083595" y="3302204"/>
              <a:chExt cx="182700" cy="799500"/>
            </a:xfrm>
          </p:grpSpPr>
          <p:sp>
            <p:nvSpPr>
              <p:cNvPr id="2369" name="Google Shape;2369;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98"/>
            <p:cNvGrpSpPr/>
            <p:nvPr/>
          </p:nvGrpSpPr>
          <p:grpSpPr>
            <a:xfrm>
              <a:off x="7148426" y="1851403"/>
              <a:ext cx="148700" cy="545659"/>
              <a:chOff x="1083595" y="3302204"/>
              <a:chExt cx="182700" cy="799500"/>
            </a:xfrm>
          </p:grpSpPr>
          <p:sp>
            <p:nvSpPr>
              <p:cNvPr id="2374" name="Google Shape;2374;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98"/>
            <p:cNvGrpSpPr/>
            <p:nvPr/>
          </p:nvGrpSpPr>
          <p:grpSpPr>
            <a:xfrm>
              <a:off x="7643524" y="1851403"/>
              <a:ext cx="148700" cy="545659"/>
              <a:chOff x="1083595" y="3302204"/>
              <a:chExt cx="182700" cy="799500"/>
            </a:xfrm>
          </p:grpSpPr>
          <p:sp>
            <p:nvSpPr>
              <p:cNvPr id="2379" name="Google Shape;2379;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98"/>
            <p:cNvGrpSpPr/>
            <p:nvPr/>
          </p:nvGrpSpPr>
          <p:grpSpPr>
            <a:xfrm>
              <a:off x="8151062" y="1851403"/>
              <a:ext cx="148700" cy="545659"/>
              <a:chOff x="1083595" y="3302204"/>
              <a:chExt cx="182700" cy="799500"/>
            </a:xfrm>
          </p:grpSpPr>
          <p:sp>
            <p:nvSpPr>
              <p:cNvPr id="2384" name="Google Shape;2384;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98"/>
            <p:cNvGrpSpPr/>
            <p:nvPr/>
          </p:nvGrpSpPr>
          <p:grpSpPr>
            <a:xfrm>
              <a:off x="6190569" y="1041639"/>
              <a:ext cx="148700" cy="545659"/>
              <a:chOff x="1083595" y="3302204"/>
              <a:chExt cx="182700" cy="799500"/>
            </a:xfrm>
          </p:grpSpPr>
          <p:sp>
            <p:nvSpPr>
              <p:cNvPr id="2389" name="Google Shape;2389;p98"/>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8"/>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8"/>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8"/>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98"/>
            <p:cNvGrpSpPr/>
            <p:nvPr/>
          </p:nvGrpSpPr>
          <p:grpSpPr>
            <a:xfrm>
              <a:off x="6666378" y="1043712"/>
              <a:ext cx="148700" cy="545659"/>
              <a:chOff x="1083595" y="3302204"/>
              <a:chExt cx="182700" cy="799500"/>
            </a:xfrm>
          </p:grpSpPr>
          <p:sp>
            <p:nvSpPr>
              <p:cNvPr id="2394" name="Google Shape;2394;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98"/>
            <p:cNvGrpSpPr/>
            <p:nvPr/>
          </p:nvGrpSpPr>
          <p:grpSpPr>
            <a:xfrm>
              <a:off x="7148863" y="1043712"/>
              <a:ext cx="148700" cy="545659"/>
              <a:chOff x="1083595" y="3302204"/>
              <a:chExt cx="182700" cy="799500"/>
            </a:xfrm>
          </p:grpSpPr>
          <p:sp>
            <p:nvSpPr>
              <p:cNvPr id="2399" name="Google Shape;2399;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98"/>
            <p:cNvGrpSpPr/>
            <p:nvPr/>
          </p:nvGrpSpPr>
          <p:grpSpPr>
            <a:xfrm>
              <a:off x="7643961" y="1043712"/>
              <a:ext cx="148700" cy="545659"/>
              <a:chOff x="1083595" y="3302204"/>
              <a:chExt cx="182700" cy="799500"/>
            </a:xfrm>
          </p:grpSpPr>
          <p:sp>
            <p:nvSpPr>
              <p:cNvPr id="2404" name="Google Shape;2404;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98"/>
            <p:cNvGrpSpPr/>
            <p:nvPr/>
          </p:nvGrpSpPr>
          <p:grpSpPr>
            <a:xfrm>
              <a:off x="8151498" y="1043712"/>
              <a:ext cx="148700" cy="545659"/>
              <a:chOff x="1083595" y="3302204"/>
              <a:chExt cx="182700" cy="799500"/>
            </a:xfrm>
          </p:grpSpPr>
          <p:sp>
            <p:nvSpPr>
              <p:cNvPr id="2409" name="Google Shape;2409;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13" name="Google Shape;2413;p98"/>
            <p:cNvCxnSpPr>
              <a:endCxn id="2414" idx="1"/>
            </p:cNvCxnSpPr>
            <p:nvPr/>
          </p:nvCxnSpPr>
          <p:spPr>
            <a:xfrm>
              <a:off x="8299959" y="1313331"/>
              <a:ext cx="358800" cy="0"/>
            </a:xfrm>
            <a:prstGeom prst="straightConnector1">
              <a:avLst/>
            </a:prstGeom>
            <a:noFill/>
            <a:ln w="9525" cap="flat" cmpd="sng">
              <a:solidFill>
                <a:srgbClr val="434343"/>
              </a:solidFill>
              <a:prstDash val="solid"/>
              <a:round/>
              <a:headEnd type="none" w="med" len="med"/>
              <a:tailEnd type="triangle" w="med" len="med"/>
            </a:ln>
          </p:spPr>
        </p:cxnSp>
        <p:cxnSp>
          <p:nvCxnSpPr>
            <p:cNvPr id="2415" name="Google Shape;2415;p98"/>
            <p:cNvCxnSpPr>
              <a:stCxn id="2416" idx="0"/>
              <a:endCxn id="2414" idx="2"/>
            </p:cNvCxnSpPr>
            <p:nvPr/>
          </p:nvCxnSpPr>
          <p:spPr>
            <a:xfrm rot="10800000" flipH="1">
              <a:off x="8732672" y="1586293"/>
              <a:ext cx="300" cy="261900"/>
            </a:xfrm>
            <a:prstGeom prst="straightConnector1">
              <a:avLst/>
            </a:prstGeom>
            <a:noFill/>
            <a:ln w="9525" cap="flat" cmpd="sng">
              <a:solidFill>
                <a:srgbClr val="434343"/>
              </a:solidFill>
              <a:prstDash val="solid"/>
              <a:round/>
              <a:headEnd type="none" w="med" len="med"/>
              <a:tailEnd type="triangle" w="med" len="med"/>
            </a:ln>
          </p:spPr>
        </p:cxnSp>
        <p:grpSp>
          <p:nvGrpSpPr>
            <p:cNvPr id="2417" name="Google Shape;2417;p98"/>
            <p:cNvGrpSpPr/>
            <p:nvPr/>
          </p:nvGrpSpPr>
          <p:grpSpPr>
            <a:xfrm>
              <a:off x="8658322" y="1848193"/>
              <a:ext cx="148700" cy="545659"/>
              <a:chOff x="1083595" y="3302204"/>
              <a:chExt cx="182700" cy="799500"/>
            </a:xfrm>
          </p:grpSpPr>
          <p:sp>
            <p:nvSpPr>
              <p:cNvPr id="2418" name="Google Shape;2418;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98"/>
            <p:cNvGrpSpPr/>
            <p:nvPr/>
          </p:nvGrpSpPr>
          <p:grpSpPr>
            <a:xfrm>
              <a:off x="8658759" y="1040502"/>
              <a:ext cx="148700" cy="545659"/>
              <a:chOff x="1083595" y="3302204"/>
              <a:chExt cx="182700" cy="799500"/>
            </a:xfrm>
          </p:grpSpPr>
          <p:sp>
            <p:nvSpPr>
              <p:cNvPr id="2423" name="Google Shape;2423;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27" name="Google Shape;2427;p98" descr="\mathbf{y}_2" title="MathEquation,#000000"/>
            <p:cNvPicPr preferRelativeResize="0"/>
            <p:nvPr/>
          </p:nvPicPr>
          <p:blipFill>
            <a:blip r:embed="rId6">
              <a:alphaModFix/>
            </a:blip>
            <a:stretch>
              <a:fillRect/>
            </a:stretch>
          </p:blipFill>
          <p:spPr>
            <a:xfrm>
              <a:off x="6620199" y="648120"/>
              <a:ext cx="253524" cy="201239"/>
            </a:xfrm>
            <a:prstGeom prst="rect">
              <a:avLst/>
            </a:prstGeom>
            <a:noFill/>
            <a:ln>
              <a:noFill/>
            </a:ln>
          </p:spPr>
        </p:pic>
        <p:pic>
          <p:nvPicPr>
            <p:cNvPr id="2428" name="Google Shape;2428;p98" descr="\mathbf{y}_3" title="MathEquation,#000000"/>
            <p:cNvPicPr preferRelativeResize="0"/>
            <p:nvPr/>
          </p:nvPicPr>
          <p:blipFill>
            <a:blip r:embed="rId7">
              <a:alphaModFix/>
            </a:blip>
            <a:stretch>
              <a:fillRect/>
            </a:stretch>
          </p:blipFill>
          <p:spPr>
            <a:xfrm>
              <a:off x="7125459" y="648074"/>
              <a:ext cx="253550" cy="201260"/>
            </a:xfrm>
            <a:prstGeom prst="rect">
              <a:avLst/>
            </a:prstGeom>
            <a:noFill/>
            <a:ln>
              <a:noFill/>
            </a:ln>
          </p:spPr>
        </p:pic>
        <p:pic>
          <p:nvPicPr>
            <p:cNvPr id="2429" name="Google Shape;2429;p98" descr="\mathbf{y}_3" title="MathEquation,#000000"/>
            <p:cNvPicPr preferRelativeResize="0"/>
            <p:nvPr/>
          </p:nvPicPr>
          <p:blipFill>
            <a:blip r:embed="rId8">
              <a:alphaModFix/>
            </a:blip>
            <a:stretch>
              <a:fillRect/>
            </a:stretch>
          </p:blipFill>
          <p:spPr>
            <a:xfrm>
              <a:off x="7620000" y="660310"/>
              <a:ext cx="236426" cy="201275"/>
            </a:xfrm>
            <a:prstGeom prst="rect">
              <a:avLst/>
            </a:prstGeom>
            <a:noFill/>
            <a:ln>
              <a:noFill/>
            </a:ln>
          </p:spPr>
        </p:pic>
        <p:pic>
          <p:nvPicPr>
            <p:cNvPr id="2430" name="Google Shape;2430;p98" descr="\mathbf{y}_4&#10;" title="MathEquation,#000000"/>
            <p:cNvPicPr preferRelativeResize="0"/>
            <p:nvPr/>
          </p:nvPicPr>
          <p:blipFill>
            <a:blip r:embed="rId9">
              <a:alphaModFix/>
            </a:blip>
            <a:stretch>
              <a:fillRect/>
            </a:stretch>
          </p:blipFill>
          <p:spPr>
            <a:xfrm>
              <a:off x="8132920" y="647958"/>
              <a:ext cx="253558" cy="201262"/>
            </a:xfrm>
            <a:prstGeom prst="rect">
              <a:avLst/>
            </a:prstGeom>
            <a:noFill/>
            <a:ln>
              <a:noFill/>
            </a:ln>
          </p:spPr>
        </p:pic>
        <p:pic>
          <p:nvPicPr>
            <p:cNvPr id="2431" name="Google Shape;2431;p98"/>
            <p:cNvPicPr preferRelativeResize="0"/>
            <p:nvPr/>
          </p:nvPicPr>
          <p:blipFill>
            <a:blip r:embed="rId10">
              <a:alphaModFix/>
            </a:blip>
            <a:stretch>
              <a:fillRect/>
            </a:stretch>
          </p:blipFill>
          <p:spPr>
            <a:xfrm>
              <a:off x="8623320" y="659560"/>
              <a:ext cx="236424" cy="201251"/>
            </a:xfrm>
            <a:prstGeom prst="rect">
              <a:avLst/>
            </a:prstGeom>
            <a:noFill/>
            <a:ln>
              <a:noFill/>
            </a:ln>
          </p:spPr>
        </p:pic>
        <p:pic>
          <p:nvPicPr>
            <p:cNvPr id="2432" name="Google Shape;2432;p98" descr="\mathbf{x}_1&#10;" title="MathEquation,#000000"/>
            <p:cNvPicPr preferRelativeResize="0"/>
            <p:nvPr/>
          </p:nvPicPr>
          <p:blipFill>
            <a:blip r:embed="rId11">
              <a:alphaModFix/>
            </a:blip>
            <a:stretch>
              <a:fillRect/>
            </a:stretch>
          </p:blipFill>
          <p:spPr>
            <a:xfrm>
              <a:off x="6621332" y="2471437"/>
              <a:ext cx="236426" cy="185360"/>
            </a:xfrm>
            <a:prstGeom prst="rect">
              <a:avLst/>
            </a:prstGeom>
            <a:noFill/>
            <a:ln>
              <a:noFill/>
            </a:ln>
          </p:spPr>
        </p:pic>
        <p:pic>
          <p:nvPicPr>
            <p:cNvPr id="2433" name="Google Shape;2433;p98" descr="\mathbf{x}_3" title="MathEquation,#000000"/>
            <p:cNvPicPr preferRelativeResize="0"/>
            <p:nvPr/>
          </p:nvPicPr>
          <p:blipFill>
            <a:blip r:embed="rId12">
              <a:alphaModFix/>
            </a:blip>
            <a:stretch>
              <a:fillRect/>
            </a:stretch>
          </p:blipFill>
          <p:spPr>
            <a:xfrm>
              <a:off x="7145282" y="2471437"/>
              <a:ext cx="236426" cy="185360"/>
            </a:xfrm>
            <a:prstGeom prst="rect">
              <a:avLst/>
            </a:prstGeom>
            <a:noFill/>
            <a:ln>
              <a:noFill/>
            </a:ln>
          </p:spPr>
        </p:pic>
        <p:pic>
          <p:nvPicPr>
            <p:cNvPr id="2434" name="Google Shape;2434;p98" descr="\mathbf{x}_4" title="MathEquation,#000000"/>
            <p:cNvPicPr preferRelativeResize="0"/>
            <p:nvPr/>
          </p:nvPicPr>
          <p:blipFill>
            <a:blip r:embed="rId13">
              <a:alphaModFix/>
            </a:blip>
            <a:stretch>
              <a:fillRect/>
            </a:stretch>
          </p:blipFill>
          <p:spPr>
            <a:xfrm>
              <a:off x="7649005" y="2471435"/>
              <a:ext cx="262950" cy="193926"/>
            </a:xfrm>
            <a:prstGeom prst="rect">
              <a:avLst/>
            </a:prstGeom>
            <a:noFill/>
            <a:ln>
              <a:noFill/>
            </a:ln>
          </p:spPr>
        </p:pic>
        <p:pic>
          <p:nvPicPr>
            <p:cNvPr id="2435" name="Google Shape;2435;p98" descr="\mathbf{x}_4" title="MathEquation,#000000"/>
            <p:cNvPicPr preferRelativeResize="0"/>
            <p:nvPr/>
          </p:nvPicPr>
          <p:blipFill>
            <a:blip r:embed="rId14">
              <a:alphaModFix/>
            </a:blip>
            <a:stretch>
              <a:fillRect/>
            </a:stretch>
          </p:blipFill>
          <p:spPr>
            <a:xfrm>
              <a:off x="8152705" y="2471435"/>
              <a:ext cx="253550" cy="198780"/>
            </a:xfrm>
            <a:prstGeom prst="rect">
              <a:avLst/>
            </a:prstGeom>
            <a:noFill/>
            <a:ln>
              <a:noFill/>
            </a:ln>
          </p:spPr>
        </p:pic>
        <p:pic>
          <p:nvPicPr>
            <p:cNvPr id="2436" name="Google Shape;2436;p98" descr="\mathbf{y}_5" title="MathEquation,#000000"/>
            <p:cNvPicPr preferRelativeResize="0"/>
            <p:nvPr/>
          </p:nvPicPr>
          <p:blipFill>
            <a:blip r:embed="rId15">
              <a:alphaModFix/>
            </a:blip>
            <a:stretch>
              <a:fillRect/>
            </a:stretch>
          </p:blipFill>
          <p:spPr>
            <a:xfrm>
              <a:off x="8647025" y="2465681"/>
              <a:ext cx="253530" cy="18697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16"/>
        <p:cNvGrpSpPr/>
        <p:nvPr/>
      </p:nvGrpSpPr>
      <p:grpSpPr>
        <a:xfrm>
          <a:off x="0" y="0"/>
          <a:ext cx="0" cy="0"/>
          <a:chOff x="0" y="0"/>
          <a:chExt cx="0" cy="0"/>
        </a:xfrm>
      </p:grpSpPr>
      <p:sp>
        <p:nvSpPr>
          <p:cNvPr id="2924" name="Google Shape;2924;p1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64</a:t>
            </a:fld>
            <a:endParaRPr/>
          </a:p>
        </p:txBody>
      </p:sp>
      <p:sp>
        <p:nvSpPr>
          <p:cNvPr id="2917" name="Google Shape;2917;p112"/>
          <p:cNvSpPr txBox="1">
            <a:spLocks noGrp="1"/>
          </p:cNvSpPr>
          <p:nvPr>
            <p:ph type="title" idx="4294967295"/>
          </p:nvPr>
        </p:nvSpPr>
        <p:spPr>
          <a:xfrm>
            <a:off x="0" y="444500"/>
            <a:ext cx="387508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Self-Attention Layer</a:t>
            </a:r>
            <a:endParaRPr/>
          </a:p>
        </p:txBody>
      </p:sp>
      <p:sp>
        <p:nvSpPr>
          <p:cNvPr id="2918" name="Google Shape;2918;p112"/>
          <p:cNvSpPr txBox="1">
            <a:spLocks noGrp="1"/>
          </p:cNvSpPr>
          <p:nvPr>
            <p:ph type="body" idx="4294967295"/>
          </p:nvPr>
        </p:nvSpPr>
        <p:spPr>
          <a:xfrm>
            <a:off x="0" y="1152525"/>
            <a:ext cx="5233988" cy="92075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a:t>Idea</a:t>
            </a:r>
            <a:r>
              <a:rPr lang="en-GB" sz="1600"/>
              <a:t>: latent graph on text</a:t>
            </a:r>
            <a:endParaRPr sz="1600"/>
          </a:p>
          <a:p>
            <a:pPr marL="457200" lvl="0" indent="-330200" algn="l" rtl="0">
              <a:spcBef>
                <a:spcPts val="0"/>
              </a:spcBef>
              <a:spcAft>
                <a:spcPts val="0"/>
              </a:spcAft>
              <a:buSzPts val="1600"/>
              <a:buChar char="●"/>
            </a:pPr>
            <a:r>
              <a:rPr lang="en-GB" sz="1600" b="1"/>
              <a:t>Inductive bias: </a:t>
            </a:r>
            <a:endParaRPr sz="1600" b="1"/>
          </a:p>
          <a:p>
            <a:pPr marL="914400" lvl="1" indent="-330200" algn="l" rtl="0">
              <a:spcBef>
                <a:spcPts val="0"/>
              </a:spcBef>
              <a:spcAft>
                <a:spcPts val="0"/>
              </a:spcAft>
              <a:buSzPts val="1600"/>
              <a:buChar char="○"/>
            </a:pPr>
            <a:r>
              <a:rPr lang="en-GB" sz="1600"/>
              <a:t>relationships between word pairs</a:t>
            </a:r>
            <a:endParaRPr/>
          </a:p>
        </p:txBody>
      </p:sp>
      <p:pic>
        <p:nvPicPr>
          <p:cNvPr id="2919" name="Google Shape;2919;p112"/>
          <p:cNvPicPr preferRelativeResize="0"/>
          <p:nvPr/>
        </p:nvPicPr>
        <p:blipFill>
          <a:blip r:embed="rId3">
            <a:alphaModFix/>
          </a:blip>
          <a:stretch>
            <a:fillRect/>
          </a:stretch>
        </p:blipFill>
        <p:spPr>
          <a:xfrm>
            <a:off x="5944625" y="3560625"/>
            <a:ext cx="1492075" cy="190375"/>
          </a:xfrm>
          <a:prstGeom prst="rect">
            <a:avLst/>
          </a:prstGeom>
          <a:noFill/>
          <a:ln>
            <a:noFill/>
          </a:ln>
        </p:spPr>
      </p:pic>
      <p:pic>
        <p:nvPicPr>
          <p:cNvPr id="2920" name="Google Shape;2920;p112"/>
          <p:cNvPicPr preferRelativeResize="0"/>
          <p:nvPr/>
        </p:nvPicPr>
        <p:blipFill>
          <a:blip r:embed="rId4">
            <a:alphaModFix/>
          </a:blip>
          <a:stretch>
            <a:fillRect/>
          </a:stretch>
        </p:blipFill>
        <p:spPr>
          <a:xfrm>
            <a:off x="5944625" y="4763912"/>
            <a:ext cx="2933774" cy="192232"/>
          </a:xfrm>
          <a:prstGeom prst="rect">
            <a:avLst/>
          </a:prstGeom>
          <a:noFill/>
          <a:ln>
            <a:noFill/>
          </a:ln>
        </p:spPr>
      </p:pic>
      <p:pic>
        <p:nvPicPr>
          <p:cNvPr id="2921" name="Google Shape;2921;p112"/>
          <p:cNvPicPr preferRelativeResize="0"/>
          <p:nvPr/>
        </p:nvPicPr>
        <p:blipFill>
          <a:blip r:embed="rId5">
            <a:alphaModFix/>
          </a:blip>
          <a:stretch>
            <a:fillRect/>
          </a:stretch>
        </p:blipFill>
        <p:spPr>
          <a:xfrm>
            <a:off x="5944625" y="3836884"/>
            <a:ext cx="2148575" cy="471328"/>
          </a:xfrm>
          <a:prstGeom prst="rect">
            <a:avLst/>
          </a:prstGeom>
          <a:noFill/>
          <a:ln>
            <a:noFill/>
          </a:ln>
        </p:spPr>
      </p:pic>
      <p:sp>
        <p:nvSpPr>
          <p:cNvPr id="2922" name="Google Shape;2922;p112"/>
          <p:cNvSpPr txBox="1"/>
          <p:nvPr/>
        </p:nvSpPr>
        <p:spPr>
          <a:xfrm>
            <a:off x="311700" y="2208525"/>
            <a:ext cx="5002500" cy="2871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600">
              <a:solidFill>
                <a:schemeClr val="accent3"/>
              </a:solidFill>
              <a:latin typeface="Proxima Nova"/>
              <a:ea typeface="Proxima Nova"/>
              <a:cs typeface="Proxima Nova"/>
              <a:sym typeface="Proxima Nova"/>
            </a:endParaRPr>
          </a:p>
          <a:p>
            <a:pPr marL="457200" lvl="0" indent="-330200" algn="l" rtl="0">
              <a:lnSpc>
                <a:spcPct val="115000"/>
              </a:lnSpc>
              <a:spcBef>
                <a:spcPts val="1600"/>
              </a:spcBef>
              <a:spcAft>
                <a:spcPts val="0"/>
              </a:spcAft>
              <a:buClr>
                <a:schemeClr val="accent3"/>
              </a:buClr>
              <a:buSzPts val="1600"/>
              <a:buFont typeface="Proxima Nova"/>
              <a:buChar char="●"/>
            </a:pPr>
            <a:r>
              <a:rPr lang="en-GB" sz="1600" b="1">
                <a:solidFill>
                  <a:schemeClr val="accent3"/>
                </a:solidFill>
                <a:latin typeface="Proxima Nova"/>
                <a:ea typeface="Proxima Nova"/>
                <a:cs typeface="Proxima Nova"/>
                <a:sym typeface="Proxima Nova"/>
              </a:rPr>
              <a:t>Advantages</a:t>
            </a:r>
            <a:endParaRPr sz="1600" b="1">
              <a:solidFill>
                <a:schemeClr val="accent3"/>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GB">
                <a:solidFill>
                  <a:schemeClr val="accent3"/>
                </a:solidFill>
                <a:latin typeface="Proxima Nova"/>
                <a:ea typeface="Proxima Nova"/>
                <a:cs typeface="Proxima Nova"/>
                <a:sym typeface="Proxima Nova"/>
              </a:rPr>
              <a:t>can capture long-range dependencies</a:t>
            </a:r>
            <a:endParaRPr>
              <a:solidFill>
                <a:schemeClr val="accent3"/>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GB">
                <a:solidFill>
                  <a:schemeClr val="accent3"/>
                </a:solidFill>
                <a:latin typeface="Proxima Nova"/>
                <a:ea typeface="Proxima Nova"/>
                <a:cs typeface="Proxima Nova"/>
                <a:sym typeface="Proxima Nova"/>
              </a:rPr>
              <a:t>Parallelizable and fast</a:t>
            </a:r>
            <a:endParaRPr>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b="1">
                <a:solidFill>
                  <a:schemeClr val="accent3"/>
                </a:solidFill>
                <a:latin typeface="Proxima Nova"/>
                <a:ea typeface="Proxima Nova"/>
                <a:cs typeface="Proxima Nova"/>
                <a:sym typeface="Proxima Nova"/>
              </a:rPr>
              <a:t>Disadvantages</a:t>
            </a:r>
            <a:endParaRPr sz="1600" b="1">
              <a:solidFill>
                <a:schemeClr val="accent3"/>
              </a:solidFill>
              <a:latin typeface="Proxima Nova"/>
              <a:ea typeface="Proxima Nova"/>
              <a:cs typeface="Proxima Nova"/>
              <a:sym typeface="Proxima Nova"/>
            </a:endParaRPr>
          </a:p>
          <a:p>
            <a:pPr marL="914400" lvl="1" indent="-317500" algn="l" rtl="0">
              <a:spcBef>
                <a:spcPts val="0"/>
              </a:spcBef>
              <a:spcAft>
                <a:spcPts val="0"/>
              </a:spcAft>
              <a:buClr>
                <a:schemeClr val="accent3"/>
              </a:buClr>
              <a:buSzPts val="1400"/>
              <a:buFont typeface="Proxima Nova"/>
              <a:buChar char="○"/>
            </a:pPr>
            <a:r>
              <a:rPr lang="en-GB">
                <a:solidFill>
                  <a:srgbClr val="666666"/>
                </a:solidFill>
                <a:latin typeface="Proxima Nova"/>
                <a:ea typeface="Proxima Nova"/>
                <a:cs typeface="Proxima Nova"/>
                <a:sym typeface="Proxima Nova"/>
              </a:rPr>
              <a:t>careful setup of hyper-parameters</a:t>
            </a:r>
            <a:endParaRPr>
              <a:solidFill>
                <a:srgbClr val="666666"/>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GB">
                <a:solidFill>
                  <a:schemeClr val="accent3"/>
                </a:solidFill>
                <a:latin typeface="Proxima Nova"/>
                <a:ea typeface="Proxima Nova"/>
                <a:cs typeface="Proxima Nova"/>
                <a:sym typeface="Proxima Nova"/>
              </a:rPr>
              <a:t>potentially memory intensive computation of attention weights for large contexts, </a:t>
            </a:r>
            <a:r>
              <a:rPr lang="en-GB" i="1">
                <a:solidFill>
                  <a:schemeClr val="accent3"/>
                </a:solidFill>
                <a:latin typeface="Proxima Nova"/>
                <a:ea typeface="Proxima Nova"/>
                <a:cs typeface="Proxima Nova"/>
                <a:sym typeface="Proxima Nova"/>
              </a:rPr>
              <a:t>O(T * T * K)</a:t>
            </a:r>
            <a:br>
              <a:rPr lang="en-GB" i="1">
                <a:solidFill>
                  <a:schemeClr val="accent3"/>
                </a:solidFill>
                <a:latin typeface="Proxima Nova"/>
                <a:ea typeface="Proxima Nova"/>
                <a:cs typeface="Proxima Nova"/>
                <a:sym typeface="Proxima Nova"/>
              </a:rPr>
            </a:br>
            <a:endParaRPr i="1">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i="1">
                <a:solidFill>
                  <a:schemeClr val="accent3"/>
                </a:solidFill>
                <a:latin typeface="Proxima Nova"/>
                <a:ea typeface="Proxima Nova"/>
                <a:cs typeface="Proxima Nova"/>
                <a:sym typeface="Proxima Nova"/>
              </a:rPr>
              <a:t>Good for:</a:t>
            </a:r>
            <a:r>
              <a:rPr lang="en-GB" sz="1600">
                <a:solidFill>
                  <a:schemeClr val="accent3"/>
                </a:solidFill>
                <a:latin typeface="Proxima Nova"/>
                <a:ea typeface="Proxima Nova"/>
                <a:cs typeface="Proxima Nova"/>
                <a:sym typeface="Proxima Nova"/>
              </a:rPr>
              <a:t> phrases, sentences, paragraphs</a:t>
            </a:r>
            <a:endParaRPr sz="1800">
              <a:solidFill>
                <a:schemeClr val="accent3"/>
              </a:solidFill>
              <a:latin typeface="Proxima Nova"/>
              <a:ea typeface="Proxima Nova"/>
              <a:cs typeface="Proxima Nova"/>
              <a:sym typeface="Proxima Nova"/>
            </a:endParaRPr>
          </a:p>
        </p:txBody>
      </p:sp>
      <p:pic>
        <p:nvPicPr>
          <p:cNvPr id="2923" name="Google Shape;2923;p112"/>
          <p:cNvPicPr preferRelativeResize="0"/>
          <p:nvPr/>
        </p:nvPicPr>
        <p:blipFill>
          <a:blip r:embed="rId6">
            <a:alphaModFix/>
          </a:blip>
          <a:stretch>
            <a:fillRect/>
          </a:stretch>
        </p:blipFill>
        <p:spPr>
          <a:xfrm>
            <a:off x="5944625" y="4323151"/>
            <a:ext cx="2933775" cy="207087"/>
          </a:xfrm>
          <a:prstGeom prst="rect">
            <a:avLst/>
          </a:prstGeom>
          <a:noFill/>
          <a:ln>
            <a:noFill/>
          </a:ln>
        </p:spPr>
      </p:pic>
      <p:grpSp>
        <p:nvGrpSpPr>
          <p:cNvPr id="2925" name="Google Shape;2925;p112"/>
          <p:cNvGrpSpPr/>
          <p:nvPr/>
        </p:nvGrpSpPr>
        <p:grpSpPr>
          <a:xfrm>
            <a:off x="5987182" y="2104760"/>
            <a:ext cx="169345" cy="558531"/>
            <a:chOff x="1083595" y="3302204"/>
            <a:chExt cx="182700" cy="799500"/>
          </a:xfrm>
        </p:grpSpPr>
        <p:sp>
          <p:nvSpPr>
            <p:cNvPr id="2926" name="Google Shape;2926;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112"/>
          <p:cNvGrpSpPr/>
          <p:nvPr/>
        </p:nvGrpSpPr>
        <p:grpSpPr>
          <a:xfrm>
            <a:off x="6536799" y="2104760"/>
            <a:ext cx="169345" cy="558531"/>
            <a:chOff x="1083595" y="3302204"/>
            <a:chExt cx="182700" cy="799500"/>
          </a:xfrm>
        </p:grpSpPr>
        <p:sp>
          <p:nvSpPr>
            <p:cNvPr id="2932" name="Google Shape;2932;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112"/>
          <p:cNvGrpSpPr/>
          <p:nvPr/>
        </p:nvGrpSpPr>
        <p:grpSpPr>
          <a:xfrm>
            <a:off x="7100581" y="2104760"/>
            <a:ext cx="169345" cy="558531"/>
            <a:chOff x="1083595" y="3302204"/>
            <a:chExt cx="182700" cy="799500"/>
          </a:xfrm>
        </p:grpSpPr>
        <p:sp>
          <p:nvSpPr>
            <p:cNvPr id="2938" name="Google Shape;2938;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112"/>
          <p:cNvGrpSpPr/>
          <p:nvPr/>
        </p:nvGrpSpPr>
        <p:grpSpPr>
          <a:xfrm>
            <a:off x="7636033" y="2104760"/>
            <a:ext cx="169345" cy="558531"/>
            <a:chOff x="1083595" y="3302204"/>
            <a:chExt cx="182700" cy="799500"/>
          </a:xfrm>
        </p:grpSpPr>
        <p:sp>
          <p:nvSpPr>
            <p:cNvPr id="2944" name="Google Shape;2944;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112"/>
          <p:cNvGrpSpPr/>
          <p:nvPr/>
        </p:nvGrpSpPr>
        <p:grpSpPr>
          <a:xfrm>
            <a:off x="5959547" y="907960"/>
            <a:ext cx="169345" cy="558531"/>
            <a:chOff x="1083595" y="3302204"/>
            <a:chExt cx="182700" cy="799500"/>
          </a:xfrm>
        </p:grpSpPr>
        <p:sp>
          <p:nvSpPr>
            <p:cNvPr id="2950" name="Google Shape;2950;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112"/>
          <p:cNvGrpSpPr/>
          <p:nvPr/>
        </p:nvGrpSpPr>
        <p:grpSpPr>
          <a:xfrm>
            <a:off x="6523131" y="907960"/>
            <a:ext cx="169345" cy="558531"/>
            <a:chOff x="1083595" y="3302204"/>
            <a:chExt cx="182700" cy="799500"/>
          </a:xfrm>
        </p:grpSpPr>
        <p:sp>
          <p:nvSpPr>
            <p:cNvPr id="2956" name="Google Shape;2956;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112"/>
          <p:cNvGrpSpPr/>
          <p:nvPr/>
        </p:nvGrpSpPr>
        <p:grpSpPr>
          <a:xfrm>
            <a:off x="7086913" y="907960"/>
            <a:ext cx="169345" cy="558531"/>
            <a:chOff x="1083595" y="3302204"/>
            <a:chExt cx="182700" cy="799500"/>
          </a:xfrm>
        </p:grpSpPr>
        <p:sp>
          <p:nvSpPr>
            <p:cNvPr id="2962" name="Google Shape;2962;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112"/>
          <p:cNvGrpSpPr/>
          <p:nvPr/>
        </p:nvGrpSpPr>
        <p:grpSpPr>
          <a:xfrm>
            <a:off x="7650695" y="907960"/>
            <a:ext cx="169345" cy="558531"/>
            <a:chOff x="1083595" y="3302204"/>
            <a:chExt cx="182700" cy="799500"/>
          </a:xfrm>
        </p:grpSpPr>
        <p:sp>
          <p:nvSpPr>
            <p:cNvPr id="2968" name="Google Shape;2968;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112"/>
          <p:cNvGrpSpPr/>
          <p:nvPr/>
        </p:nvGrpSpPr>
        <p:grpSpPr>
          <a:xfrm>
            <a:off x="8171475" y="2104760"/>
            <a:ext cx="169345" cy="558531"/>
            <a:chOff x="1083595" y="3302204"/>
            <a:chExt cx="182700" cy="799500"/>
          </a:xfrm>
        </p:grpSpPr>
        <p:sp>
          <p:nvSpPr>
            <p:cNvPr id="2974" name="Google Shape;2974;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112"/>
          <p:cNvGrpSpPr/>
          <p:nvPr/>
        </p:nvGrpSpPr>
        <p:grpSpPr>
          <a:xfrm>
            <a:off x="8214453" y="907960"/>
            <a:ext cx="169345" cy="558531"/>
            <a:chOff x="1083595" y="3302204"/>
            <a:chExt cx="182700" cy="799500"/>
          </a:xfrm>
        </p:grpSpPr>
        <p:sp>
          <p:nvSpPr>
            <p:cNvPr id="2980" name="Google Shape;2980;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85" name="Google Shape;2985;p112"/>
          <p:cNvCxnSpPr>
            <a:stCxn id="2966" idx="2"/>
            <a:endCxn id="2936" idx="0"/>
          </p:cNvCxnSpPr>
          <p:nvPr/>
        </p:nvCxnSpPr>
        <p:spPr>
          <a:xfrm rot="5400000">
            <a:off x="6577285" y="1510591"/>
            <a:ext cx="638400" cy="550200"/>
          </a:xfrm>
          <a:prstGeom prst="curvedConnector3">
            <a:avLst>
              <a:gd name="adj1" fmla="val 49993"/>
            </a:avLst>
          </a:prstGeom>
          <a:noFill/>
          <a:ln w="38100" cap="flat" cmpd="sng">
            <a:solidFill>
              <a:srgbClr val="B7B7B7"/>
            </a:solidFill>
            <a:prstDash val="solid"/>
            <a:round/>
            <a:headEnd type="none" w="med" len="med"/>
            <a:tailEnd type="none" w="med" len="med"/>
          </a:ln>
        </p:spPr>
      </p:cxnSp>
      <p:cxnSp>
        <p:nvCxnSpPr>
          <p:cNvPr id="2986" name="Google Shape;2986;p112"/>
          <p:cNvCxnSpPr>
            <a:stCxn id="2966" idx="2"/>
            <a:endCxn id="2930" idx="0"/>
          </p:cNvCxnSpPr>
          <p:nvPr/>
        </p:nvCxnSpPr>
        <p:spPr>
          <a:xfrm rot="5400000">
            <a:off x="6302485" y="1235791"/>
            <a:ext cx="638400" cy="1099800"/>
          </a:xfrm>
          <a:prstGeom prst="curvedConnector3">
            <a:avLst>
              <a:gd name="adj1" fmla="val 49993"/>
            </a:avLst>
          </a:prstGeom>
          <a:noFill/>
          <a:ln w="9525" cap="flat" cmpd="sng">
            <a:solidFill>
              <a:srgbClr val="B7B7B7"/>
            </a:solidFill>
            <a:prstDash val="solid"/>
            <a:round/>
            <a:headEnd type="none" w="med" len="med"/>
            <a:tailEnd type="none" w="med" len="med"/>
          </a:ln>
        </p:spPr>
      </p:cxnSp>
      <p:cxnSp>
        <p:nvCxnSpPr>
          <p:cNvPr id="2987" name="Google Shape;2987;p112"/>
          <p:cNvCxnSpPr>
            <a:stCxn id="2966" idx="2"/>
            <a:endCxn id="2942" idx="0"/>
          </p:cNvCxnSpPr>
          <p:nvPr/>
        </p:nvCxnSpPr>
        <p:spPr>
          <a:xfrm rot="-5400000" flipH="1">
            <a:off x="6859285" y="1778791"/>
            <a:ext cx="638400" cy="13800"/>
          </a:xfrm>
          <a:prstGeom prst="curvedConnector3">
            <a:avLst>
              <a:gd name="adj1" fmla="val 49993"/>
            </a:avLst>
          </a:prstGeom>
          <a:noFill/>
          <a:ln w="76200" cap="flat" cmpd="sng">
            <a:solidFill>
              <a:srgbClr val="B7B7B7"/>
            </a:solidFill>
            <a:prstDash val="solid"/>
            <a:round/>
            <a:headEnd type="none" w="med" len="med"/>
            <a:tailEnd type="none" w="med" len="med"/>
          </a:ln>
        </p:spPr>
      </p:cxnSp>
      <p:cxnSp>
        <p:nvCxnSpPr>
          <p:cNvPr id="2988" name="Google Shape;2988;p112"/>
          <p:cNvCxnSpPr>
            <a:stCxn id="2966" idx="2"/>
            <a:endCxn id="2948" idx="0"/>
          </p:cNvCxnSpPr>
          <p:nvPr/>
        </p:nvCxnSpPr>
        <p:spPr>
          <a:xfrm rot="-5400000" flipH="1">
            <a:off x="7126885" y="1511191"/>
            <a:ext cx="638400" cy="549000"/>
          </a:xfrm>
          <a:prstGeom prst="curvedConnector3">
            <a:avLst>
              <a:gd name="adj1" fmla="val 49993"/>
            </a:avLst>
          </a:prstGeom>
          <a:noFill/>
          <a:ln w="19050" cap="flat" cmpd="sng">
            <a:solidFill>
              <a:srgbClr val="B7B7B7"/>
            </a:solidFill>
            <a:prstDash val="solid"/>
            <a:round/>
            <a:headEnd type="none" w="med" len="med"/>
            <a:tailEnd type="none" w="med" len="med"/>
          </a:ln>
        </p:spPr>
      </p:cxnSp>
      <p:cxnSp>
        <p:nvCxnSpPr>
          <p:cNvPr id="2989" name="Google Shape;2989;p112"/>
          <p:cNvCxnSpPr>
            <a:stCxn id="2966" idx="2"/>
            <a:endCxn id="2978" idx="0"/>
          </p:cNvCxnSpPr>
          <p:nvPr/>
        </p:nvCxnSpPr>
        <p:spPr>
          <a:xfrm rot="-5400000" flipH="1">
            <a:off x="7394635" y="1243441"/>
            <a:ext cx="638400" cy="1084500"/>
          </a:xfrm>
          <a:prstGeom prst="curvedConnector3">
            <a:avLst>
              <a:gd name="adj1" fmla="val 49993"/>
            </a:avLst>
          </a:prstGeom>
          <a:noFill/>
          <a:ln w="38100" cap="flat" cmpd="sng">
            <a:solidFill>
              <a:srgbClr val="B7B7B7"/>
            </a:solidFill>
            <a:prstDash val="solid"/>
            <a:round/>
            <a:headEnd type="none" w="med" len="med"/>
            <a:tailEnd type="none" w="med" len="med"/>
          </a:ln>
        </p:spPr>
      </p:cxnSp>
      <p:sp>
        <p:nvSpPr>
          <p:cNvPr id="2990" name="Google Shape;2990;p112"/>
          <p:cNvSpPr/>
          <p:nvPr/>
        </p:nvSpPr>
        <p:spPr>
          <a:xfrm>
            <a:off x="5918950" y="3005725"/>
            <a:ext cx="478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move</a:t>
            </a:r>
            <a:endParaRPr sz="700">
              <a:solidFill>
                <a:schemeClr val="dk1"/>
              </a:solidFill>
            </a:endParaRPr>
          </a:p>
        </p:txBody>
      </p:sp>
      <p:sp>
        <p:nvSpPr>
          <p:cNvPr id="2991" name="Google Shape;2991;p112"/>
          <p:cNvSpPr/>
          <p:nvPr/>
        </p:nvSpPr>
        <p:spPr>
          <a:xfrm>
            <a:off x="6494205" y="3005725"/>
            <a:ext cx="394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from</a:t>
            </a:r>
            <a:endParaRPr sz="700">
              <a:solidFill>
                <a:schemeClr val="dk1"/>
              </a:solidFill>
            </a:endParaRPr>
          </a:p>
        </p:txBody>
      </p:sp>
      <p:sp>
        <p:nvSpPr>
          <p:cNvPr id="2992" name="Google Shape;2992;p112"/>
          <p:cNvSpPr/>
          <p:nvPr/>
        </p:nvSpPr>
        <p:spPr>
          <a:xfrm>
            <a:off x="6985778" y="30057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Gospić</a:t>
            </a:r>
            <a:endParaRPr sz="700">
              <a:solidFill>
                <a:schemeClr val="dk1"/>
              </a:solidFill>
            </a:endParaRPr>
          </a:p>
        </p:txBody>
      </p:sp>
      <p:sp>
        <p:nvSpPr>
          <p:cNvPr id="2993" name="Google Shape;2993;p112"/>
          <p:cNvSpPr/>
          <p:nvPr/>
        </p:nvSpPr>
        <p:spPr>
          <a:xfrm>
            <a:off x="7599401" y="3005725"/>
            <a:ext cx="2979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to</a:t>
            </a:r>
            <a:endParaRPr sz="700">
              <a:solidFill>
                <a:schemeClr val="dk1"/>
              </a:solidFill>
            </a:endParaRPr>
          </a:p>
        </p:txBody>
      </p:sp>
      <p:sp>
        <p:nvSpPr>
          <p:cNvPr id="2994" name="Google Shape;2994;p112"/>
          <p:cNvSpPr/>
          <p:nvPr/>
        </p:nvSpPr>
        <p:spPr>
          <a:xfrm>
            <a:off x="7993830" y="30057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Prague</a:t>
            </a:r>
            <a:endParaRPr sz="700">
              <a:solidFill>
                <a:schemeClr val="dk1"/>
              </a:solidFill>
            </a:endParaRPr>
          </a:p>
        </p:txBody>
      </p:sp>
      <p:sp>
        <p:nvSpPr>
          <p:cNvPr id="2995" name="Google Shape;2995;p112"/>
          <p:cNvSpPr txBox="1"/>
          <p:nvPr/>
        </p:nvSpPr>
        <p:spPr>
          <a:xfrm>
            <a:off x="311700" y="1881200"/>
            <a:ext cx="4922400" cy="11184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compute </a:t>
            </a:r>
            <a:r>
              <a:rPr lang="en-GB" sz="1600" i="1" dirty="0">
                <a:solidFill>
                  <a:schemeClr val="accent3"/>
                </a:solidFill>
                <a:latin typeface="Proxima Nova"/>
                <a:ea typeface="Proxima Nova"/>
                <a:cs typeface="Proxima Nova"/>
                <a:sym typeface="Proxima Nova"/>
              </a:rPr>
              <a:t>K</a:t>
            </a:r>
            <a:r>
              <a:rPr lang="en-GB" sz="1600" dirty="0">
                <a:solidFill>
                  <a:schemeClr val="accent3"/>
                </a:solidFill>
                <a:latin typeface="Proxima Nova"/>
                <a:ea typeface="Proxima Nova"/>
                <a:cs typeface="Proxima Nova"/>
                <a:sym typeface="Proxima Nova"/>
              </a:rPr>
              <a:t> separate weighted word representation(s) of the context for each word </a:t>
            </a:r>
            <a:r>
              <a:rPr lang="en-GB" sz="1600" i="1" dirty="0">
                <a:solidFill>
                  <a:schemeClr val="accent3"/>
                </a:solidFill>
                <a:latin typeface="Proxima Nova"/>
                <a:ea typeface="Proxima Nova"/>
                <a:cs typeface="Proxima Nova"/>
                <a:sym typeface="Proxima Nova"/>
              </a:rPr>
              <a:t>t</a:t>
            </a:r>
            <a:endParaRPr sz="1600" i="1" dirty="0">
              <a:solidFill>
                <a:schemeClr val="accent3"/>
              </a:solidFill>
              <a:latin typeface="Proxima Nova"/>
              <a:ea typeface="Proxima Nova"/>
              <a:cs typeface="Proxima Nova"/>
              <a:sym typeface="Proxima Nova"/>
            </a:endParaRPr>
          </a:p>
        </p:txBody>
      </p:sp>
      <p:pic>
        <p:nvPicPr>
          <p:cNvPr id="2996" name="Google Shape;2996;p112" descr="\mathbf{y}_2" title="MathEquation,#000000"/>
          <p:cNvPicPr preferRelativeResize="0"/>
          <p:nvPr/>
        </p:nvPicPr>
        <p:blipFill>
          <a:blip r:embed="rId7">
            <a:alphaModFix/>
          </a:blip>
          <a:stretch>
            <a:fillRect/>
          </a:stretch>
        </p:blipFill>
        <p:spPr>
          <a:xfrm>
            <a:off x="5956874" y="615885"/>
            <a:ext cx="253524" cy="201239"/>
          </a:xfrm>
          <a:prstGeom prst="rect">
            <a:avLst/>
          </a:prstGeom>
          <a:noFill/>
          <a:ln>
            <a:noFill/>
          </a:ln>
        </p:spPr>
      </p:pic>
      <p:pic>
        <p:nvPicPr>
          <p:cNvPr id="2997" name="Google Shape;2997;p112" descr="\mathbf{y}_3" title="MathEquation,#000000"/>
          <p:cNvPicPr preferRelativeResize="0"/>
          <p:nvPr/>
        </p:nvPicPr>
        <p:blipFill>
          <a:blip r:embed="rId8">
            <a:alphaModFix/>
          </a:blip>
          <a:stretch>
            <a:fillRect/>
          </a:stretch>
        </p:blipFill>
        <p:spPr>
          <a:xfrm>
            <a:off x="6483624" y="615839"/>
            <a:ext cx="253550" cy="201260"/>
          </a:xfrm>
          <a:prstGeom prst="rect">
            <a:avLst/>
          </a:prstGeom>
          <a:noFill/>
          <a:ln>
            <a:noFill/>
          </a:ln>
        </p:spPr>
      </p:pic>
      <p:pic>
        <p:nvPicPr>
          <p:cNvPr id="2998" name="Google Shape;2998;p112" descr="\mathbf{y}_3" title="MathEquation,#000000"/>
          <p:cNvPicPr preferRelativeResize="0"/>
          <p:nvPr/>
        </p:nvPicPr>
        <p:blipFill>
          <a:blip r:embed="rId9">
            <a:alphaModFix/>
          </a:blip>
          <a:stretch>
            <a:fillRect/>
          </a:stretch>
        </p:blipFill>
        <p:spPr>
          <a:xfrm>
            <a:off x="7086600" y="628075"/>
            <a:ext cx="236426" cy="201275"/>
          </a:xfrm>
          <a:prstGeom prst="rect">
            <a:avLst/>
          </a:prstGeom>
          <a:noFill/>
          <a:ln>
            <a:noFill/>
          </a:ln>
        </p:spPr>
      </p:pic>
      <p:pic>
        <p:nvPicPr>
          <p:cNvPr id="2999" name="Google Shape;2999;p112" descr="\mathbf{y}_4&#10;" title="MathEquation,#000000"/>
          <p:cNvPicPr preferRelativeResize="0"/>
          <p:nvPr/>
        </p:nvPicPr>
        <p:blipFill>
          <a:blip r:embed="rId10">
            <a:alphaModFix/>
          </a:blip>
          <a:stretch>
            <a:fillRect/>
          </a:stretch>
        </p:blipFill>
        <p:spPr>
          <a:xfrm>
            <a:off x="7599520" y="615723"/>
            <a:ext cx="253558" cy="201262"/>
          </a:xfrm>
          <a:prstGeom prst="rect">
            <a:avLst/>
          </a:prstGeom>
          <a:noFill/>
          <a:ln>
            <a:noFill/>
          </a:ln>
        </p:spPr>
      </p:pic>
      <p:pic>
        <p:nvPicPr>
          <p:cNvPr id="3000" name="Google Shape;3000;p112"/>
          <p:cNvPicPr preferRelativeResize="0"/>
          <p:nvPr/>
        </p:nvPicPr>
        <p:blipFill>
          <a:blip r:embed="rId11">
            <a:alphaModFix/>
          </a:blip>
          <a:stretch>
            <a:fillRect/>
          </a:stretch>
        </p:blipFill>
        <p:spPr>
          <a:xfrm>
            <a:off x="8176865" y="627325"/>
            <a:ext cx="236424" cy="201251"/>
          </a:xfrm>
          <a:prstGeom prst="rect">
            <a:avLst/>
          </a:prstGeom>
          <a:noFill/>
          <a:ln>
            <a:noFill/>
          </a:ln>
        </p:spPr>
      </p:pic>
      <p:pic>
        <p:nvPicPr>
          <p:cNvPr id="3001" name="Google Shape;3001;p112" descr="\mathbf{x}_1&#10;" title="MathEquation,#000000"/>
          <p:cNvPicPr preferRelativeResize="0"/>
          <p:nvPr/>
        </p:nvPicPr>
        <p:blipFill>
          <a:blip r:embed="rId12">
            <a:alphaModFix/>
          </a:blip>
          <a:stretch>
            <a:fillRect/>
          </a:stretch>
        </p:blipFill>
        <p:spPr>
          <a:xfrm>
            <a:off x="5969737" y="2743017"/>
            <a:ext cx="236426" cy="185360"/>
          </a:xfrm>
          <a:prstGeom prst="rect">
            <a:avLst/>
          </a:prstGeom>
          <a:noFill/>
          <a:ln>
            <a:noFill/>
          </a:ln>
        </p:spPr>
      </p:pic>
      <p:pic>
        <p:nvPicPr>
          <p:cNvPr id="3002" name="Google Shape;3002;p112" descr="\mathbf{x}_3" title="MathEquation,#000000"/>
          <p:cNvPicPr preferRelativeResize="0"/>
          <p:nvPr/>
        </p:nvPicPr>
        <p:blipFill>
          <a:blip r:embed="rId13">
            <a:alphaModFix/>
          </a:blip>
          <a:stretch>
            <a:fillRect/>
          </a:stretch>
        </p:blipFill>
        <p:spPr>
          <a:xfrm>
            <a:off x="6525922" y="2743017"/>
            <a:ext cx="236426" cy="185360"/>
          </a:xfrm>
          <a:prstGeom prst="rect">
            <a:avLst/>
          </a:prstGeom>
          <a:noFill/>
          <a:ln>
            <a:noFill/>
          </a:ln>
        </p:spPr>
      </p:pic>
      <p:pic>
        <p:nvPicPr>
          <p:cNvPr id="3003" name="Google Shape;3003;p112" descr="\mathbf{x}_4" title="MathEquation,#000000"/>
          <p:cNvPicPr preferRelativeResize="0"/>
          <p:nvPr/>
        </p:nvPicPr>
        <p:blipFill>
          <a:blip r:embed="rId14">
            <a:alphaModFix/>
          </a:blip>
          <a:stretch>
            <a:fillRect/>
          </a:stretch>
        </p:blipFill>
        <p:spPr>
          <a:xfrm>
            <a:off x="7073610" y="2743015"/>
            <a:ext cx="262950" cy="193926"/>
          </a:xfrm>
          <a:prstGeom prst="rect">
            <a:avLst/>
          </a:prstGeom>
          <a:noFill/>
          <a:ln>
            <a:noFill/>
          </a:ln>
        </p:spPr>
      </p:pic>
      <p:pic>
        <p:nvPicPr>
          <p:cNvPr id="3004" name="Google Shape;3004;p112" descr="\mathbf{x}_4" title="MathEquation,#000000"/>
          <p:cNvPicPr preferRelativeResize="0"/>
          <p:nvPr/>
        </p:nvPicPr>
        <p:blipFill>
          <a:blip r:embed="rId15">
            <a:alphaModFix/>
          </a:blip>
          <a:stretch>
            <a:fillRect/>
          </a:stretch>
        </p:blipFill>
        <p:spPr>
          <a:xfrm>
            <a:off x="7632020" y="2743015"/>
            <a:ext cx="253550" cy="198780"/>
          </a:xfrm>
          <a:prstGeom prst="rect">
            <a:avLst/>
          </a:prstGeom>
          <a:noFill/>
          <a:ln>
            <a:noFill/>
          </a:ln>
        </p:spPr>
      </p:pic>
      <p:pic>
        <p:nvPicPr>
          <p:cNvPr id="3005" name="Google Shape;3005;p112" descr="\mathbf{y}_5" title="MathEquation,#000000"/>
          <p:cNvPicPr preferRelativeResize="0"/>
          <p:nvPr/>
        </p:nvPicPr>
        <p:blipFill>
          <a:blip r:embed="rId16">
            <a:alphaModFix/>
          </a:blip>
          <a:stretch>
            <a:fillRect/>
          </a:stretch>
        </p:blipFill>
        <p:spPr>
          <a:xfrm>
            <a:off x="8147830" y="2737261"/>
            <a:ext cx="253530" cy="1869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2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22">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22">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22">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22">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22">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22">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5" name="Google Shape;3015;p1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65</a:t>
            </a:fld>
            <a:endParaRPr/>
          </a:p>
        </p:txBody>
      </p:sp>
      <p:sp>
        <p:nvSpPr>
          <p:cNvPr id="3010" name="Google Shape;3010;p113"/>
          <p:cNvSpPr txBox="1">
            <a:spLocks noGrp="1"/>
          </p:cNvSpPr>
          <p:nvPr>
            <p:ph type="body" idx="4294967295"/>
          </p:nvPr>
        </p:nvSpPr>
        <p:spPr>
          <a:xfrm>
            <a:off x="-1" y="1157288"/>
            <a:ext cx="4629221" cy="2784475"/>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dirty="0"/>
              <a:t>Graph with weighted edges</a:t>
            </a:r>
            <a:r>
              <a:rPr lang="en-GB" sz="1600" dirty="0"/>
              <a:t> of </a:t>
            </a:r>
            <a:r>
              <a:rPr lang="en-GB" sz="1600" i="1" dirty="0"/>
              <a:t>K</a:t>
            </a:r>
            <a:r>
              <a:rPr lang="en-GB" sz="1600" dirty="0"/>
              <a:t> types</a:t>
            </a:r>
            <a:endParaRPr sz="1600" dirty="0"/>
          </a:p>
          <a:p>
            <a:pPr marL="457200" lvl="0" indent="-330200" algn="l" rtl="0">
              <a:spcBef>
                <a:spcPts val="0"/>
              </a:spcBef>
              <a:spcAft>
                <a:spcPts val="0"/>
              </a:spcAft>
              <a:buSzPts val="1600"/>
              <a:buChar char="●"/>
            </a:pPr>
            <a:r>
              <a:rPr lang="en-GB" sz="1600" dirty="0"/>
              <a:t>Can capture:</a:t>
            </a:r>
            <a:endParaRPr sz="1600" dirty="0"/>
          </a:p>
          <a:p>
            <a:pPr marL="914400" lvl="1" indent="-330200" algn="l" rtl="0">
              <a:spcBef>
                <a:spcPts val="0"/>
              </a:spcBef>
              <a:spcAft>
                <a:spcPts val="0"/>
              </a:spcAft>
              <a:buSzPts val="1600"/>
              <a:buChar char="○"/>
            </a:pPr>
            <a:r>
              <a:rPr lang="en-GB" sz="1600" dirty="0"/>
              <a:t>coreference chains</a:t>
            </a:r>
            <a:endParaRPr sz="1600" dirty="0"/>
          </a:p>
          <a:p>
            <a:pPr marL="914400" lvl="1" indent="-330200" algn="l" rtl="0">
              <a:spcBef>
                <a:spcPts val="0"/>
              </a:spcBef>
              <a:spcAft>
                <a:spcPts val="0"/>
              </a:spcAft>
              <a:buSzPts val="1600"/>
              <a:buChar char="○"/>
            </a:pPr>
            <a:r>
              <a:rPr lang="en-GB" sz="1600" dirty="0"/>
              <a:t>syntactic dependency structure in text</a:t>
            </a:r>
            <a:endParaRPr sz="1600" dirty="0"/>
          </a:p>
        </p:txBody>
      </p:sp>
      <p:sp>
        <p:nvSpPr>
          <p:cNvPr id="3011" name="Google Shape;3011;p113"/>
          <p:cNvSpPr txBox="1">
            <a:spLocks noGrp="1"/>
          </p:cNvSpPr>
          <p:nvPr>
            <p:ph type="body" idx="4294967295"/>
          </p:nvPr>
        </p:nvSpPr>
        <p:spPr>
          <a:xfrm>
            <a:off x="4803775" y="3684588"/>
            <a:ext cx="4340225" cy="5730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200" b="1"/>
              <a:t>Transformer Self-Attention Coreference Visualization</a:t>
            </a:r>
            <a:br>
              <a:rPr lang="en-GB" sz="1000"/>
            </a:br>
            <a:r>
              <a:rPr lang="en-GB" sz="1000">
                <a:solidFill>
                  <a:schemeClr val="accent4"/>
                </a:solidFill>
              </a:rPr>
              <a:t>https://ai.googleblog.com/2017/08/transformer-novel-neural-network.html</a:t>
            </a:r>
            <a:endParaRPr sz="1000">
              <a:solidFill>
                <a:schemeClr val="accent4"/>
              </a:solidFill>
            </a:endParaRPr>
          </a:p>
        </p:txBody>
      </p:sp>
      <p:sp>
        <p:nvSpPr>
          <p:cNvPr id="3013" name="Google Shape;3013;p113"/>
          <p:cNvSpPr txBox="1">
            <a:spLocks noGrp="1"/>
          </p:cNvSpPr>
          <p:nvPr>
            <p:ph type="title" idx="4294967295"/>
          </p:nvPr>
        </p:nvSpPr>
        <p:spPr>
          <a:xfrm>
            <a:off x="0" y="444500"/>
            <a:ext cx="497363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Self-Attention Layer </a:t>
            </a:r>
            <a:endParaRPr/>
          </a:p>
        </p:txBody>
      </p:sp>
      <p:pic>
        <p:nvPicPr>
          <p:cNvPr id="3012" name="Google Shape;3012;p113"/>
          <p:cNvPicPr preferRelativeResize="0"/>
          <p:nvPr/>
        </p:nvPicPr>
        <p:blipFill rotWithShape="1">
          <a:blip r:embed="rId3">
            <a:alphaModFix/>
          </a:blip>
          <a:srcRect r="52146"/>
          <a:stretch/>
        </p:blipFill>
        <p:spPr>
          <a:xfrm rot="5400000">
            <a:off x="4958990" y="1516867"/>
            <a:ext cx="2173371" cy="1825676"/>
          </a:xfrm>
          <a:prstGeom prst="rect">
            <a:avLst/>
          </a:prstGeom>
          <a:noFill/>
          <a:ln>
            <a:noFill/>
          </a:ln>
        </p:spPr>
      </p:pic>
      <p:pic>
        <p:nvPicPr>
          <p:cNvPr id="3014" name="Google Shape;3014;p113"/>
          <p:cNvPicPr preferRelativeResize="0"/>
          <p:nvPr/>
        </p:nvPicPr>
        <p:blipFill rotWithShape="1">
          <a:blip r:embed="rId3">
            <a:alphaModFix/>
          </a:blip>
          <a:srcRect l="50067"/>
          <a:stretch/>
        </p:blipFill>
        <p:spPr>
          <a:xfrm rot="5400000">
            <a:off x="6844892" y="1440437"/>
            <a:ext cx="2262026" cy="1827198"/>
          </a:xfrm>
          <a:prstGeom prst="rect">
            <a:avLst/>
          </a:prstGeom>
          <a:noFill/>
          <a:ln>
            <a:noFill/>
          </a:ln>
        </p:spPr>
      </p:pic>
      <p:sp>
        <p:nvSpPr>
          <p:cNvPr id="3016" name="Google Shape;3016;p113"/>
          <p:cNvSpPr/>
          <p:nvPr/>
        </p:nvSpPr>
        <p:spPr>
          <a:xfrm>
            <a:off x="6223150" y="3008475"/>
            <a:ext cx="618600" cy="2790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3"/>
          <p:cNvSpPr/>
          <p:nvPr/>
        </p:nvSpPr>
        <p:spPr>
          <a:xfrm>
            <a:off x="8096350" y="3000825"/>
            <a:ext cx="618600" cy="2790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5" name="Google Shape;3015;p1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66</a:t>
            </a:fld>
            <a:endParaRPr/>
          </a:p>
        </p:txBody>
      </p:sp>
      <p:sp>
        <p:nvSpPr>
          <p:cNvPr id="3010" name="Google Shape;3010;p113"/>
          <p:cNvSpPr txBox="1">
            <a:spLocks noGrp="1"/>
          </p:cNvSpPr>
          <p:nvPr>
            <p:ph type="body" idx="4294967295"/>
          </p:nvPr>
        </p:nvSpPr>
        <p:spPr>
          <a:xfrm>
            <a:off x="0" y="1157288"/>
            <a:ext cx="4973638" cy="3345439"/>
          </a:xfrm>
          <a:prstGeom prst="rect">
            <a:avLst/>
          </a:prstGeom>
        </p:spPr>
        <p:txBody>
          <a:bodyPr spcFirstLastPara="1" wrap="square" lIns="91425" tIns="91425" rIns="91425" bIns="91425" anchor="t" anchorCtr="0">
            <a:noAutofit/>
          </a:bodyPr>
          <a:lstStyle/>
          <a:p>
            <a:pPr lvl="0" indent="-330200">
              <a:buSzPts val="1600"/>
            </a:pPr>
            <a:endParaRPr lang="en-GB" dirty="0"/>
          </a:p>
          <a:p>
            <a:pPr lvl="0" indent="-330200">
              <a:buSzPts val="1600"/>
            </a:pPr>
            <a:r>
              <a:rPr lang="en-GB" dirty="0"/>
              <a:t>Residual connections before and after multi-head attention</a:t>
            </a:r>
          </a:p>
          <a:p>
            <a:pPr lvl="0" indent="-330200">
              <a:buSzPts val="1600"/>
            </a:pPr>
            <a:r>
              <a:rPr lang="en-GB" dirty="0"/>
              <a:t>Decoder uses both self attention and encoder attention</a:t>
            </a:r>
          </a:p>
        </p:txBody>
      </p:sp>
      <p:sp>
        <p:nvSpPr>
          <p:cNvPr id="3013" name="Google Shape;3013;p113"/>
          <p:cNvSpPr txBox="1">
            <a:spLocks noGrp="1"/>
          </p:cNvSpPr>
          <p:nvPr>
            <p:ph type="title" idx="4294967295"/>
          </p:nvPr>
        </p:nvSpPr>
        <p:spPr>
          <a:xfrm>
            <a:off x="0" y="444500"/>
            <a:ext cx="497363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Transformer</a:t>
            </a:r>
            <a:endParaRPr dirty="0"/>
          </a:p>
        </p:txBody>
      </p:sp>
      <p:pic>
        <p:nvPicPr>
          <p:cNvPr id="10" name="Screen Shot 2019-02-12 at 4.08.41 PM.png" descr="Screen Shot 2019-02-12 at 4.08.41 PM.png">
            <a:extLst>
              <a:ext uri="{FF2B5EF4-FFF2-40B4-BE49-F238E27FC236}">
                <a16:creationId xmlns:a16="http://schemas.microsoft.com/office/drawing/2014/main" id="{B95D7E44-205D-FA4D-A0B7-C09F4F8D6D6F}"/>
              </a:ext>
            </a:extLst>
          </p:cNvPr>
          <p:cNvPicPr>
            <a:picLocks noChangeAspect="1"/>
          </p:cNvPicPr>
          <p:nvPr/>
        </p:nvPicPr>
        <p:blipFill>
          <a:blip r:embed="rId3">
            <a:extLst/>
          </a:blip>
          <a:stretch>
            <a:fillRect/>
          </a:stretch>
        </p:blipFill>
        <p:spPr>
          <a:xfrm>
            <a:off x="5105161" y="419100"/>
            <a:ext cx="3038475" cy="4305300"/>
          </a:xfrm>
          <a:prstGeom prst="rect">
            <a:avLst/>
          </a:prstGeom>
          <a:ln w="12700">
            <a:miter lim="400000"/>
          </a:ln>
        </p:spPr>
      </p:pic>
      <p:sp>
        <p:nvSpPr>
          <p:cNvPr id="11" name="Figures from Vaswani et al. 18'">
            <a:extLst>
              <a:ext uri="{FF2B5EF4-FFF2-40B4-BE49-F238E27FC236}">
                <a16:creationId xmlns:a16="http://schemas.microsoft.com/office/drawing/2014/main" id="{8065B2E8-5888-9B42-97D2-3A7E0C4EE246}"/>
              </a:ext>
            </a:extLst>
          </p:cNvPr>
          <p:cNvSpPr txBox="1"/>
          <p:nvPr/>
        </p:nvSpPr>
        <p:spPr>
          <a:xfrm>
            <a:off x="5627848" y="4807659"/>
            <a:ext cx="205985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pPr algn="ctr" defTabSz="309563" hangingPunct="0">
              <a:buClrTx/>
            </a:pPr>
            <a:r>
              <a:rPr sz="1000" dirty="0">
                <a:solidFill>
                  <a:schemeClr val="bg1">
                    <a:lumMod val="50000"/>
                  </a:schemeClr>
                </a:solidFill>
                <a:latin typeface="+mn-lt"/>
                <a:sym typeface="FreightSansLFPro"/>
              </a:rPr>
              <a:t>Figure from Vaswani et al.</a:t>
            </a:r>
            <a:r>
              <a:rPr lang="en-US" sz="1000" dirty="0">
                <a:solidFill>
                  <a:schemeClr val="bg1">
                    <a:lumMod val="50000"/>
                  </a:schemeClr>
                </a:solidFill>
                <a:latin typeface="+mn-lt"/>
                <a:sym typeface="FreightSansLFPro"/>
              </a:rPr>
              <a:t>, NIPS’17</a:t>
            </a:r>
            <a:endParaRPr sz="1000" dirty="0">
              <a:solidFill>
                <a:schemeClr val="bg1">
                  <a:lumMod val="50000"/>
                </a:schemeClr>
              </a:solidFill>
              <a:latin typeface="+mn-lt"/>
              <a:sym typeface="FreightSansLFPro"/>
            </a:endParaRPr>
          </a:p>
        </p:txBody>
      </p:sp>
      <p:sp>
        <p:nvSpPr>
          <p:cNvPr id="7" name="Figures from Vaswani et al. 18'">
            <a:extLst>
              <a:ext uri="{FF2B5EF4-FFF2-40B4-BE49-F238E27FC236}">
                <a16:creationId xmlns:a16="http://schemas.microsoft.com/office/drawing/2014/main" id="{6E1EE400-31B6-5B45-82D1-0210D29416E5}"/>
              </a:ext>
            </a:extLst>
          </p:cNvPr>
          <p:cNvSpPr txBox="1"/>
          <p:nvPr/>
        </p:nvSpPr>
        <p:spPr>
          <a:xfrm>
            <a:off x="139605" y="916734"/>
            <a:ext cx="2180084"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pPr algn="ctr" defTabSz="309563" hangingPunct="0">
              <a:buClrTx/>
            </a:pPr>
            <a:r>
              <a:rPr sz="1600" dirty="0">
                <a:solidFill>
                  <a:schemeClr val="bg1">
                    <a:lumMod val="50000"/>
                  </a:schemeClr>
                </a:solidFill>
                <a:latin typeface="+mn-lt"/>
                <a:sym typeface="FreightSansLFPro"/>
              </a:rPr>
              <a:t>Vaswani et al.</a:t>
            </a:r>
            <a:r>
              <a:rPr lang="en-US" sz="1600" dirty="0">
                <a:solidFill>
                  <a:schemeClr val="bg1">
                    <a:lumMod val="50000"/>
                  </a:schemeClr>
                </a:solidFill>
                <a:latin typeface="+mn-lt"/>
                <a:sym typeface="FreightSansLFPro"/>
              </a:rPr>
              <a:t>, NIPS’17</a:t>
            </a:r>
            <a:endParaRPr sz="1600" dirty="0">
              <a:solidFill>
                <a:schemeClr val="bg1">
                  <a:lumMod val="50000"/>
                </a:schemeClr>
              </a:solidFill>
              <a:latin typeface="+mn-lt"/>
              <a:sym typeface="FreightSansLFPro"/>
            </a:endParaRPr>
          </a:p>
        </p:txBody>
      </p:sp>
    </p:spTree>
    <p:extLst>
      <p:ext uri="{BB962C8B-B14F-4D97-AF65-F5344CB8AC3E}">
        <p14:creationId xmlns:p14="http://schemas.microsoft.com/office/powerpoint/2010/main" val="22673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5" name="Google Shape;3015;p1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67</a:t>
            </a:fld>
            <a:endParaRPr/>
          </a:p>
        </p:txBody>
      </p:sp>
      <p:sp>
        <p:nvSpPr>
          <p:cNvPr id="3013" name="Google Shape;3013;p113"/>
          <p:cNvSpPr txBox="1">
            <a:spLocks noGrp="1"/>
          </p:cNvSpPr>
          <p:nvPr>
            <p:ph type="title" idx="4294967295"/>
          </p:nvPr>
        </p:nvSpPr>
        <p:spPr>
          <a:xfrm>
            <a:off x="0" y="444500"/>
            <a:ext cx="497363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Multi-head attention</a:t>
            </a:r>
            <a:endParaRPr dirty="0"/>
          </a:p>
        </p:txBody>
      </p:sp>
      <p:sp>
        <p:nvSpPr>
          <p:cNvPr id="11" name="Figures from Vaswani et al. 18'">
            <a:extLst>
              <a:ext uri="{FF2B5EF4-FFF2-40B4-BE49-F238E27FC236}">
                <a16:creationId xmlns:a16="http://schemas.microsoft.com/office/drawing/2014/main" id="{8065B2E8-5888-9B42-97D2-3A7E0C4EE246}"/>
              </a:ext>
            </a:extLst>
          </p:cNvPr>
          <p:cNvSpPr txBox="1"/>
          <p:nvPr/>
        </p:nvSpPr>
        <p:spPr>
          <a:xfrm>
            <a:off x="4924129" y="4807659"/>
            <a:ext cx="3467296"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pPr algn="ctr" defTabSz="309563" hangingPunct="0">
              <a:buClrTx/>
            </a:pPr>
            <a:r>
              <a:rPr lang="en-US" sz="1000" dirty="0">
                <a:solidFill>
                  <a:schemeClr val="bg1">
                    <a:lumMod val="50000"/>
                  </a:schemeClr>
                </a:solidFill>
                <a:latin typeface="+mn-lt"/>
                <a:sym typeface="FreightSansLFPro"/>
              </a:rPr>
              <a:t>Figures from </a:t>
            </a:r>
            <a:r>
              <a:rPr lang="en-US" sz="1000" dirty="0">
                <a:solidFill>
                  <a:schemeClr val="bg1">
                    <a:lumMod val="50000"/>
                  </a:schemeClr>
                </a:solidFill>
                <a:latin typeface="+mn-lt"/>
                <a:sym typeface="FreightSansLFPro"/>
                <a:hlinkClick r:id="rId3"/>
              </a:rPr>
              <a:t>http://jalammar.github.io/illustrated-transformer/</a:t>
            </a:r>
            <a:endParaRPr lang="en-US" sz="1000" dirty="0">
              <a:solidFill>
                <a:schemeClr val="bg1">
                  <a:lumMod val="50000"/>
                </a:schemeClr>
              </a:solidFill>
              <a:latin typeface="+mn-lt"/>
              <a:sym typeface="FreightSansLFPro"/>
            </a:endParaRPr>
          </a:p>
        </p:txBody>
      </p:sp>
      <p:pic>
        <p:nvPicPr>
          <p:cNvPr id="3" name="Picture 2">
            <a:extLst>
              <a:ext uri="{FF2B5EF4-FFF2-40B4-BE49-F238E27FC236}">
                <a16:creationId xmlns:a16="http://schemas.microsoft.com/office/drawing/2014/main" id="{AF379000-F12C-474F-B54C-0ED1D314C730}"/>
              </a:ext>
            </a:extLst>
          </p:cNvPr>
          <p:cNvPicPr>
            <a:picLocks noChangeAspect="1"/>
          </p:cNvPicPr>
          <p:nvPr/>
        </p:nvPicPr>
        <p:blipFill>
          <a:blip r:embed="rId4"/>
          <a:stretch>
            <a:fillRect/>
          </a:stretch>
        </p:blipFill>
        <p:spPr>
          <a:xfrm>
            <a:off x="5818560" y="1083129"/>
            <a:ext cx="3226012" cy="3082634"/>
          </a:xfrm>
          <a:prstGeom prst="rect">
            <a:avLst/>
          </a:prstGeom>
        </p:spPr>
      </p:pic>
      <p:pic>
        <p:nvPicPr>
          <p:cNvPr id="5" name="Picture 4">
            <a:extLst>
              <a:ext uri="{FF2B5EF4-FFF2-40B4-BE49-F238E27FC236}">
                <a16:creationId xmlns:a16="http://schemas.microsoft.com/office/drawing/2014/main" id="{DBD63A45-7606-CF46-A4D8-C3A680DC19F4}"/>
              </a:ext>
            </a:extLst>
          </p:cNvPr>
          <p:cNvPicPr>
            <a:picLocks noChangeAspect="1"/>
          </p:cNvPicPr>
          <p:nvPr/>
        </p:nvPicPr>
        <p:blipFill>
          <a:blip r:embed="rId5"/>
          <a:stretch>
            <a:fillRect/>
          </a:stretch>
        </p:blipFill>
        <p:spPr>
          <a:xfrm>
            <a:off x="2890902" y="1213758"/>
            <a:ext cx="2987384" cy="2773507"/>
          </a:xfrm>
          <a:prstGeom prst="rect">
            <a:avLst/>
          </a:prstGeom>
        </p:spPr>
      </p:pic>
      <p:pic>
        <p:nvPicPr>
          <p:cNvPr id="8" name="Picture 7">
            <a:extLst>
              <a:ext uri="{FF2B5EF4-FFF2-40B4-BE49-F238E27FC236}">
                <a16:creationId xmlns:a16="http://schemas.microsoft.com/office/drawing/2014/main" id="{4734EFC1-7FA9-FC44-B10C-E1DD415891D5}"/>
              </a:ext>
            </a:extLst>
          </p:cNvPr>
          <p:cNvPicPr>
            <a:picLocks noChangeAspect="1"/>
          </p:cNvPicPr>
          <p:nvPr/>
        </p:nvPicPr>
        <p:blipFill>
          <a:blip r:embed="rId6"/>
          <a:stretch>
            <a:fillRect/>
          </a:stretch>
        </p:blipFill>
        <p:spPr>
          <a:xfrm>
            <a:off x="0" y="1266891"/>
            <a:ext cx="2946633" cy="2748367"/>
          </a:xfrm>
          <a:prstGeom prst="rect">
            <a:avLst/>
          </a:prstGeom>
        </p:spPr>
      </p:pic>
    </p:spTree>
    <p:extLst>
      <p:ext uri="{BB962C8B-B14F-4D97-AF65-F5344CB8AC3E}">
        <p14:creationId xmlns:p14="http://schemas.microsoft.com/office/powerpoint/2010/main" val="387373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28"/>
        <p:cNvGrpSpPr/>
        <p:nvPr/>
      </p:nvGrpSpPr>
      <p:grpSpPr>
        <a:xfrm>
          <a:off x="0" y="0"/>
          <a:ext cx="0" cy="0"/>
          <a:chOff x="0" y="0"/>
          <a:chExt cx="0" cy="0"/>
        </a:xfrm>
      </p:grpSpPr>
      <p:graphicFrame>
        <p:nvGraphicFramePr>
          <p:cNvPr id="3029" name="Google Shape;3029;p115"/>
          <p:cNvGraphicFramePr/>
          <p:nvPr>
            <p:extLst>
              <p:ext uri="{D42A27DB-BD31-4B8C-83A1-F6EECF244321}">
                <p14:modId xmlns:p14="http://schemas.microsoft.com/office/powerpoint/2010/main" val="3774466531"/>
              </p:ext>
            </p:extLst>
          </p:nvPr>
        </p:nvGraphicFramePr>
        <p:xfrm>
          <a:off x="884100" y="1806275"/>
          <a:ext cx="7588350" cy="3083845"/>
        </p:xfrm>
        <a:graphic>
          <a:graphicData uri="http://schemas.openxmlformats.org/drawingml/2006/table">
            <a:tbl>
              <a:tblPr>
                <a:noFill/>
                <a:tableStyleId>{C4E820D9-A706-45F4-A1FF-EF4C3D35045F}</a:tableStyleId>
              </a:tblPr>
              <a:tblGrid>
                <a:gridCol w="1387000">
                  <a:extLst>
                    <a:ext uri="{9D8B030D-6E8A-4147-A177-3AD203B41FA5}">
                      <a16:colId xmlns:a16="http://schemas.microsoft.com/office/drawing/2014/main" val="20000"/>
                    </a:ext>
                  </a:extLst>
                </a:gridCol>
                <a:gridCol w="1845300">
                  <a:extLst>
                    <a:ext uri="{9D8B030D-6E8A-4147-A177-3AD203B41FA5}">
                      <a16:colId xmlns:a16="http://schemas.microsoft.com/office/drawing/2014/main" val="20001"/>
                    </a:ext>
                  </a:extLst>
                </a:gridCol>
                <a:gridCol w="2179175">
                  <a:extLst>
                    <a:ext uri="{9D8B030D-6E8A-4147-A177-3AD203B41FA5}">
                      <a16:colId xmlns:a16="http://schemas.microsoft.com/office/drawing/2014/main" val="20002"/>
                    </a:ext>
                  </a:extLst>
                </a:gridCol>
                <a:gridCol w="2176875">
                  <a:extLst>
                    <a:ext uri="{9D8B030D-6E8A-4147-A177-3AD203B41FA5}">
                      <a16:colId xmlns:a16="http://schemas.microsoft.com/office/drawing/2014/main" val="20003"/>
                    </a:ext>
                  </a:extLst>
                </a:gridCol>
              </a:tblGrid>
              <a:tr h="243675">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Architecture</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GB" b="1">
                          <a:solidFill>
                            <a:srgbClr val="666666"/>
                          </a:solidFill>
                          <a:latin typeface="Proxima Nova"/>
                          <a:ea typeface="Proxima Nova"/>
                          <a:cs typeface="Proxima Nova"/>
                          <a:sym typeface="Proxima Nova"/>
                        </a:rPr>
                        <a:t>RNN</a:t>
                      </a:r>
                      <a:r>
                        <a:rPr lang="en-GB">
                          <a:solidFill>
                            <a:srgbClr val="666666"/>
                          </a:solidFill>
                          <a:latin typeface="Proxima Nova"/>
                          <a:ea typeface="Proxima Nova"/>
                          <a:cs typeface="Proxima Nova"/>
                          <a:sym typeface="Proxima Nova"/>
                        </a:rPr>
                        <a:t> (LSTM, GRU)</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GB" b="1">
                          <a:solidFill>
                            <a:srgbClr val="666666"/>
                          </a:solidFill>
                          <a:latin typeface="Proxima Nova"/>
                          <a:ea typeface="Proxima Nova"/>
                          <a:cs typeface="Proxima Nova"/>
                          <a:sym typeface="Proxima Nova"/>
                        </a:rPr>
                        <a:t>CNN</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GB" b="1">
                          <a:solidFill>
                            <a:srgbClr val="666666"/>
                          </a:solidFill>
                          <a:latin typeface="Proxima Nova"/>
                          <a:ea typeface="Proxima Nova"/>
                          <a:cs typeface="Proxima Nova"/>
                          <a:sym typeface="Proxima Nova"/>
                        </a:rPr>
                        <a:t>Self-Attention</a:t>
                      </a:r>
                      <a:endParaRPr b="1">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858925">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Illustration</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Function</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236600">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Advantages</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unlimited context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recency bias</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parallelizable → fast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local n-gram patterns</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parallelizable → fast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long-range dep</a:t>
                      </a:r>
                      <a:endParaRPr>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236600">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Disadvantages</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slower</a:t>
                      </a:r>
                      <a:endParaRPr dirty="0">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strong recency bias</a:t>
                      </a:r>
                      <a:endParaRPr dirty="0">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long-range dep</a:t>
                      </a:r>
                      <a:endParaRPr dirty="0">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limited context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strong locality bias</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long-range dep</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harder to train</a:t>
                      </a:r>
                      <a:endParaRPr dirty="0">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careful setup of hyper-parameters</a:t>
                      </a:r>
                      <a:endParaRPr dirty="0">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bl>
          </a:graphicData>
        </a:graphic>
      </p:graphicFrame>
      <p:sp>
        <p:nvSpPr>
          <p:cNvPr id="3034" name="Google Shape;3034;p1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68</a:t>
            </a:fld>
            <a:endParaRPr/>
          </a:p>
        </p:txBody>
      </p:sp>
      <p:sp>
        <p:nvSpPr>
          <p:cNvPr id="3030" name="Google Shape;3030;p11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Compositional Sequence Encoders - Overview</a:t>
            </a:r>
            <a:endParaRPr/>
          </a:p>
        </p:txBody>
      </p:sp>
      <p:sp>
        <p:nvSpPr>
          <p:cNvPr id="3031" name="Google Shape;3031;p115"/>
          <p:cNvSpPr txBox="1">
            <a:spLocks noGrp="1"/>
          </p:cNvSpPr>
          <p:nvPr>
            <p:ph type="body" idx="4294967295"/>
          </p:nvPr>
        </p:nvSpPr>
        <p:spPr>
          <a:xfrm>
            <a:off x="0" y="1152525"/>
            <a:ext cx="8521700" cy="74771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Language is compositional!</a:t>
            </a:r>
            <a:endParaRPr/>
          </a:p>
          <a:p>
            <a:pPr marL="914400" lvl="1" indent="-317500" algn="l" rtl="0">
              <a:spcBef>
                <a:spcPts val="0"/>
              </a:spcBef>
              <a:spcAft>
                <a:spcPts val="0"/>
              </a:spcAft>
              <a:buSzPts val="1400"/>
              <a:buChar char="○"/>
            </a:pPr>
            <a:r>
              <a:rPr lang="en-GB"/>
              <a:t>Characters → Words → Phrases → Clauses → Sentences → Paragraphs → Documents</a:t>
            </a:r>
            <a:endParaRPr/>
          </a:p>
        </p:txBody>
      </p:sp>
      <p:pic>
        <p:nvPicPr>
          <p:cNvPr id="3032" name="Google Shape;3032;p115"/>
          <p:cNvPicPr preferRelativeResize="0"/>
          <p:nvPr/>
        </p:nvPicPr>
        <p:blipFill>
          <a:blip r:embed="rId3">
            <a:alphaModFix/>
          </a:blip>
          <a:stretch>
            <a:fillRect/>
          </a:stretch>
        </p:blipFill>
        <p:spPr>
          <a:xfrm>
            <a:off x="1709131" y="3195802"/>
            <a:ext cx="454824" cy="198975"/>
          </a:xfrm>
          <a:prstGeom prst="rect">
            <a:avLst/>
          </a:prstGeom>
          <a:noFill/>
          <a:ln>
            <a:noFill/>
          </a:ln>
        </p:spPr>
      </p:pic>
      <p:pic>
        <p:nvPicPr>
          <p:cNvPr id="3033" name="Google Shape;3033;p115"/>
          <p:cNvPicPr preferRelativeResize="0"/>
          <p:nvPr/>
        </p:nvPicPr>
        <p:blipFill>
          <a:blip r:embed="rId4">
            <a:alphaModFix/>
          </a:blip>
          <a:stretch>
            <a:fillRect/>
          </a:stretch>
        </p:blipFill>
        <p:spPr>
          <a:xfrm>
            <a:off x="2679200" y="3120975"/>
            <a:ext cx="981950" cy="262675"/>
          </a:xfrm>
          <a:prstGeom prst="rect">
            <a:avLst/>
          </a:prstGeom>
          <a:noFill/>
          <a:ln>
            <a:noFill/>
          </a:ln>
        </p:spPr>
      </p:pic>
      <p:grpSp>
        <p:nvGrpSpPr>
          <p:cNvPr id="3035" name="Google Shape;3035;p115"/>
          <p:cNvGrpSpPr/>
          <p:nvPr/>
        </p:nvGrpSpPr>
        <p:grpSpPr>
          <a:xfrm>
            <a:off x="2594163" y="2314000"/>
            <a:ext cx="1152022" cy="633731"/>
            <a:chOff x="6435521" y="1302601"/>
            <a:chExt cx="1900400" cy="1193017"/>
          </a:xfrm>
        </p:grpSpPr>
        <p:cxnSp>
          <p:nvCxnSpPr>
            <p:cNvPr id="3036" name="Google Shape;3036;p115"/>
            <p:cNvCxnSpPr>
              <a:stCxn id="3037" idx="3"/>
              <a:endCxn id="3038" idx="1"/>
            </p:cNvCxnSpPr>
            <p:nvPr/>
          </p:nvCxnSpPr>
          <p:spPr>
            <a:xfrm>
              <a:off x="6998095" y="1544555"/>
              <a:ext cx="300900" cy="0"/>
            </a:xfrm>
            <a:prstGeom prst="straightConnector1">
              <a:avLst/>
            </a:prstGeom>
            <a:noFill/>
            <a:ln w="9525" cap="flat" cmpd="sng">
              <a:solidFill>
                <a:srgbClr val="434343"/>
              </a:solidFill>
              <a:prstDash val="solid"/>
              <a:round/>
              <a:headEnd type="none" w="med" len="med"/>
              <a:tailEnd type="triangle" w="med" len="med"/>
            </a:ln>
          </p:spPr>
        </p:cxnSp>
        <p:cxnSp>
          <p:nvCxnSpPr>
            <p:cNvPr id="3039" name="Google Shape;3039;p115"/>
            <p:cNvCxnSpPr>
              <a:stCxn id="3038" idx="3"/>
              <a:endCxn id="3040" idx="1"/>
            </p:cNvCxnSpPr>
            <p:nvPr/>
          </p:nvCxnSpPr>
          <p:spPr>
            <a:xfrm>
              <a:off x="7432727" y="1544555"/>
              <a:ext cx="312300" cy="0"/>
            </a:xfrm>
            <a:prstGeom prst="straightConnector1">
              <a:avLst/>
            </a:prstGeom>
            <a:noFill/>
            <a:ln w="9525" cap="flat" cmpd="sng">
              <a:solidFill>
                <a:srgbClr val="434343"/>
              </a:solidFill>
              <a:prstDash val="solid"/>
              <a:round/>
              <a:headEnd type="none" w="med" len="med"/>
              <a:tailEnd type="triangle" w="med" len="med"/>
            </a:ln>
          </p:spPr>
        </p:cxnSp>
        <p:cxnSp>
          <p:nvCxnSpPr>
            <p:cNvPr id="3041" name="Google Shape;3041;p115"/>
            <p:cNvCxnSpPr>
              <a:stCxn id="3040" idx="3"/>
              <a:endCxn id="3042" idx="1"/>
            </p:cNvCxnSpPr>
            <p:nvPr/>
          </p:nvCxnSpPr>
          <p:spPr>
            <a:xfrm>
              <a:off x="7878721" y="1544555"/>
              <a:ext cx="323100" cy="0"/>
            </a:xfrm>
            <a:prstGeom prst="straightConnector1">
              <a:avLst/>
            </a:prstGeom>
            <a:noFill/>
            <a:ln w="9525" cap="flat" cmpd="sng">
              <a:solidFill>
                <a:srgbClr val="434343"/>
              </a:solidFill>
              <a:prstDash val="solid"/>
              <a:round/>
              <a:headEnd type="none" w="med" len="med"/>
              <a:tailEnd type="triangle" w="med" len="med"/>
            </a:ln>
          </p:spPr>
        </p:cxnSp>
        <p:cxnSp>
          <p:nvCxnSpPr>
            <p:cNvPr id="3043" name="Google Shape;3043;p115"/>
            <p:cNvCxnSpPr>
              <a:stCxn id="3044" idx="3"/>
              <a:endCxn id="3037" idx="1"/>
            </p:cNvCxnSpPr>
            <p:nvPr/>
          </p:nvCxnSpPr>
          <p:spPr>
            <a:xfrm>
              <a:off x="6569477" y="1542730"/>
              <a:ext cx="294600" cy="1800"/>
            </a:xfrm>
            <a:prstGeom prst="straightConnector1">
              <a:avLst/>
            </a:prstGeom>
            <a:noFill/>
            <a:ln w="9525" cap="flat" cmpd="sng">
              <a:solidFill>
                <a:srgbClr val="434343"/>
              </a:solidFill>
              <a:prstDash val="solid"/>
              <a:round/>
              <a:headEnd type="none" w="med" len="med"/>
              <a:tailEnd type="triangle" w="med" len="med"/>
            </a:ln>
          </p:spPr>
        </p:cxnSp>
        <p:grpSp>
          <p:nvGrpSpPr>
            <p:cNvPr id="3045" name="Google Shape;3045;p115"/>
            <p:cNvGrpSpPr/>
            <p:nvPr/>
          </p:nvGrpSpPr>
          <p:grpSpPr>
            <a:xfrm>
              <a:off x="6435521" y="1302601"/>
              <a:ext cx="1900400" cy="1193017"/>
              <a:chOff x="6435521" y="1302601"/>
              <a:chExt cx="1900400" cy="1193017"/>
            </a:xfrm>
          </p:grpSpPr>
          <p:cxnSp>
            <p:nvCxnSpPr>
              <p:cNvPr id="3046" name="Google Shape;3046;p115"/>
              <p:cNvCxnSpPr>
                <a:stCxn id="3047" idx="0"/>
                <a:endCxn id="3037" idx="2"/>
              </p:cNvCxnSpPr>
              <p:nvPr/>
            </p:nvCxnSpPr>
            <p:spPr>
              <a:xfrm rot="10800000" flipH="1">
                <a:off x="6930567" y="1784958"/>
                <a:ext cx="600" cy="230400"/>
              </a:xfrm>
              <a:prstGeom prst="straightConnector1">
                <a:avLst/>
              </a:prstGeom>
              <a:noFill/>
              <a:ln w="9525" cap="flat" cmpd="sng">
                <a:solidFill>
                  <a:srgbClr val="434343"/>
                </a:solidFill>
                <a:prstDash val="solid"/>
                <a:round/>
                <a:headEnd type="none" w="med" len="med"/>
                <a:tailEnd type="triangle" w="med" len="med"/>
              </a:ln>
            </p:spPr>
          </p:cxnSp>
          <p:cxnSp>
            <p:nvCxnSpPr>
              <p:cNvPr id="3048" name="Google Shape;3048;p115"/>
              <p:cNvCxnSpPr>
                <a:stCxn id="3049" idx="0"/>
                <a:endCxn id="3038" idx="2"/>
              </p:cNvCxnSpPr>
              <p:nvPr/>
            </p:nvCxnSpPr>
            <p:spPr>
              <a:xfrm rot="10800000" flipH="1">
                <a:off x="7365355" y="1784958"/>
                <a:ext cx="600" cy="230400"/>
              </a:xfrm>
              <a:prstGeom prst="straightConnector1">
                <a:avLst/>
              </a:prstGeom>
              <a:noFill/>
              <a:ln w="9525" cap="flat" cmpd="sng">
                <a:solidFill>
                  <a:srgbClr val="434343"/>
                </a:solidFill>
                <a:prstDash val="solid"/>
                <a:round/>
                <a:headEnd type="none" w="med" len="med"/>
                <a:tailEnd type="triangle" w="med" len="med"/>
              </a:ln>
            </p:spPr>
          </p:cxnSp>
          <p:cxnSp>
            <p:nvCxnSpPr>
              <p:cNvPr id="3050" name="Google Shape;3050;p115"/>
              <p:cNvCxnSpPr>
                <a:stCxn id="3051" idx="0"/>
                <a:endCxn id="3040" idx="2"/>
              </p:cNvCxnSpPr>
              <p:nvPr/>
            </p:nvCxnSpPr>
            <p:spPr>
              <a:xfrm rot="10800000" flipH="1">
                <a:off x="7811350" y="1784958"/>
                <a:ext cx="600" cy="230400"/>
              </a:xfrm>
              <a:prstGeom prst="straightConnector1">
                <a:avLst/>
              </a:prstGeom>
              <a:noFill/>
              <a:ln w="9525" cap="flat" cmpd="sng">
                <a:solidFill>
                  <a:srgbClr val="434343"/>
                </a:solidFill>
                <a:prstDash val="solid"/>
                <a:round/>
                <a:headEnd type="none" w="med" len="med"/>
                <a:tailEnd type="triangle" w="med" len="med"/>
              </a:ln>
            </p:spPr>
          </p:cxnSp>
          <p:cxnSp>
            <p:nvCxnSpPr>
              <p:cNvPr id="3052" name="Google Shape;3052;p115"/>
              <p:cNvCxnSpPr>
                <a:stCxn id="3053" idx="0"/>
                <a:endCxn id="3042" idx="2"/>
              </p:cNvCxnSpPr>
              <p:nvPr/>
            </p:nvCxnSpPr>
            <p:spPr>
              <a:xfrm rot="10800000" flipH="1">
                <a:off x="8268550" y="1784958"/>
                <a:ext cx="600" cy="230400"/>
              </a:xfrm>
              <a:prstGeom prst="straightConnector1">
                <a:avLst/>
              </a:prstGeom>
              <a:noFill/>
              <a:ln w="9525" cap="flat" cmpd="sng">
                <a:solidFill>
                  <a:srgbClr val="434343"/>
                </a:solidFill>
                <a:prstDash val="solid"/>
                <a:round/>
                <a:headEnd type="none" w="med" len="med"/>
                <a:tailEnd type="triangle" w="med" len="med"/>
              </a:ln>
            </p:spPr>
          </p:cxnSp>
          <p:grpSp>
            <p:nvGrpSpPr>
              <p:cNvPr id="3054" name="Google Shape;3054;p115"/>
              <p:cNvGrpSpPr/>
              <p:nvPr/>
            </p:nvGrpSpPr>
            <p:grpSpPr>
              <a:xfrm>
                <a:off x="6863589" y="2015358"/>
                <a:ext cx="133956" cy="480260"/>
                <a:chOff x="1083595" y="3302204"/>
                <a:chExt cx="182700" cy="799500"/>
              </a:xfrm>
            </p:grpSpPr>
            <p:sp>
              <p:nvSpPr>
                <p:cNvPr id="3055" name="Google Shape;3055;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115"/>
              <p:cNvGrpSpPr/>
              <p:nvPr/>
            </p:nvGrpSpPr>
            <p:grpSpPr>
              <a:xfrm>
                <a:off x="7298378" y="2015358"/>
                <a:ext cx="133956" cy="480260"/>
                <a:chOff x="1083595" y="3302204"/>
                <a:chExt cx="182700" cy="799500"/>
              </a:xfrm>
            </p:grpSpPr>
            <p:sp>
              <p:nvSpPr>
                <p:cNvPr id="3060" name="Google Shape;3060;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115"/>
              <p:cNvGrpSpPr/>
              <p:nvPr/>
            </p:nvGrpSpPr>
            <p:grpSpPr>
              <a:xfrm>
                <a:off x="7744372" y="2015358"/>
                <a:ext cx="133956" cy="480260"/>
                <a:chOff x="1083595" y="3302204"/>
                <a:chExt cx="182700" cy="799500"/>
              </a:xfrm>
            </p:grpSpPr>
            <p:sp>
              <p:nvSpPr>
                <p:cNvPr id="3065" name="Google Shape;3065;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115"/>
              <p:cNvGrpSpPr/>
              <p:nvPr/>
            </p:nvGrpSpPr>
            <p:grpSpPr>
              <a:xfrm>
                <a:off x="8201572" y="2015358"/>
                <a:ext cx="133956" cy="480260"/>
                <a:chOff x="1083595" y="3302204"/>
                <a:chExt cx="182700" cy="799500"/>
              </a:xfrm>
            </p:grpSpPr>
            <p:sp>
              <p:nvSpPr>
                <p:cNvPr id="3070" name="Google Shape;3070;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115"/>
              <p:cNvGrpSpPr/>
              <p:nvPr/>
            </p:nvGrpSpPr>
            <p:grpSpPr>
              <a:xfrm>
                <a:off x="6435521" y="1302601"/>
                <a:ext cx="133956" cy="480260"/>
                <a:chOff x="1083595" y="3302204"/>
                <a:chExt cx="182700" cy="799500"/>
              </a:xfrm>
            </p:grpSpPr>
            <p:sp>
              <p:nvSpPr>
                <p:cNvPr id="3075" name="Google Shape;3075;p115"/>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5"/>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5"/>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5"/>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115"/>
              <p:cNvGrpSpPr/>
              <p:nvPr/>
            </p:nvGrpSpPr>
            <p:grpSpPr>
              <a:xfrm>
                <a:off x="6864139" y="1304425"/>
                <a:ext cx="133956" cy="480260"/>
                <a:chOff x="1083595" y="3302204"/>
                <a:chExt cx="182700" cy="799500"/>
              </a:xfrm>
            </p:grpSpPr>
            <p:sp>
              <p:nvSpPr>
                <p:cNvPr id="3080" name="Google Shape;3080;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115"/>
              <p:cNvGrpSpPr/>
              <p:nvPr/>
            </p:nvGrpSpPr>
            <p:grpSpPr>
              <a:xfrm>
                <a:off x="7298771" y="1304425"/>
                <a:ext cx="133956" cy="480260"/>
                <a:chOff x="1083595" y="3302204"/>
                <a:chExt cx="182700" cy="799500"/>
              </a:xfrm>
            </p:grpSpPr>
            <p:sp>
              <p:nvSpPr>
                <p:cNvPr id="3085" name="Google Shape;3085;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115"/>
              <p:cNvGrpSpPr/>
              <p:nvPr/>
            </p:nvGrpSpPr>
            <p:grpSpPr>
              <a:xfrm>
                <a:off x="7744765" y="1304425"/>
                <a:ext cx="133956" cy="480260"/>
                <a:chOff x="1083595" y="3302204"/>
                <a:chExt cx="182700" cy="799500"/>
              </a:xfrm>
            </p:grpSpPr>
            <p:sp>
              <p:nvSpPr>
                <p:cNvPr id="3090" name="Google Shape;3090;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115"/>
              <p:cNvGrpSpPr/>
              <p:nvPr/>
            </p:nvGrpSpPr>
            <p:grpSpPr>
              <a:xfrm>
                <a:off x="8201965" y="1304425"/>
                <a:ext cx="133956" cy="480260"/>
                <a:chOff x="1083595" y="3302204"/>
                <a:chExt cx="182700" cy="799500"/>
              </a:xfrm>
            </p:grpSpPr>
            <p:sp>
              <p:nvSpPr>
                <p:cNvPr id="3095" name="Google Shape;3095;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99" name="Google Shape;3099;p115"/>
          <p:cNvGrpSpPr/>
          <p:nvPr/>
        </p:nvGrpSpPr>
        <p:grpSpPr>
          <a:xfrm>
            <a:off x="6824843" y="2269282"/>
            <a:ext cx="1053074" cy="723173"/>
            <a:chOff x="6480351" y="1465790"/>
            <a:chExt cx="1595325" cy="1509440"/>
          </a:xfrm>
        </p:grpSpPr>
        <p:pic>
          <p:nvPicPr>
            <p:cNvPr id="3100" name="Google Shape;3100;p115"/>
            <p:cNvPicPr preferRelativeResize="0"/>
            <p:nvPr/>
          </p:nvPicPr>
          <p:blipFill rotWithShape="1">
            <a:blip r:embed="rId5">
              <a:alphaModFix/>
            </a:blip>
            <a:srcRect t="38108" b="37058"/>
            <a:stretch/>
          </p:blipFill>
          <p:spPr>
            <a:xfrm>
              <a:off x="6480351" y="1956724"/>
              <a:ext cx="1595325" cy="523500"/>
            </a:xfrm>
            <a:prstGeom prst="rect">
              <a:avLst/>
            </a:prstGeom>
            <a:noFill/>
            <a:ln>
              <a:noFill/>
            </a:ln>
          </p:spPr>
        </p:pic>
        <p:grpSp>
          <p:nvGrpSpPr>
            <p:cNvPr id="3101" name="Google Shape;3101;p115"/>
            <p:cNvGrpSpPr/>
            <p:nvPr/>
          </p:nvGrpSpPr>
          <p:grpSpPr>
            <a:xfrm>
              <a:off x="6558789" y="2494970"/>
              <a:ext cx="133956" cy="480260"/>
              <a:chOff x="1083595" y="3302204"/>
              <a:chExt cx="182700" cy="799500"/>
            </a:xfrm>
          </p:grpSpPr>
          <p:sp>
            <p:nvSpPr>
              <p:cNvPr id="3102" name="Google Shape;3102;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115"/>
            <p:cNvGrpSpPr/>
            <p:nvPr/>
          </p:nvGrpSpPr>
          <p:grpSpPr>
            <a:xfrm>
              <a:off x="6993578" y="2494970"/>
              <a:ext cx="133956" cy="480260"/>
              <a:chOff x="1083595" y="3302204"/>
              <a:chExt cx="182700" cy="799500"/>
            </a:xfrm>
          </p:grpSpPr>
          <p:sp>
            <p:nvSpPr>
              <p:cNvPr id="3108" name="Google Shape;3108;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3" name="Google Shape;3113;p115"/>
            <p:cNvGrpSpPr/>
            <p:nvPr/>
          </p:nvGrpSpPr>
          <p:grpSpPr>
            <a:xfrm>
              <a:off x="7439572" y="2494970"/>
              <a:ext cx="133956" cy="480260"/>
              <a:chOff x="1083595" y="3302204"/>
              <a:chExt cx="182700" cy="799500"/>
            </a:xfrm>
          </p:grpSpPr>
          <p:sp>
            <p:nvSpPr>
              <p:cNvPr id="3114" name="Google Shape;3114;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115"/>
            <p:cNvGrpSpPr/>
            <p:nvPr/>
          </p:nvGrpSpPr>
          <p:grpSpPr>
            <a:xfrm>
              <a:off x="7863154" y="2494970"/>
              <a:ext cx="133956" cy="480260"/>
              <a:chOff x="1083595" y="3302204"/>
              <a:chExt cx="182700" cy="799500"/>
            </a:xfrm>
          </p:grpSpPr>
          <p:sp>
            <p:nvSpPr>
              <p:cNvPr id="3120" name="Google Shape;3120;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115"/>
            <p:cNvGrpSpPr/>
            <p:nvPr/>
          </p:nvGrpSpPr>
          <p:grpSpPr>
            <a:xfrm>
              <a:off x="6536928" y="1465790"/>
              <a:ext cx="133956" cy="480260"/>
              <a:chOff x="1083595" y="3302204"/>
              <a:chExt cx="182700" cy="799500"/>
            </a:xfrm>
          </p:grpSpPr>
          <p:sp>
            <p:nvSpPr>
              <p:cNvPr id="3126" name="Google Shape;3126;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115"/>
            <p:cNvGrpSpPr/>
            <p:nvPr/>
          </p:nvGrpSpPr>
          <p:grpSpPr>
            <a:xfrm>
              <a:off x="6982765" y="1465790"/>
              <a:ext cx="133956" cy="480260"/>
              <a:chOff x="1083595" y="3302204"/>
              <a:chExt cx="182700" cy="799500"/>
            </a:xfrm>
          </p:grpSpPr>
          <p:sp>
            <p:nvSpPr>
              <p:cNvPr id="3132" name="Google Shape;3132;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115"/>
            <p:cNvGrpSpPr/>
            <p:nvPr/>
          </p:nvGrpSpPr>
          <p:grpSpPr>
            <a:xfrm>
              <a:off x="7428759" y="1465790"/>
              <a:ext cx="133956" cy="480260"/>
              <a:chOff x="1083595" y="3302204"/>
              <a:chExt cx="182700" cy="799500"/>
            </a:xfrm>
          </p:grpSpPr>
          <p:sp>
            <p:nvSpPr>
              <p:cNvPr id="3138" name="Google Shape;3138;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115"/>
            <p:cNvGrpSpPr/>
            <p:nvPr/>
          </p:nvGrpSpPr>
          <p:grpSpPr>
            <a:xfrm>
              <a:off x="7874753" y="1465790"/>
              <a:ext cx="133956" cy="480260"/>
              <a:chOff x="1083595" y="3302204"/>
              <a:chExt cx="182700" cy="799500"/>
            </a:xfrm>
          </p:grpSpPr>
          <p:sp>
            <p:nvSpPr>
              <p:cNvPr id="3144" name="Google Shape;3144;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9" name="Google Shape;3149;p115"/>
          <p:cNvGrpSpPr/>
          <p:nvPr/>
        </p:nvGrpSpPr>
        <p:grpSpPr>
          <a:xfrm>
            <a:off x="4574724" y="2241344"/>
            <a:ext cx="1251696" cy="779022"/>
            <a:chOff x="6130721" y="1237190"/>
            <a:chExt cx="2289967" cy="1509440"/>
          </a:xfrm>
        </p:grpSpPr>
        <p:sp>
          <p:nvSpPr>
            <p:cNvPr id="3150" name="Google Shape;3150;p115"/>
            <p:cNvSpPr/>
            <p:nvPr/>
          </p:nvSpPr>
          <p:spPr>
            <a:xfrm>
              <a:off x="6130876"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5"/>
            <p:cNvSpPr/>
            <p:nvPr/>
          </p:nvSpPr>
          <p:spPr>
            <a:xfrm>
              <a:off x="6567754"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5"/>
            <p:cNvSpPr/>
            <p:nvPr/>
          </p:nvSpPr>
          <p:spPr>
            <a:xfrm>
              <a:off x="7004631"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5"/>
            <p:cNvSpPr/>
            <p:nvPr/>
          </p:nvSpPr>
          <p:spPr>
            <a:xfrm>
              <a:off x="7441509"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 name="Google Shape;3154;p115"/>
            <p:cNvGrpSpPr/>
            <p:nvPr/>
          </p:nvGrpSpPr>
          <p:grpSpPr>
            <a:xfrm>
              <a:off x="6558789" y="2266370"/>
              <a:ext cx="133956" cy="480260"/>
              <a:chOff x="1083595" y="3302204"/>
              <a:chExt cx="182700" cy="799500"/>
            </a:xfrm>
          </p:grpSpPr>
          <p:sp>
            <p:nvSpPr>
              <p:cNvPr id="3155" name="Google Shape;3155;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115"/>
            <p:cNvGrpSpPr/>
            <p:nvPr/>
          </p:nvGrpSpPr>
          <p:grpSpPr>
            <a:xfrm>
              <a:off x="6993578" y="2266370"/>
              <a:ext cx="133956" cy="480260"/>
              <a:chOff x="1083595" y="3302204"/>
              <a:chExt cx="182700" cy="799500"/>
            </a:xfrm>
          </p:grpSpPr>
          <p:sp>
            <p:nvSpPr>
              <p:cNvPr id="3161" name="Google Shape;3161;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115"/>
            <p:cNvGrpSpPr/>
            <p:nvPr/>
          </p:nvGrpSpPr>
          <p:grpSpPr>
            <a:xfrm>
              <a:off x="7428366" y="2266370"/>
              <a:ext cx="133956" cy="480260"/>
              <a:chOff x="1083595" y="3302204"/>
              <a:chExt cx="182700" cy="799500"/>
            </a:xfrm>
          </p:grpSpPr>
          <p:sp>
            <p:nvSpPr>
              <p:cNvPr id="3167" name="Google Shape;3167;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115"/>
            <p:cNvGrpSpPr/>
            <p:nvPr/>
          </p:nvGrpSpPr>
          <p:grpSpPr>
            <a:xfrm>
              <a:off x="7863154" y="2266370"/>
              <a:ext cx="133956" cy="480260"/>
              <a:chOff x="1083595" y="3302204"/>
              <a:chExt cx="182700" cy="799500"/>
            </a:xfrm>
          </p:grpSpPr>
          <p:sp>
            <p:nvSpPr>
              <p:cNvPr id="3173" name="Google Shape;3173;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115"/>
            <p:cNvGrpSpPr/>
            <p:nvPr/>
          </p:nvGrpSpPr>
          <p:grpSpPr>
            <a:xfrm>
              <a:off x="6130721" y="2259583"/>
              <a:ext cx="133956" cy="480260"/>
              <a:chOff x="1083595" y="3302204"/>
              <a:chExt cx="182700" cy="799500"/>
            </a:xfrm>
          </p:grpSpPr>
          <p:sp>
            <p:nvSpPr>
              <p:cNvPr id="3179" name="Google Shape;3179;p115"/>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5"/>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5"/>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5"/>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115"/>
            <p:cNvGrpSpPr/>
            <p:nvPr/>
          </p:nvGrpSpPr>
          <p:grpSpPr>
            <a:xfrm>
              <a:off x="8286733" y="2259583"/>
              <a:ext cx="133956" cy="480260"/>
              <a:chOff x="1083595" y="3302204"/>
              <a:chExt cx="182700" cy="799500"/>
            </a:xfrm>
          </p:grpSpPr>
          <p:sp>
            <p:nvSpPr>
              <p:cNvPr id="3185" name="Google Shape;3185;p115"/>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5"/>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5"/>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5"/>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115"/>
            <p:cNvGrpSpPr/>
            <p:nvPr/>
          </p:nvGrpSpPr>
          <p:grpSpPr>
            <a:xfrm>
              <a:off x="6536928" y="1237190"/>
              <a:ext cx="133956" cy="480260"/>
              <a:chOff x="1083595" y="3302204"/>
              <a:chExt cx="182700" cy="799500"/>
            </a:xfrm>
          </p:grpSpPr>
          <p:sp>
            <p:nvSpPr>
              <p:cNvPr id="3191" name="Google Shape;3191;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115"/>
            <p:cNvGrpSpPr/>
            <p:nvPr/>
          </p:nvGrpSpPr>
          <p:grpSpPr>
            <a:xfrm>
              <a:off x="6982765" y="1237190"/>
              <a:ext cx="133956" cy="480260"/>
              <a:chOff x="1083595" y="3302204"/>
              <a:chExt cx="182700" cy="799500"/>
            </a:xfrm>
          </p:grpSpPr>
          <p:sp>
            <p:nvSpPr>
              <p:cNvPr id="3197" name="Google Shape;3197;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115"/>
            <p:cNvGrpSpPr/>
            <p:nvPr/>
          </p:nvGrpSpPr>
          <p:grpSpPr>
            <a:xfrm>
              <a:off x="7428759" y="1237190"/>
              <a:ext cx="133956" cy="480260"/>
              <a:chOff x="1083595" y="3302204"/>
              <a:chExt cx="182700" cy="799500"/>
            </a:xfrm>
          </p:grpSpPr>
          <p:sp>
            <p:nvSpPr>
              <p:cNvPr id="3203" name="Google Shape;3203;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115"/>
            <p:cNvGrpSpPr/>
            <p:nvPr/>
          </p:nvGrpSpPr>
          <p:grpSpPr>
            <a:xfrm>
              <a:off x="7874753" y="1237190"/>
              <a:ext cx="133956" cy="480260"/>
              <a:chOff x="1083595" y="3302204"/>
              <a:chExt cx="182700" cy="799500"/>
            </a:xfrm>
          </p:grpSpPr>
          <p:sp>
            <p:nvSpPr>
              <p:cNvPr id="3209" name="Google Shape;3209;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214" name="Google Shape;3214;p115"/>
          <p:cNvPicPr preferRelativeResize="0"/>
          <p:nvPr/>
        </p:nvPicPr>
        <p:blipFill>
          <a:blip r:embed="rId6">
            <a:alphaModFix/>
          </a:blip>
          <a:stretch>
            <a:fillRect/>
          </a:stretch>
        </p:blipFill>
        <p:spPr>
          <a:xfrm>
            <a:off x="6683503" y="3132925"/>
            <a:ext cx="1335772" cy="238775"/>
          </a:xfrm>
          <a:prstGeom prst="rect">
            <a:avLst/>
          </a:prstGeom>
          <a:noFill/>
          <a:ln>
            <a:noFill/>
          </a:ln>
        </p:spPr>
      </p:pic>
      <p:pic>
        <p:nvPicPr>
          <p:cNvPr id="3215" name="Google Shape;3215;p115"/>
          <p:cNvPicPr preferRelativeResize="0"/>
          <p:nvPr/>
        </p:nvPicPr>
        <p:blipFill>
          <a:blip r:embed="rId7">
            <a:alphaModFix/>
          </a:blip>
          <a:stretch>
            <a:fillRect/>
          </a:stretch>
        </p:blipFill>
        <p:spPr>
          <a:xfrm>
            <a:off x="4304338" y="3132925"/>
            <a:ext cx="1735965" cy="238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99"/>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9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69</a:t>
            </a:fld>
            <a:endParaRPr/>
          </a:p>
        </p:txBody>
      </p:sp>
      <p:sp>
        <p:nvSpPr>
          <p:cNvPr id="2463" name="Google Shape;2463;p99"/>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443" name="Google Shape;2443;p99"/>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444" name="Google Shape;2444;p99"/>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445" name="Google Shape;2445;p99"/>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446" name="Google Shape;2446;p99"/>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447" name="Google Shape;2447;p99"/>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448" name="Google Shape;2448;p99"/>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449" name="Google Shape;2449;p99"/>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450" name="Google Shape;2450;p99"/>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451" name="Google Shape;2451;p99"/>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452" name="Google Shape;2452;p99"/>
          <p:cNvCxnSpPr>
            <a:endCxn id="2444"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454" name="Google Shape;2454;p99"/>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455" name="Google Shape;2455;p99"/>
          <p:cNvCxnSpPr>
            <a:stCxn id="2454" idx="3"/>
            <a:endCxn id="2441"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456" name="Google Shape;2456;p99"/>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9"/>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8" name="Google Shape;2458;p99"/>
          <p:cNvCxnSpPr>
            <a:stCxn id="2459" idx="3"/>
            <a:endCxn id="2457"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2460" name="Google Shape;2460;p99"/>
          <p:cNvCxnSpPr>
            <a:stCxn id="2461" idx="3"/>
            <a:endCxn id="2456"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459" name="Google Shape;2459;p99"/>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chemeClr val="accent3"/>
                </a:solidFill>
                <a:latin typeface="Proxima Nova"/>
                <a:ea typeface="Proxima Nova"/>
                <a:cs typeface="Proxima Nova"/>
                <a:sym typeface="Proxima Nova"/>
              </a:rPr>
              <a:t>Sequence Interaction:</a:t>
            </a:r>
            <a:endParaRPr b="1" dirty="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dirty="0">
                <a:solidFill>
                  <a:schemeClr val="accent3"/>
                </a:solidFill>
                <a:latin typeface="Proxima Nova"/>
                <a:ea typeface="Proxima Nova"/>
                <a:cs typeface="Proxima Nova"/>
                <a:sym typeface="Proxima Nova"/>
              </a:rPr>
              <a:t>Matching text with question</a:t>
            </a:r>
            <a:endParaRPr dirty="0">
              <a:solidFill>
                <a:schemeClr val="accent3"/>
              </a:solidFill>
              <a:latin typeface="Proxima Nova"/>
              <a:ea typeface="Proxima Nova"/>
              <a:cs typeface="Proxima Nova"/>
              <a:sym typeface="Proxima Nova"/>
            </a:endParaRPr>
          </a:p>
        </p:txBody>
      </p:sp>
      <p:sp>
        <p:nvSpPr>
          <p:cNvPr id="2461" name="Google Shape;2461;p99"/>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462" name="Google Shape;2462;p99"/>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1;p79">
            <a:extLst>
              <a:ext uri="{FF2B5EF4-FFF2-40B4-BE49-F238E27FC236}">
                <a16:creationId xmlns:a16="http://schemas.microsoft.com/office/drawing/2014/main" id="{3A2D4EC7-49E7-F748-BB6A-E9FEF363B30B}"/>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7" name="Google Shape;87;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84" name="Google Shape;84;p1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pic>
        <p:nvPicPr>
          <p:cNvPr id="85" name="Google Shape;85;p16"/>
          <p:cNvPicPr preferRelativeResize="0"/>
          <p:nvPr/>
        </p:nvPicPr>
        <p:blipFill rotWithShape="1">
          <a:blip r:embed="rId3">
            <a:alphaModFix/>
          </a:blip>
          <a:srcRect b="37386"/>
          <a:stretch/>
        </p:blipFill>
        <p:spPr>
          <a:xfrm>
            <a:off x="0" y="0"/>
            <a:ext cx="9144000" cy="4876799"/>
          </a:xfrm>
          <a:prstGeom prst="rect">
            <a:avLst/>
          </a:prstGeom>
          <a:noFill/>
          <a:ln>
            <a:noFill/>
          </a:ln>
        </p:spPr>
      </p:pic>
      <p:sp>
        <p:nvSpPr>
          <p:cNvPr id="86" name="Google Shape;86;p16"/>
          <p:cNvSpPr/>
          <p:nvPr/>
        </p:nvSpPr>
        <p:spPr>
          <a:xfrm>
            <a:off x="110625" y="129050"/>
            <a:ext cx="8839800" cy="9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t>BUT THERE HAS BEEN A LOT OF PROGRESS AND MACHINE READING RESEARCH ACTIVITY HAS SKYROCKETED</a:t>
            </a:r>
            <a:endParaRPr sz="2300"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10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 sequence interactions </a:t>
            </a:r>
            <a:endParaRPr dirty="0"/>
          </a:p>
        </p:txBody>
      </p:sp>
      <p:sp>
        <p:nvSpPr>
          <p:cNvPr id="2469" name="Google Shape;2469;p100"/>
          <p:cNvSpPr txBox="1">
            <a:spLocks noGrp="1"/>
          </p:cNvSpPr>
          <p:nvPr>
            <p:ph type="body" idx="4294967295"/>
          </p:nvPr>
        </p:nvSpPr>
        <p:spPr>
          <a:xfrm>
            <a:off x="554181" y="1383434"/>
            <a:ext cx="8070850" cy="2278063"/>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dirty="0"/>
              <a:t>Why? </a:t>
            </a:r>
            <a:r>
              <a:rPr lang="en-GB" sz="1600" dirty="0"/>
              <a:t>QA requires matching between question and text.</a:t>
            </a:r>
            <a:endParaRPr sz="1600" dirty="0"/>
          </a:p>
          <a:p>
            <a:pPr marL="914400" lvl="1" indent="-330200" algn="l" rtl="0">
              <a:spcBef>
                <a:spcPts val="0"/>
              </a:spcBef>
              <a:spcAft>
                <a:spcPts val="0"/>
              </a:spcAft>
              <a:buSzPts val="1600"/>
              <a:buChar char="○"/>
            </a:pPr>
            <a:r>
              <a:rPr lang="en-GB" sz="1600" dirty="0"/>
              <a:t>condition text representation on question (and vice versa)</a:t>
            </a:r>
          </a:p>
          <a:p>
            <a:pPr marL="914400" lvl="1" indent="-330200" algn="l" rtl="0">
              <a:spcBef>
                <a:spcPts val="0"/>
              </a:spcBef>
              <a:spcAft>
                <a:spcPts val="0"/>
              </a:spcAft>
              <a:buSzPts val="1600"/>
              <a:buChar char="○"/>
            </a:pPr>
            <a:endParaRPr sz="1600" dirty="0"/>
          </a:p>
          <a:p>
            <a:pPr marL="457200" lvl="0" indent="-330200" algn="l" rtl="0">
              <a:spcBef>
                <a:spcPts val="0"/>
              </a:spcBef>
              <a:spcAft>
                <a:spcPts val="0"/>
              </a:spcAft>
              <a:buSzPts val="1600"/>
              <a:buChar char="●"/>
            </a:pPr>
            <a:r>
              <a:rPr lang="en-GB" sz="1600" b="1" dirty="0"/>
              <a:t>“Naive approach”</a:t>
            </a:r>
            <a:r>
              <a:rPr lang="en-GB" sz="1600" dirty="0"/>
              <a:t>: concatenation</a:t>
            </a:r>
            <a:endParaRPr sz="1600" dirty="0"/>
          </a:p>
          <a:p>
            <a:pPr marL="914400" lvl="1" indent="-330200" algn="l" rtl="0">
              <a:spcBef>
                <a:spcPts val="0"/>
              </a:spcBef>
              <a:spcAft>
                <a:spcPts val="0"/>
              </a:spcAft>
              <a:buSzPts val="1600"/>
              <a:buChar char="○"/>
            </a:pPr>
            <a:r>
              <a:rPr lang="en-GB" sz="1600" dirty="0"/>
              <a:t>append question after text, use RNN with longer sequence</a:t>
            </a:r>
          </a:p>
          <a:p>
            <a:pPr marL="914400" lvl="1" indent="-330200" algn="l" rtl="0">
              <a:spcBef>
                <a:spcPts val="0"/>
              </a:spcBef>
              <a:spcAft>
                <a:spcPts val="0"/>
              </a:spcAft>
              <a:buSzPts val="1600"/>
              <a:buChar char="○"/>
            </a:pPr>
            <a:endParaRPr sz="1600" dirty="0"/>
          </a:p>
          <a:p>
            <a:pPr marL="457200" lvl="0" indent="-330200" algn="l" rtl="0">
              <a:spcBef>
                <a:spcPts val="0"/>
              </a:spcBef>
              <a:spcAft>
                <a:spcPts val="0"/>
              </a:spcAft>
              <a:buSzPts val="1600"/>
              <a:buChar char="●"/>
            </a:pPr>
            <a:r>
              <a:rPr lang="en-GB" sz="1600" b="1" dirty="0"/>
              <a:t>Problem with naive approach:</a:t>
            </a:r>
            <a:endParaRPr sz="1600" b="1" dirty="0"/>
          </a:p>
          <a:p>
            <a:pPr marL="914400" lvl="1" indent="-330200" algn="l" rtl="0">
              <a:spcBef>
                <a:spcPts val="0"/>
              </a:spcBef>
              <a:spcAft>
                <a:spcPts val="0"/>
              </a:spcAft>
              <a:buSzPts val="1600"/>
              <a:buChar char="○"/>
            </a:pPr>
            <a:r>
              <a:rPr lang="en-GB" sz="1600" dirty="0"/>
              <a:t>Long range dependencies: Many recurrent steps between answer and question → dilution of signal </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6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6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10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71</a:t>
            </a:fld>
            <a:endParaRPr/>
          </a:p>
        </p:txBody>
      </p:sp>
      <p:sp>
        <p:nvSpPr>
          <p:cNvPr id="2544" name="Google Shape;2544;p102"/>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Modelling sequence </a:t>
            </a:r>
            <a:r>
              <a:rPr lang="en-GB" dirty="0"/>
              <a:t>interactions </a:t>
            </a:r>
            <a:endParaRPr dirty="0"/>
          </a:p>
        </p:txBody>
      </p:sp>
      <p:pic>
        <p:nvPicPr>
          <p:cNvPr id="2533" name="Google Shape;2533;p102"/>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534" name="Google Shape;2534;p102"/>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535" name="Google Shape;2535;p102"/>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536" name="Google Shape;2536;p102"/>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537" name="Google Shape;2537;p102"/>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538" name="Google Shape;2538;p102"/>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539" name="Google Shape;2539;p102"/>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540" name="Google Shape;2540;p102"/>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541" name="Google Shape;2541;p102"/>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542" name="Google Shape;2542;p102"/>
          <p:cNvCxnSpPr>
            <a:endCxn id="2534"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545" name="Google Shape;2545;p102"/>
          <p:cNvSpPr txBox="1"/>
          <p:nvPr/>
        </p:nvSpPr>
        <p:spPr>
          <a:xfrm>
            <a:off x="271775" y="2428925"/>
            <a:ext cx="3026400" cy="1381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a:solidFill>
                  <a:srgbClr val="FF9900"/>
                </a:solidFill>
                <a:latin typeface="Proxima Nova"/>
                <a:ea typeface="Proxima Nova"/>
                <a:cs typeface="Proxima Nova"/>
                <a:sym typeface="Proxima Nova"/>
              </a:rPr>
              <a:t>attention-weighted sum of contextualised word representations</a:t>
            </a:r>
            <a:endParaRPr sz="1800">
              <a:solidFill>
                <a:srgbClr val="FF9900"/>
              </a:solidFill>
              <a:latin typeface="Proxima Nova"/>
              <a:ea typeface="Proxima Nova"/>
              <a:cs typeface="Proxima Nova"/>
              <a:sym typeface="Proxima Nova"/>
            </a:endParaRPr>
          </a:p>
        </p:txBody>
      </p:sp>
      <p:sp>
        <p:nvSpPr>
          <p:cNvPr id="2546" name="Google Shape;2546;p102"/>
          <p:cNvSpPr txBox="1"/>
          <p:nvPr/>
        </p:nvSpPr>
        <p:spPr>
          <a:xfrm>
            <a:off x="603875" y="1202675"/>
            <a:ext cx="2694300" cy="104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a:solidFill>
                  <a:schemeClr val="dk2"/>
                </a:solidFill>
                <a:latin typeface="Proxima Nova"/>
                <a:ea typeface="Proxima Nova"/>
                <a:cs typeface="Proxima Nova"/>
                <a:sym typeface="Proxima Nova"/>
              </a:rPr>
              <a:t>Combination of question and text representation</a:t>
            </a:r>
            <a:endParaRPr sz="1800">
              <a:solidFill>
                <a:schemeClr val="dk2"/>
              </a:solidFill>
              <a:latin typeface="Proxima Nova"/>
              <a:ea typeface="Proxima Nova"/>
              <a:cs typeface="Proxima Nova"/>
              <a:sym typeface="Proxima Nova"/>
            </a:endParaRPr>
          </a:p>
        </p:txBody>
      </p:sp>
      <p:cxnSp>
        <p:nvCxnSpPr>
          <p:cNvPr id="2547" name="Google Shape;2547;p102"/>
          <p:cNvCxnSpPr>
            <a:stCxn id="2546" idx="3"/>
          </p:cNvCxnSpPr>
          <p:nvPr/>
        </p:nvCxnSpPr>
        <p:spPr>
          <a:xfrm>
            <a:off x="3298175" y="1723325"/>
            <a:ext cx="2833500" cy="276900"/>
          </a:xfrm>
          <a:prstGeom prst="straightConnector1">
            <a:avLst/>
          </a:prstGeom>
          <a:noFill/>
          <a:ln w="19050" cap="flat" cmpd="sng">
            <a:solidFill>
              <a:schemeClr val="dk2"/>
            </a:solidFill>
            <a:prstDash val="dash"/>
            <a:round/>
            <a:headEnd type="none" w="med" len="med"/>
            <a:tailEnd type="none" w="med" len="med"/>
          </a:ln>
        </p:spPr>
      </p:cxnSp>
      <p:cxnSp>
        <p:nvCxnSpPr>
          <p:cNvPr id="2548" name="Google Shape;2548;p102"/>
          <p:cNvCxnSpPr/>
          <p:nvPr/>
        </p:nvCxnSpPr>
        <p:spPr>
          <a:xfrm rot="10800000" flipH="1">
            <a:off x="2571750" y="2452625"/>
            <a:ext cx="2262300" cy="750300"/>
          </a:xfrm>
          <a:prstGeom prst="straightConnector1">
            <a:avLst/>
          </a:prstGeom>
          <a:noFill/>
          <a:ln w="19050" cap="flat" cmpd="sng">
            <a:solidFill>
              <a:srgbClr val="FF9900"/>
            </a:solidFill>
            <a:prstDash val="dash"/>
            <a:round/>
            <a:headEnd type="none" w="med" len="med"/>
            <a:tailEnd type="none" w="med" len="med"/>
          </a:ln>
        </p:spPr>
      </p:cxnSp>
      <p:sp>
        <p:nvSpPr>
          <p:cNvPr id="19" name="Google Shape;1831;p79">
            <a:extLst>
              <a:ext uri="{FF2B5EF4-FFF2-40B4-BE49-F238E27FC236}">
                <a16:creationId xmlns:a16="http://schemas.microsoft.com/office/drawing/2014/main" id="{DF5804B0-EA12-714B-8606-10D90DF7059A}"/>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10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 sequence interactions: Attention</a:t>
            </a:r>
            <a:endParaRPr dirty="0"/>
          </a:p>
        </p:txBody>
      </p:sp>
      <p:sp>
        <p:nvSpPr>
          <p:cNvPr id="2475" name="Google Shape;2475;p101"/>
          <p:cNvSpPr txBox="1">
            <a:spLocks noGrp="1"/>
          </p:cNvSpPr>
          <p:nvPr>
            <p:ph type="body" idx="4294967295"/>
          </p:nvPr>
        </p:nvSpPr>
        <p:spPr>
          <a:xfrm>
            <a:off x="0" y="1203325"/>
            <a:ext cx="7694613" cy="64135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Proxima Nova"/>
              <a:buChar char="●"/>
            </a:pPr>
            <a:r>
              <a:rPr lang="en-GB" sz="1600" b="1" dirty="0"/>
              <a:t>Attention: </a:t>
            </a:r>
            <a:r>
              <a:rPr lang="en-GB" sz="1600" dirty="0"/>
              <a:t>relevance-weighted pooling of vectors across sequence</a:t>
            </a:r>
            <a:endParaRPr sz="1600" dirty="0"/>
          </a:p>
        </p:txBody>
      </p:sp>
      <p:grpSp>
        <p:nvGrpSpPr>
          <p:cNvPr id="2476" name="Google Shape;2476;p101"/>
          <p:cNvGrpSpPr/>
          <p:nvPr/>
        </p:nvGrpSpPr>
        <p:grpSpPr>
          <a:xfrm>
            <a:off x="1121650" y="2571754"/>
            <a:ext cx="4155450" cy="2336146"/>
            <a:chOff x="1121650" y="2571754"/>
            <a:chExt cx="4155450" cy="2336146"/>
          </a:xfrm>
        </p:grpSpPr>
        <p:sp>
          <p:nvSpPr>
            <p:cNvPr id="2477" name="Google Shape;2477;p101"/>
            <p:cNvSpPr/>
            <p:nvPr/>
          </p:nvSpPr>
          <p:spPr>
            <a:xfrm>
              <a:off x="2024200" y="4583300"/>
              <a:ext cx="32529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 …   “move           from           Gospić            to           Prague    ...</a:t>
              </a:r>
              <a:endParaRPr sz="800"/>
            </a:p>
          </p:txBody>
        </p:sp>
        <p:grpSp>
          <p:nvGrpSpPr>
            <p:cNvPr id="2478" name="Google Shape;2478;p101"/>
            <p:cNvGrpSpPr/>
            <p:nvPr/>
          </p:nvGrpSpPr>
          <p:grpSpPr>
            <a:xfrm>
              <a:off x="4565370" y="3679354"/>
              <a:ext cx="182700" cy="799500"/>
              <a:chOff x="2139320" y="2205629"/>
              <a:chExt cx="182700" cy="799500"/>
            </a:xfrm>
          </p:grpSpPr>
          <p:sp>
            <p:nvSpPr>
              <p:cNvPr id="2479" name="Google Shape;2479;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4" name="Google Shape;2484;p101"/>
            <p:cNvSpPr txBox="1"/>
            <p:nvPr/>
          </p:nvSpPr>
          <p:spPr>
            <a:xfrm>
              <a:off x="1121650" y="3893025"/>
              <a:ext cx="10899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representations</a:t>
              </a:r>
              <a:endParaRPr sz="1000" i="1"/>
            </a:p>
          </p:txBody>
        </p:sp>
        <p:grpSp>
          <p:nvGrpSpPr>
            <p:cNvPr id="2485" name="Google Shape;2485;p101"/>
            <p:cNvGrpSpPr/>
            <p:nvPr/>
          </p:nvGrpSpPr>
          <p:grpSpPr>
            <a:xfrm>
              <a:off x="4031970" y="3679354"/>
              <a:ext cx="182700" cy="799500"/>
              <a:chOff x="2139320" y="2205629"/>
              <a:chExt cx="182700" cy="799500"/>
            </a:xfrm>
          </p:grpSpPr>
          <p:sp>
            <p:nvSpPr>
              <p:cNvPr id="2486" name="Google Shape;2486;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101"/>
            <p:cNvGrpSpPr/>
            <p:nvPr/>
          </p:nvGrpSpPr>
          <p:grpSpPr>
            <a:xfrm>
              <a:off x="3490995" y="3679354"/>
              <a:ext cx="182700" cy="799500"/>
              <a:chOff x="2139320" y="2205629"/>
              <a:chExt cx="182700" cy="799500"/>
            </a:xfrm>
          </p:grpSpPr>
          <p:sp>
            <p:nvSpPr>
              <p:cNvPr id="2492" name="Google Shape;2492;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101"/>
            <p:cNvGrpSpPr/>
            <p:nvPr/>
          </p:nvGrpSpPr>
          <p:grpSpPr>
            <a:xfrm>
              <a:off x="2934420" y="3679354"/>
              <a:ext cx="182700" cy="799500"/>
              <a:chOff x="2139320" y="2205629"/>
              <a:chExt cx="182700" cy="799500"/>
            </a:xfrm>
          </p:grpSpPr>
          <p:sp>
            <p:nvSpPr>
              <p:cNvPr id="2498" name="Google Shape;2498;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101"/>
            <p:cNvGrpSpPr/>
            <p:nvPr/>
          </p:nvGrpSpPr>
          <p:grpSpPr>
            <a:xfrm>
              <a:off x="2401020" y="3679354"/>
              <a:ext cx="182700" cy="799500"/>
              <a:chOff x="2139320" y="2205629"/>
              <a:chExt cx="182700" cy="799500"/>
            </a:xfrm>
          </p:grpSpPr>
          <p:sp>
            <p:nvSpPr>
              <p:cNvPr id="2504" name="Google Shape;2504;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101"/>
            <p:cNvGrpSpPr/>
            <p:nvPr/>
          </p:nvGrpSpPr>
          <p:grpSpPr>
            <a:xfrm>
              <a:off x="3490995" y="2571754"/>
              <a:ext cx="182700" cy="799500"/>
              <a:chOff x="2139320" y="2205629"/>
              <a:chExt cx="182700" cy="799500"/>
            </a:xfrm>
          </p:grpSpPr>
          <p:sp>
            <p:nvSpPr>
              <p:cNvPr id="2510" name="Google Shape;2510;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15" name="Google Shape;2515;p101"/>
            <p:cNvCxnSpPr>
              <a:stCxn id="2508" idx="0"/>
              <a:endCxn id="2514" idx="2"/>
            </p:cNvCxnSpPr>
            <p:nvPr/>
          </p:nvCxnSpPr>
          <p:spPr>
            <a:xfrm rot="-5400000">
              <a:off x="2883270" y="2980354"/>
              <a:ext cx="308100" cy="10899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6" name="Google Shape;2516;p101"/>
            <p:cNvCxnSpPr>
              <a:stCxn id="2502" idx="0"/>
              <a:endCxn id="2514" idx="2"/>
            </p:cNvCxnSpPr>
            <p:nvPr/>
          </p:nvCxnSpPr>
          <p:spPr>
            <a:xfrm rot="-5400000">
              <a:off x="3149970" y="3247054"/>
              <a:ext cx="308100" cy="5565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7" name="Google Shape;2517;p101"/>
            <p:cNvCxnSpPr>
              <a:stCxn id="2496" idx="0"/>
              <a:endCxn id="2514" idx="2"/>
            </p:cNvCxnSpPr>
            <p:nvPr/>
          </p:nvCxnSpPr>
          <p:spPr>
            <a:xfrm rot="-5400000">
              <a:off x="3428595" y="3525004"/>
              <a:ext cx="308100" cy="6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8" name="Google Shape;2518;p101"/>
            <p:cNvCxnSpPr>
              <a:stCxn id="2490" idx="0"/>
              <a:endCxn id="2514" idx="2"/>
            </p:cNvCxnSpPr>
            <p:nvPr/>
          </p:nvCxnSpPr>
          <p:spPr>
            <a:xfrm rot="5400000" flipH="1">
              <a:off x="3698820" y="3254854"/>
              <a:ext cx="308100" cy="5409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9" name="Google Shape;2519;p101"/>
            <p:cNvCxnSpPr>
              <a:stCxn id="2483" idx="0"/>
              <a:endCxn id="2514" idx="2"/>
            </p:cNvCxnSpPr>
            <p:nvPr/>
          </p:nvCxnSpPr>
          <p:spPr>
            <a:xfrm rot="5400000" flipH="1">
              <a:off x="3965520" y="2988154"/>
              <a:ext cx="308100" cy="1074300"/>
            </a:xfrm>
            <a:prstGeom prst="curvedConnector3">
              <a:avLst>
                <a:gd name="adj1" fmla="val 50000"/>
              </a:avLst>
            </a:prstGeom>
            <a:noFill/>
            <a:ln w="9525" cap="flat" cmpd="sng">
              <a:solidFill>
                <a:schemeClr val="dk2"/>
              </a:solidFill>
              <a:prstDash val="solid"/>
              <a:round/>
              <a:headEnd type="none" w="med" len="med"/>
              <a:tailEnd type="stealth" w="med" len="med"/>
            </a:ln>
          </p:spPr>
        </p:cxnSp>
        <p:pic>
          <p:nvPicPr>
            <p:cNvPr id="2520" name="Google Shape;2520;p101"/>
            <p:cNvPicPr preferRelativeResize="0"/>
            <p:nvPr/>
          </p:nvPicPr>
          <p:blipFill>
            <a:blip r:embed="rId3">
              <a:alphaModFix/>
            </a:blip>
            <a:stretch>
              <a:fillRect/>
            </a:stretch>
          </p:blipFill>
          <p:spPr>
            <a:xfrm>
              <a:off x="3836988" y="3957846"/>
              <a:ext cx="182700" cy="141450"/>
            </a:xfrm>
            <a:prstGeom prst="rect">
              <a:avLst/>
            </a:prstGeom>
            <a:noFill/>
            <a:ln>
              <a:noFill/>
            </a:ln>
          </p:spPr>
        </p:pic>
        <p:pic>
          <p:nvPicPr>
            <p:cNvPr id="2521" name="Google Shape;2521;p101"/>
            <p:cNvPicPr preferRelativeResize="0"/>
            <p:nvPr/>
          </p:nvPicPr>
          <p:blipFill>
            <a:blip r:embed="rId4">
              <a:alphaModFix/>
            </a:blip>
            <a:stretch>
              <a:fillRect/>
            </a:stretch>
          </p:blipFill>
          <p:spPr>
            <a:xfrm>
              <a:off x="3761525" y="2867975"/>
              <a:ext cx="96125" cy="108950"/>
            </a:xfrm>
            <a:prstGeom prst="rect">
              <a:avLst/>
            </a:prstGeom>
            <a:noFill/>
            <a:ln>
              <a:noFill/>
            </a:ln>
          </p:spPr>
        </p:pic>
        <p:pic>
          <p:nvPicPr>
            <p:cNvPr id="2522" name="Google Shape;2522;p101"/>
            <p:cNvPicPr preferRelativeResize="0"/>
            <p:nvPr/>
          </p:nvPicPr>
          <p:blipFill>
            <a:blip r:embed="rId5">
              <a:alphaModFix/>
            </a:blip>
            <a:stretch>
              <a:fillRect/>
            </a:stretch>
          </p:blipFill>
          <p:spPr>
            <a:xfrm>
              <a:off x="3696950" y="3490524"/>
              <a:ext cx="234050" cy="160900"/>
            </a:xfrm>
            <a:prstGeom prst="rect">
              <a:avLst/>
            </a:prstGeom>
            <a:noFill/>
            <a:ln>
              <a:noFill/>
            </a:ln>
          </p:spPr>
        </p:pic>
        <p:sp>
          <p:nvSpPr>
            <p:cNvPr id="2523" name="Google Shape;2523;p101"/>
            <p:cNvSpPr txBox="1"/>
            <p:nvPr/>
          </p:nvSpPr>
          <p:spPr>
            <a:xfrm>
              <a:off x="1130189" y="2756574"/>
              <a:ext cx="8940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Sequence aggregate</a:t>
              </a:r>
              <a:endParaRPr sz="1000" i="1"/>
            </a:p>
          </p:txBody>
        </p:sp>
      </p:grpSp>
      <p:grpSp>
        <p:nvGrpSpPr>
          <p:cNvPr id="2524" name="Google Shape;2524;p101"/>
          <p:cNvGrpSpPr/>
          <p:nvPr/>
        </p:nvGrpSpPr>
        <p:grpSpPr>
          <a:xfrm>
            <a:off x="6124671" y="2910462"/>
            <a:ext cx="1881728" cy="1440325"/>
            <a:chOff x="1331796" y="3033775"/>
            <a:chExt cx="1881728" cy="1440325"/>
          </a:xfrm>
        </p:grpSpPr>
        <p:pic>
          <p:nvPicPr>
            <p:cNvPr id="2525" name="Google Shape;2525;p101"/>
            <p:cNvPicPr preferRelativeResize="0"/>
            <p:nvPr/>
          </p:nvPicPr>
          <p:blipFill>
            <a:blip r:embed="rId6">
              <a:alphaModFix/>
            </a:blip>
            <a:stretch>
              <a:fillRect/>
            </a:stretch>
          </p:blipFill>
          <p:spPr>
            <a:xfrm>
              <a:off x="1331800" y="3033775"/>
              <a:ext cx="1089900" cy="605500"/>
            </a:xfrm>
            <a:prstGeom prst="rect">
              <a:avLst/>
            </a:prstGeom>
            <a:noFill/>
            <a:ln>
              <a:noFill/>
            </a:ln>
          </p:spPr>
        </p:pic>
        <p:pic>
          <p:nvPicPr>
            <p:cNvPr id="2526" name="Google Shape;2526;p101"/>
            <p:cNvPicPr preferRelativeResize="0"/>
            <p:nvPr/>
          </p:nvPicPr>
          <p:blipFill>
            <a:blip r:embed="rId7">
              <a:alphaModFix/>
            </a:blip>
            <a:stretch>
              <a:fillRect/>
            </a:stretch>
          </p:blipFill>
          <p:spPr>
            <a:xfrm>
              <a:off x="1331796" y="3901400"/>
              <a:ext cx="1881728" cy="572700"/>
            </a:xfrm>
            <a:prstGeom prst="rect">
              <a:avLst/>
            </a:prstGeom>
            <a:noFill/>
            <a:ln>
              <a:noFill/>
            </a:ln>
          </p:spPr>
        </p:pic>
      </p:grpSp>
      <p:sp>
        <p:nvSpPr>
          <p:cNvPr id="2527" name="Google Shape;2527;p101"/>
          <p:cNvSpPr txBox="1"/>
          <p:nvPr/>
        </p:nvSpPr>
        <p:spPr>
          <a:xfrm>
            <a:off x="312730" y="1469029"/>
            <a:ext cx="7472700" cy="8406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Attention mask computed can be conditional on question and text</a:t>
            </a:r>
            <a:endParaRPr sz="1600" dirty="0">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Determines relevance of tokens for answering the question</a:t>
            </a:r>
            <a:endParaRPr sz="1600" dirty="0">
              <a:solidFill>
                <a:schemeClr val="accent3"/>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580659"/>
            <a:ext cx="7886700" cy="2672715"/>
          </a:xfrm>
        </p:spPr>
      </p:pic>
      <p:sp>
        <p:nvSpPr>
          <p:cNvPr id="5" name="Rectangle 4"/>
          <p:cNvSpPr/>
          <p:nvPr/>
        </p:nvSpPr>
        <p:spPr>
          <a:xfrm>
            <a:off x="2382253" y="3513043"/>
            <a:ext cx="782053" cy="30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6" name="Rectangle 5"/>
          <p:cNvSpPr/>
          <p:nvPr/>
        </p:nvSpPr>
        <p:spPr>
          <a:xfrm>
            <a:off x="3789948" y="1973001"/>
            <a:ext cx="1925053" cy="1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7" name="Rectangle 6"/>
          <p:cNvSpPr/>
          <p:nvPr/>
        </p:nvSpPr>
        <p:spPr>
          <a:xfrm>
            <a:off x="3368842" y="3212254"/>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42" name="Group 41"/>
          <p:cNvGrpSpPr/>
          <p:nvPr/>
        </p:nvGrpSpPr>
        <p:grpSpPr>
          <a:xfrm>
            <a:off x="3257550" y="3206236"/>
            <a:ext cx="3106271" cy="1047139"/>
            <a:chOff x="4343400" y="4274981"/>
            <a:chExt cx="4141694" cy="1396185"/>
          </a:xfrm>
        </p:grpSpPr>
        <p:sp>
          <p:nvSpPr>
            <p:cNvPr id="43" name="Rectangle 42"/>
            <p:cNvSpPr/>
            <p:nvPr/>
          </p:nvSpPr>
          <p:spPr>
            <a:xfrm>
              <a:off x="5622757" y="5434810"/>
              <a:ext cx="1458763" cy="236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grpSp>
          <p:nvGrpSpPr>
            <p:cNvPr id="44" name="Group 43"/>
            <p:cNvGrpSpPr/>
            <p:nvPr/>
          </p:nvGrpSpPr>
          <p:grpSpPr>
            <a:xfrm>
              <a:off x="4343400" y="4274981"/>
              <a:ext cx="4141694" cy="1093925"/>
              <a:chOff x="4343400" y="4274981"/>
              <a:chExt cx="4141694" cy="1093925"/>
            </a:xfrm>
          </p:grpSpPr>
          <p:sp>
            <p:nvSpPr>
              <p:cNvPr id="45" name="Rectangle 44"/>
              <p:cNvSpPr/>
              <p:nvPr/>
            </p:nvSpPr>
            <p:spPr>
              <a:xfrm>
                <a:off x="4491789" y="4283004"/>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6" name="Rectangle 45"/>
              <p:cNvSpPr/>
              <p:nvPr/>
            </p:nvSpPr>
            <p:spPr>
              <a:xfrm>
                <a:off x="7299157" y="4274981"/>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7" name="Rounded Rectangle 46"/>
              <p:cNvSpPr/>
              <p:nvPr/>
            </p:nvSpPr>
            <p:spPr>
              <a:xfrm>
                <a:off x="4343400" y="4988443"/>
                <a:ext cx="4141694" cy="3804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grpSp>
      </p:grpSp>
      <p:sp>
        <p:nvSpPr>
          <p:cNvPr id="8" name="Rectangle 7"/>
          <p:cNvSpPr/>
          <p:nvPr/>
        </p:nvSpPr>
        <p:spPr>
          <a:xfrm>
            <a:off x="5474368" y="3206236"/>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9" name="Rectangle 8"/>
          <p:cNvSpPr/>
          <p:nvPr/>
        </p:nvSpPr>
        <p:spPr>
          <a:xfrm>
            <a:off x="1564105" y="2420520"/>
            <a:ext cx="493296" cy="22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0" name="Rectangle 9"/>
          <p:cNvSpPr/>
          <p:nvPr/>
        </p:nvSpPr>
        <p:spPr>
          <a:xfrm>
            <a:off x="7273089" y="2420520"/>
            <a:ext cx="487280" cy="21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1" name="Rectangle 10"/>
          <p:cNvSpPr/>
          <p:nvPr/>
        </p:nvSpPr>
        <p:spPr>
          <a:xfrm>
            <a:off x="3789948" y="3506864"/>
            <a:ext cx="602880" cy="193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19" name="Group 18"/>
          <p:cNvGrpSpPr/>
          <p:nvPr/>
        </p:nvGrpSpPr>
        <p:grpSpPr>
          <a:xfrm>
            <a:off x="5018470" y="3463615"/>
            <a:ext cx="757338" cy="237071"/>
            <a:chOff x="6691293" y="4201296"/>
            <a:chExt cx="1009784" cy="316094"/>
          </a:xfrm>
        </p:grpSpPr>
        <p:sp>
          <p:nvSpPr>
            <p:cNvPr id="12" name="Rectangle 11"/>
            <p:cNvSpPr/>
            <p:nvPr/>
          </p:nvSpPr>
          <p:spPr>
            <a:xfrm>
              <a:off x="6897237" y="4258962"/>
              <a:ext cx="803840" cy="258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4" name="Right Triangle 13"/>
            <p:cNvSpPr/>
            <p:nvPr/>
          </p:nvSpPr>
          <p:spPr>
            <a:xfrm flipH="1">
              <a:off x="6691293" y="4201296"/>
              <a:ext cx="269679" cy="25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6" name="Rectangle 15"/>
          <p:cNvSpPr/>
          <p:nvPr/>
        </p:nvSpPr>
        <p:spPr>
          <a:xfrm>
            <a:off x="4217068" y="4076108"/>
            <a:ext cx="1094072" cy="17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sp>
        <p:nvSpPr>
          <p:cNvPr id="18" name="Rounded Rectangle 17"/>
          <p:cNvSpPr/>
          <p:nvPr/>
        </p:nvSpPr>
        <p:spPr>
          <a:xfrm>
            <a:off x="3257550" y="3741333"/>
            <a:ext cx="3106271" cy="2853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sp>
        <p:nvSpPr>
          <p:cNvPr id="28" name="TextBox 27"/>
          <p:cNvSpPr txBox="1"/>
          <p:nvPr/>
        </p:nvSpPr>
        <p:spPr>
          <a:xfrm rot="1769720">
            <a:off x="4819443" y="4301228"/>
            <a:ext cx="2424906"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m4</a:t>
            </a:r>
            <a:r>
              <a:rPr lang="en-US" sz="1100" kern="1200">
                <a:solidFill>
                  <a:srgbClr val="70AD47">
                    <a:lumMod val="75000"/>
                  </a:srgbClr>
                </a:solidFill>
                <a:ea typeface="Times New Roman" charset="0"/>
                <a:cs typeface="Times New Roman" charset="0"/>
              </a:rPr>
              <a:t>: John moved to the hallway.</a:t>
            </a:r>
            <a:endParaRPr lang="en-US" sz="1100" kern="1200" dirty="0">
              <a:solidFill>
                <a:srgbClr val="70AD47">
                  <a:lumMod val="75000"/>
                </a:srgbClr>
              </a:solidFill>
              <a:ea typeface="Times New Roman" charset="0"/>
              <a:cs typeface="Times New Roman" charset="0"/>
            </a:endParaRPr>
          </a:p>
        </p:txBody>
      </p:sp>
      <p:sp>
        <p:nvSpPr>
          <p:cNvPr id="29" name="TextBox 28"/>
          <p:cNvSpPr txBox="1"/>
          <p:nvPr/>
        </p:nvSpPr>
        <p:spPr>
          <a:xfrm rot="1769720">
            <a:off x="4261587" y="4354108"/>
            <a:ext cx="2678794"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m3</a:t>
            </a:r>
            <a:r>
              <a:rPr lang="en-US" sz="1100" kern="1200">
                <a:solidFill>
                  <a:srgbClr val="70AD47">
                    <a:lumMod val="75000"/>
                  </a:srgbClr>
                </a:solidFill>
                <a:ea typeface="Times New Roman" charset="0"/>
                <a:cs typeface="Times New Roman" charset="0"/>
              </a:rPr>
              <a:t>: Sandra went to the bathroom.</a:t>
            </a:r>
            <a:endParaRPr lang="en-US" sz="1100" kern="1200" dirty="0">
              <a:solidFill>
                <a:srgbClr val="70AD47">
                  <a:lumMod val="75000"/>
                </a:srgbClr>
              </a:solidFill>
              <a:ea typeface="Times New Roman" charset="0"/>
              <a:cs typeface="Times New Roman" charset="0"/>
            </a:endParaRPr>
          </a:p>
        </p:txBody>
      </p:sp>
      <p:sp>
        <p:nvSpPr>
          <p:cNvPr id="30" name="TextBox 29"/>
          <p:cNvSpPr txBox="1"/>
          <p:nvPr/>
        </p:nvSpPr>
        <p:spPr>
          <a:xfrm rot="1769720">
            <a:off x="3718072" y="4264829"/>
            <a:ext cx="2316131"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m2: John took the milk there.</a:t>
            </a:r>
          </a:p>
        </p:txBody>
      </p:sp>
      <p:sp>
        <p:nvSpPr>
          <p:cNvPr id="31" name="TextBox 30"/>
          <p:cNvSpPr txBox="1"/>
          <p:nvPr/>
        </p:nvSpPr>
        <p:spPr>
          <a:xfrm rot="1769720">
            <a:off x="3146864" y="4246020"/>
            <a:ext cx="2153162"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m1: John dropped the milk.</a:t>
            </a:r>
          </a:p>
        </p:txBody>
      </p:sp>
      <p:sp>
        <p:nvSpPr>
          <p:cNvPr id="33" name="TextBox 32"/>
          <p:cNvSpPr txBox="1"/>
          <p:nvPr/>
        </p:nvSpPr>
        <p:spPr>
          <a:xfrm>
            <a:off x="15398174" y="3962886"/>
            <a:ext cx="476105"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350" kern="1200">
                <a:solidFill>
                  <a:prstClr val="black"/>
                </a:solidFill>
              </a:rPr>
              <a:t>John</a:t>
            </a:r>
            <a:endParaRPr lang="en-US" sz="1350" kern="1200" dirty="0">
              <a:solidFill>
                <a:prstClr val="black"/>
              </a:solidFill>
            </a:endParaRPr>
          </a:p>
        </p:txBody>
      </p:sp>
      <p:sp>
        <p:nvSpPr>
          <p:cNvPr id="38" name="TextBox 37"/>
          <p:cNvSpPr txBox="1"/>
          <p:nvPr/>
        </p:nvSpPr>
        <p:spPr>
          <a:xfrm>
            <a:off x="6616392" y="3056473"/>
            <a:ext cx="888487" cy="338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685800"/>
            <a:r>
              <a:rPr lang="en-US" sz="1600" kern="1200">
                <a:solidFill>
                  <a:prstClr val="white"/>
                </a:solidFill>
              </a:rPr>
              <a:t>hallway</a:t>
            </a:r>
            <a:endParaRPr lang="en-US" sz="1600" kern="1200" dirty="0">
              <a:solidFill>
                <a:prstClr val="white"/>
              </a:solidFill>
            </a:endParaRPr>
          </a:p>
        </p:txBody>
      </p:sp>
      <p:sp>
        <p:nvSpPr>
          <p:cNvPr id="39" name="TextBox 38"/>
          <p:cNvSpPr txBox="1"/>
          <p:nvPr/>
        </p:nvSpPr>
        <p:spPr>
          <a:xfrm rot="1769720">
            <a:off x="5286545" y="4349641"/>
            <a:ext cx="2813469"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m5: Mary </a:t>
            </a:r>
            <a:r>
              <a:rPr lang="en-US" sz="1100" kern="1200">
                <a:solidFill>
                  <a:srgbClr val="70AD47">
                    <a:lumMod val="75000"/>
                  </a:srgbClr>
                </a:solidFill>
                <a:ea typeface="Times New Roman" charset="0"/>
                <a:cs typeface="Times New Roman" charset="0"/>
              </a:rPr>
              <a:t>went back to </a:t>
            </a:r>
            <a:r>
              <a:rPr lang="en-US" sz="1100" kern="1200" dirty="0">
                <a:solidFill>
                  <a:srgbClr val="70AD47">
                    <a:lumMod val="75000"/>
                  </a:srgbClr>
                </a:solidFill>
                <a:ea typeface="Times New Roman" charset="0"/>
                <a:cs typeface="Times New Roman" charset="0"/>
              </a:rPr>
              <a:t>the bedroom.</a:t>
            </a:r>
          </a:p>
        </p:txBody>
      </p:sp>
      <p:sp>
        <p:nvSpPr>
          <p:cNvPr id="40" name="TextBox 39"/>
          <p:cNvSpPr txBox="1"/>
          <p:nvPr/>
        </p:nvSpPr>
        <p:spPr>
          <a:xfrm>
            <a:off x="129773" y="4114376"/>
            <a:ext cx="2241471" cy="846386"/>
          </a:xfrm>
          <a:prstGeom prst="rect">
            <a:avLst/>
          </a:prstGeom>
          <a:ln/>
        </p:spPr>
        <p:style>
          <a:lnRef idx="2">
            <a:schemeClr val="accent1"/>
          </a:lnRef>
          <a:fillRef idx="1">
            <a:schemeClr val="lt1"/>
          </a:fillRef>
          <a:effectRef idx="0">
            <a:schemeClr val="accent1"/>
          </a:effectRef>
          <a:fontRef idx="minor">
            <a:schemeClr val="dk1"/>
          </a:fontRef>
        </p:style>
        <p:txBody>
          <a:bodyPr wrap="square" lIns="90567" tIns="0" rIns="90567" bIns="0" rtlCol="0">
            <a:spAutoFit/>
          </a:bodyPr>
          <a:lstStyle/>
          <a:p>
            <a:pPr defTabSz="685800"/>
            <a:r>
              <a:rPr lang="en-US" sz="1100" kern="1200" dirty="0">
                <a:solidFill>
                  <a:prstClr val="black"/>
                </a:solidFill>
                <a:ea typeface="Times New Roman" charset="0"/>
                <a:cs typeface="Times New Roman" charset="0"/>
              </a:rPr>
              <a:t>John dropped the milk.</a:t>
            </a:r>
          </a:p>
          <a:p>
            <a:pPr defTabSz="685800"/>
            <a:r>
              <a:rPr lang="en-US" sz="1100" kern="1200" dirty="0">
                <a:solidFill>
                  <a:prstClr val="black"/>
                </a:solidFill>
                <a:ea typeface="Times New Roman" charset="0"/>
                <a:cs typeface="Times New Roman" charset="0"/>
              </a:rPr>
              <a:t>John took the milk there.</a:t>
            </a:r>
          </a:p>
          <a:p>
            <a:pPr defTabSz="685800"/>
            <a:r>
              <a:rPr lang="en-US" sz="1100" kern="1200" dirty="0">
                <a:solidFill>
                  <a:prstClr val="black"/>
                </a:solidFill>
                <a:ea typeface="Times New Roman" charset="0"/>
                <a:cs typeface="Times New Roman" charset="0"/>
              </a:rPr>
              <a:t>Sandra went to the bathroom.</a:t>
            </a:r>
          </a:p>
          <a:p>
            <a:pPr defTabSz="685800"/>
            <a:r>
              <a:rPr lang="en-US" sz="1100" kern="1200" dirty="0">
                <a:solidFill>
                  <a:prstClr val="black"/>
                </a:solidFill>
                <a:ea typeface="Times New Roman" charset="0"/>
                <a:cs typeface="Times New Roman" charset="0"/>
              </a:rPr>
              <a:t>John moved to the hallway.</a:t>
            </a:r>
          </a:p>
          <a:p>
            <a:pPr defTabSz="685800"/>
            <a:r>
              <a:rPr lang="en-US" sz="1100" kern="1200" dirty="0">
                <a:solidFill>
                  <a:prstClr val="black"/>
                </a:solidFill>
                <a:ea typeface="Times New Roman" charset="0"/>
                <a:cs typeface="Times New Roman" charset="0"/>
              </a:rPr>
              <a:t>Mary went back to the bedroom.</a:t>
            </a:r>
          </a:p>
        </p:txBody>
      </p:sp>
      <p:grpSp>
        <p:nvGrpSpPr>
          <p:cNvPr id="13" name="Group 12"/>
          <p:cNvGrpSpPr/>
          <p:nvPr/>
        </p:nvGrpSpPr>
        <p:grpSpPr>
          <a:xfrm>
            <a:off x="1139639" y="2800743"/>
            <a:ext cx="1849192" cy="1083263"/>
            <a:chOff x="1519518" y="3734323"/>
            <a:chExt cx="2465589" cy="1444351"/>
          </a:xfrm>
        </p:grpSpPr>
        <p:sp>
          <p:nvSpPr>
            <p:cNvPr id="3" name="Rectangle 2"/>
            <p:cNvSpPr/>
            <p:nvPr/>
          </p:nvSpPr>
          <p:spPr>
            <a:xfrm>
              <a:off x="1519518" y="3734323"/>
              <a:ext cx="1223683" cy="11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1" name="Rectangle 40"/>
            <p:cNvSpPr/>
            <p:nvPr/>
          </p:nvSpPr>
          <p:spPr>
            <a:xfrm>
              <a:off x="2288359" y="4791112"/>
              <a:ext cx="1696748" cy="387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7" name="TextBox 16"/>
          <p:cNvSpPr txBox="1"/>
          <p:nvPr/>
        </p:nvSpPr>
        <p:spPr>
          <a:xfrm>
            <a:off x="461800" y="2830998"/>
            <a:ext cx="1454405"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prstClr val="black"/>
                </a:solidFill>
              </a:rPr>
              <a:t>Where is the milk?</a:t>
            </a:r>
          </a:p>
        </p:txBody>
      </p:sp>
      <p:sp>
        <p:nvSpPr>
          <p:cNvPr id="15" name="Rectangle 14"/>
          <p:cNvSpPr/>
          <p:nvPr/>
        </p:nvSpPr>
        <p:spPr>
          <a:xfrm>
            <a:off x="1925388" y="1988467"/>
            <a:ext cx="2839424"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20" name="Group 19"/>
          <p:cNvGrpSpPr/>
          <p:nvPr/>
        </p:nvGrpSpPr>
        <p:grpSpPr>
          <a:xfrm>
            <a:off x="2623262" y="995195"/>
            <a:ext cx="3817636" cy="2682961"/>
            <a:chOff x="3479869" y="1341221"/>
            <a:chExt cx="5090181" cy="3577281"/>
          </a:xfrm>
          <a:solidFill>
            <a:schemeClr val="bg1"/>
          </a:solidFill>
        </p:grpSpPr>
        <p:sp>
          <p:nvSpPr>
            <p:cNvPr id="48" name="Rectangle 47"/>
            <p:cNvSpPr/>
            <p:nvPr/>
          </p:nvSpPr>
          <p:spPr>
            <a:xfrm>
              <a:off x="6306810" y="2630667"/>
              <a:ext cx="2263240" cy="22878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9" name="Rectangle 48"/>
            <p:cNvSpPr/>
            <p:nvPr/>
          </p:nvSpPr>
          <p:spPr>
            <a:xfrm>
              <a:off x="3479869" y="1875354"/>
              <a:ext cx="566752" cy="1448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0" name="Rectangle 49"/>
            <p:cNvSpPr/>
            <p:nvPr/>
          </p:nvSpPr>
          <p:spPr>
            <a:xfrm>
              <a:off x="3599450" y="1341221"/>
              <a:ext cx="4970600" cy="1448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51" name="Rectangle 50"/>
          <p:cNvSpPr/>
          <p:nvPr/>
        </p:nvSpPr>
        <p:spPr>
          <a:xfrm>
            <a:off x="6431427" y="1784271"/>
            <a:ext cx="2089781"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3" name="Google Shape;2474;p101">
            <a:extLst>
              <a:ext uri="{FF2B5EF4-FFF2-40B4-BE49-F238E27FC236}">
                <a16:creationId xmlns:a16="http://schemas.microsoft.com/office/drawing/2014/main" id="{57BF98F8-5CDF-4740-9E3D-DD684D9D7549}"/>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Modelling sequence interactions: Memory Networks</a:t>
            </a:r>
          </a:p>
        </p:txBody>
      </p:sp>
      <p:grpSp>
        <p:nvGrpSpPr>
          <p:cNvPr id="27" name="Group 26">
            <a:extLst>
              <a:ext uri="{FF2B5EF4-FFF2-40B4-BE49-F238E27FC236}">
                <a16:creationId xmlns:a16="http://schemas.microsoft.com/office/drawing/2014/main" id="{7E9D000C-7005-5648-A20C-8311868DD536}"/>
              </a:ext>
            </a:extLst>
          </p:cNvPr>
          <p:cNvGrpSpPr/>
          <p:nvPr/>
        </p:nvGrpSpPr>
        <p:grpSpPr>
          <a:xfrm>
            <a:off x="6455771" y="2113520"/>
            <a:ext cx="1976046" cy="1165974"/>
            <a:chOff x="6455771" y="2113520"/>
            <a:chExt cx="1976046" cy="1165974"/>
          </a:xfrm>
        </p:grpSpPr>
        <p:sp>
          <p:nvSpPr>
            <p:cNvPr id="25" name="Rectangle 24">
              <a:extLst>
                <a:ext uri="{FF2B5EF4-FFF2-40B4-BE49-F238E27FC236}">
                  <a16:creationId xmlns:a16="http://schemas.microsoft.com/office/drawing/2014/main" id="{86DF82D1-335D-744A-9086-DFA424BF1EFA}"/>
                </a:ext>
              </a:extLst>
            </p:cNvPr>
            <p:cNvSpPr/>
            <p:nvPr/>
          </p:nvSpPr>
          <p:spPr>
            <a:xfrm>
              <a:off x="6455771" y="2113520"/>
              <a:ext cx="168065" cy="1165974"/>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3E86BA-0C21-984A-A191-010B42B8EE39}"/>
                </a:ext>
              </a:extLst>
            </p:cNvPr>
            <p:cNvSpPr txBox="1"/>
            <p:nvPr/>
          </p:nvSpPr>
          <p:spPr>
            <a:xfrm>
              <a:off x="6653583" y="2445162"/>
              <a:ext cx="1778234" cy="523220"/>
            </a:xfrm>
            <a:prstGeom prst="rect">
              <a:avLst/>
            </a:prstGeom>
            <a:noFill/>
          </p:spPr>
          <p:txBody>
            <a:bodyPr wrap="square" rtlCol="0">
              <a:spAutoFit/>
            </a:bodyPr>
            <a:lstStyle/>
            <a:p>
              <a:r>
                <a:rPr lang="en-US" dirty="0"/>
                <a:t>Representation of the question + story</a:t>
              </a:r>
            </a:p>
          </p:txBody>
        </p:sp>
      </p:grpSp>
      <p:sp>
        <p:nvSpPr>
          <p:cNvPr id="54" name="Google Shape;1784;p77">
            <a:extLst>
              <a:ext uri="{FF2B5EF4-FFF2-40B4-BE49-F238E27FC236}">
                <a16:creationId xmlns:a16="http://schemas.microsoft.com/office/drawing/2014/main" id="{396C116C-30EC-D045-8185-7058C5C8077C}"/>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err="1">
                <a:solidFill>
                  <a:schemeClr val="bg1">
                    <a:lumMod val="50000"/>
                  </a:schemeClr>
                </a:solidFill>
              </a:rPr>
              <a:t>Sukhbaatar</a:t>
            </a:r>
            <a:r>
              <a:rPr lang="en-GB" sz="1600" dirty="0">
                <a:solidFill>
                  <a:schemeClr val="bg1">
                    <a:lumMod val="50000"/>
                  </a:schemeClr>
                </a:solidFill>
              </a:rPr>
              <a:t> et al., NIPS’15 / Miller et al., EMNLP’16</a:t>
            </a:r>
            <a:endParaRPr sz="1600" dirty="0">
              <a:solidFill>
                <a:schemeClr val="bg1">
                  <a:lumMod val="50000"/>
                </a:schemeClr>
              </a:solidFill>
            </a:endParaRPr>
          </a:p>
        </p:txBody>
      </p:sp>
    </p:spTree>
    <p:extLst>
      <p:ext uri="{BB962C8B-B14F-4D97-AF65-F5344CB8AC3E}">
        <p14:creationId xmlns:p14="http://schemas.microsoft.com/office/powerpoint/2010/main" val="192140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P spid="29" grpId="0" animBg="1"/>
      <p:bldP spid="30" grpId="0" animBg="1"/>
      <p:bldP spid="31" grpId="0" animBg="1"/>
      <p:bldP spid="39" grpId="0" animBg="1"/>
      <p:bldP spid="40" grpId="0" animBg="1"/>
      <p:bldP spid="17"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1" y="1501718"/>
            <a:ext cx="6857999" cy="1873489"/>
          </a:xfrm>
          <a:prstGeom prst="rect">
            <a:avLst/>
          </a:prstGeom>
        </p:spPr>
      </p:pic>
      <p:sp>
        <p:nvSpPr>
          <p:cNvPr id="8" name="TextBox 7"/>
          <p:cNvSpPr txBox="1"/>
          <p:nvPr/>
        </p:nvSpPr>
        <p:spPr>
          <a:xfrm>
            <a:off x="2377963" y="3709296"/>
            <a:ext cx="3765774" cy="300082"/>
          </a:xfrm>
          <a:prstGeom prst="rect">
            <a:avLst/>
          </a:prstGeom>
          <a:noFill/>
        </p:spPr>
        <p:txBody>
          <a:bodyPr wrap="none" rtlCol="0">
            <a:spAutoFit/>
          </a:bodyPr>
          <a:lstStyle/>
          <a:p>
            <a:pPr defTabSz="685800"/>
            <a:r>
              <a:rPr lang="en-US" sz="1350" kern="1200" dirty="0">
                <a:solidFill>
                  <a:prstClr val="black"/>
                </a:solidFill>
                <a:latin typeface="News Gothic MT"/>
                <a:ea typeface=""/>
                <a:cs typeface=""/>
              </a:rPr>
              <a:t>End-to-end Memory Networks on </a:t>
            </a:r>
            <a:r>
              <a:rPr lang="en-US" sz="1350" kern="1200" dirty="0" err="1">
                <a:solidFill>
                  <a:prstClr val="black"/>
                </a:solidFill>
                <a:latin typeface="News Gothic MT"/>
                <a:ea typeface=""/>
                <a:cs typeface=""/>
              </a:rPr>
              <a:t>bAbI</a:t>
            </a:r>
            <a:r>
              <a:rPr lang="en-US" sz="1350" kern="1200" dirty="0">
                <a:solidFill>
                  <a:prstClr val="black"/>
                </a:solidFill>
                <a:latin typeface="News Gothic MT"/>
                <a:ea typeface=""/>
                <a:cs typeface=""/>
              </a:rPr>
              <a:t> tasks</a:t>
            </a:r>
          </a:p>
        </p:txBody>
      </p:sp>
      <p:sp>
        <p:nvSpPr>
          <p:cNvPr id="10" name="Google Shape;2553;p103">
            <a:extLst>
              <a:ext uri="{FF2B5EF4-FFF2-40B4-BE49-F238E27FC236}">
                <a16:creationId xmlns:a16="http://schemas.microsoft.com/office/drawing/2014/main" id="{2FFD9EE9-4F3E-8840-98C9-870194C64B0C}"/>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Example: Learned attention patterns</a:t>
            </a:r>
          </a:p>
        </p:txBody>
      </p:sp>
      <p:sp>
        <p:nvSpPr>
          <p:cNvPr id="13" name="Google Shape;2554;p103">
            <a:extLst>
              <a:ext uri="{FF2B5EF4-FFF2-40B4-BE49-F238E27FC236}">
                <a16:creationId xmlns:a16="http://schemas.microsoft.com/office/drawing/2014/main" id="{C3ABD865-E741-6E43-86E2-4823A78732FD}"/>
              </a:ext>
            </a:extLst>
          </p:cNvPr>
          <p:cNvSpPr txBox="1"/>
          <p:nvPr/>
        </p:nvSpPr>
        <p:spPr>
          <a:xfrm>
            <a:off x="5663250" y="4761750"/>
            <a:ext cx="2928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Visualization from </a:t>
            </a:r>
            <a:r>
              <a:rPr lang="en-GB" sz="1000" dirty="0" err="1">
                <a:solidFill>
                  <a:schemeClr val="bg1">
                    <a:lumMod val="50000"/>
                  </a:schemeClr>
                </a:solidFill>
              </a:rPr>
              <a:t>Sukhbaatar</a:t>
            </a:r>
            <a:r>
              <a:rPr lang="en-GB" sz="1000" dirty="0">
                <a:solidFill>
                  <a:schemeClr val="bg1">
                    <a:lumMod val="50000"/>
                  </a:schemeClr>
                </a:solidFill>
              </a:rPr>
              <a:t> et. al., NIPS’15</a:t>
            </a:r>
            <a:endParaRPr sz="1000" dirty="0">
              <a:solidFill>
                <a:schemeClr val="bg1">
                  <a:lumMod val="50000"/>
                </a:schemeClr>
              </a:solidFill>
            </a:endParaRPr>
          </a:p>
        </p:txBody>
      </p:sp>
    </p:spTree>
    <p:extLst>
      <p:ext uri="{BB962C8B-B14F-4D97-AF65-F5344CB8AC3E}">
        <p14:creationId xmlns:p14="http://schemas.microsoft.com/office/powerpoint/2010/main" val="3311780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0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 Learned attention patterns</a:t>
            </a:r>
            <a:endParaRPr dirty="0"/>
          </a:p>
        </p:txBody>
      </p:sp>
      <p:sp>
        <p:nvSpPr>
          <p:cNvPr id="2554" name="Google Shape;2554;p103"/>
          <p:cNvSpPr txBox="1"/>
          <p:nvPr/>
        </p:nvSpPr>
        <p:spPr>
          <a:xfrm>
            <a:off x="5663250" y="4761750"/>
            <a:ext cx="2928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Visualization from Hill et. al., ICLR’16</a:t>
            </a:r>
            <a:endParaRPr sz="1000" dirty="0">
              <a:solidFill>
                <a:schemeClr val="bg1">
                  <a:lumMod val="50000"/>
                </a:schemeClr>
              </a:solidFill>
            </a:endParaRPr>
          </a:p>
        </p:txBody>
      </p:sp>
      <p:sp>
        <p:nvSpPr>
          <p:cNvPr id="6" name="TextBox 5">
            <a:extLst>
              <a:ext uri="{FF2B5EF4-FFF2-40B4-BE49-F238E27FC236}">
                <a16:creationId xmlns:a16="http://schemas.microsoft.com/office/drawing/2014/main" id="{EBFD0057-77CC-204E-8EEF-0613C1C579D5}"/>
              </a:ext>
            </a:extLst>
          </p:cNvPr>
          <p:cNvSpPr txBox="1"/>
          <p:nvPr/>
        </p:nvSpPr>
        <p:spPr>
          <a:xfrm>
            <a:off x="2377963" y="4434695"/>
            <a:ext cx="4135427" cy="300082"/>
          </a:xfrm>
          <a:prstGeom prst="rect">
            <a:avLst/>
          </a:prstGeom>
          <a:noFill/>
        </p:spPr>
        <p:txBody>
          <a:bodyPr wrap="none" rtlCol="0">
            <a:spAutoFit/>
          </a:bodyPr>
          <a:lstStyle/>
          <a:p>
            <a:pPr defTabSz="685800"/>
            <a:r>
              <a:rPr lang="en-US" sz="1350" kern="1200" dirty="0">
                <a:solidFill>
                  <a:prstClr val="black"/>
                </a:solidFill>
                <a:latin typeface="News Gothic MT"/>
                <a:ea typeface=""/>
                <a:cs typeface=""/>
              </a:rPr>
              <a:t>Memory Networks on Children Book Test dataset</a:t>
            </a:r>
          </a:p>
        </p:txBody>
      </p:sp>
      <p:pic>
        <p:nvPicPr>
          <p:cNvPr id="7" name="Picture 6" descr="cbt_fig2.png">
            <a:extLst>
              <a:ext uri="{FF2B5EF4-FFF2-40B4-BE49-F238E27FC236}">
                <a16:creationId xmlns:a16="http://schemas.microsoft.com/office/drawing/2014/main" id="{5A850D07-EEC7-3042-90E7-93E19C580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96" y="1158658"/>
            <a:ext cx="7523922" cy="3134967"/>
          </a:xfrm>
          <a:prstGeom prst="rect">
            <a:avLst/>
          </a:prstGeom>
        </p:spPr>
      </p:pic>
    </p:spTree>
    <p:extLst>
      <p:ext uri="{BB962C8B-B14F-4D97-AF65-F5344CB8AC3E}">
        <p14:creationId xmlns:p14="http://schemas.microsoft.com/office/powerpoint/2010/main" val="413540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0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 Learned attention patterns</a:t>
            </a:r>
            <a:endParaRPr dirty="0"/>
          </a:p>
        </p:txBody>
      </p:sp>
      <p:sp>
        <p:nvSpPr>
          <p:cNvPr id="2554" name="Google Shape;2554;p103"/>
          <p:cNvSpPr txBox="1"/>
          <p:nvPr/>
        </p:nvSpPr>
        <p:spPr>
          <a:xfrm>
            <a:off x="5663250" y="4761750"/>
            <a:ext cx="2928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Visualization from Hermann et. al. NIPS’15</a:t>
            </a:r>
            <a:endParaRPr sz="1000" dirty="0">
              <a:solidFill>
                <a:schemeClr val="bg1">
                  <a:lumMod val="50000"/>
                </a:schemeClr>
              </a:solidFill>
            </a:endParaRPr>
          </a:p>
        </p:txBody>
      </p:sp>
      <p:pic>
        <p:nvPicPr>
          <p:cNvPr id="2556" name="Google Shape;2556;p103"/>
          <p:cNvPicPr preferRelativeResize="0"/>
          <p:nvPr/>
        </p:nvPicPr>
        <p:blipFill>
          <a:blip r:embed="rId3">
            <a:alphaModFix/>
          </a:blip>
          <a:stretch>
            <a:fillRect/>
          </a:stretch>
        </p:blipFill>
        <p:spPr>
          <a:xfrm>
            <a:off x="853038" y="1223600"/>
            <a:ext cx="7437935" cy="3155124"/>
          </a:xfrm>
          <a:prstGeom prst="rect">
            <a:avLst/>
          </a:prstGeom>
          <a:noFill/>
          <a:ln>
            <a:noFill/>
          </a:ln>
        </p:spPr>
      </p:pic>
      <p:sp>
        <p:nvSpPr>
          <p:cNvPr id="6" name="TextBox 5">
            <a:extLst>
              <a:ext uri="{FF2B5EF4-FFF2-40B4-BE49-F238E27FC236}">
                <a16:creationId xmlns:a16="http://schemas.microsoft.com/office/drawing/2014/main" id="{EBFD0057-77CC-204E-8EEF-0613C1C579D5}"/>
              </a:ext>
            </a:extLst>
          </p:cNvPr>
          <p:cNvSpPr txBox="1"/>
          <p:nvPr/>
        </p:nvSpPr>
        <p:spPr>
          <a:xfrm>
            <a:off x="2377963" y="4434695"/>
            <a:ext cx="3895554" cy="300082"/>
          </a:xfrm>
          <a:prstGeom prst="rect">
            <a:avLst/>
          </a:prstGeom>
          <a:noFill/>
        </p:spPr>
        <p:txBody>
          <a:bodyPr wrap="none" rtlCol="0">
            <a:spAutoFit/>
          </a:bodyPr>
          <a:lstStyle/>
          <a:p>
            <a:pPr defTabSz="685800"/>
            <a:r>
              <a:rPr lang="en-US" sz="1350" kern="1200" dirty="0">
                <a:solidFill>
                  <a:prstClr val="black"/>
                </a:solidFill>
                <a:latin typeface="News Gothic MT"/>
                <a:ea typeface=""/>
                <a:cs typeface=""/>
              </a:rPr>
              <a:t>Attentive Reader on QACNN/</a:t>
            </a:r>
            <a:r>
              <a:rPr lang="en-US" sz="1350" kern="1200" dirty="0" err="1">
                <a:solidFill>
                  <a:prstClr val="black"/>
                </a:solidFill>
                <a:latin typeface="News Gothic MT"/>
                <a:ea typeface=""/>
                <a:cs typeface=""/>
              </a:rPr>
              <a:t>DailyMail</a:t>
            </a:r>
            <a:r>
              <a:rPr lang="en-US" sz="1350" kern="1200" dirty="0">
                <a:solidFill>
                  <a:prstClr val="black"/>
                </a:solidFill>
                <a:latin typeface="News Gothic MT"/>
                <a:ea typeface=""/>
                <a:cs typeface=""/>
              </a:rPr>
              <a:t> dataset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106"/>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0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77</a:t>
            </a:fld>
            <a:endParaRPr/>
          </a:p>
        </p:txBody>
      </p:sp>
      <p:sp>
        <p:nvSpPr>
          <p:cNvPr id="2663" name="Google Shape;2663;p106"/>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640" name="Google Shape;2640;p106"/>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641" name="Google Shape;2641;p106"/>
          <p:cNvSpPr/>
          <p:nvPr/>
        </p:nvSpPr>
        <p:spPr>
          <a:xfrm>
            <a:off x="3652075" y="1239625"/>
            <a:ext cx="4820400" cy="677400"/>
          </a:xfrm>
          <a:prstGeom prst="roundRect">
            <a:avLst>
              <a:gd name="adj" fmla="val 16667"/>
            </a:avLst>
          </a:prstGeom>
          <a:solidFill>
            <a:srgbClr val="53545D">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06"/>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643" name="Google Shape;2643;p106"/>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644" name="Google Shape;2644;p106"/>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645" name="Google Shape;2645;p106"/>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646" name="Google Shape;2646;p106"/>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647" name="Google Shape;2647;p106"/>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648" name="Google Shape;2648;p106"/>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649" name="Google Shape;2649;p106"/>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650" name="Google Shape;2650;p106"/>
          <p:cNvCxnSpPr>
            <a:endCxn id="2642"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652" name="Google Shape;2652;p106"/>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653" name="Google Shape;2653;p106"/>
          <p:cNvCxnSpPr>
            <a:stCxn id="2652" idx="3"/>
            <a:endCxn id="2638"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654" name="Google Shape;2654;p106"/>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06"/>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6" name="Google Shape;2656;p106"/>
          <p:cNvCxnSpPr>
            <a:stCxn id="2657" idx="3"/>
            <a:endCxn id="2641" idx="1"/>
          </p:cNvCxnSpPr>
          <p:nvPr/>
        </p:nvCxnSpPr>
        <p:spPr>
          <a:xfrm>
            <a:off x="3210250" y="1578325"/>
            <a:ext cx="441900" cy="0"/>
          </a:xfrm>
          <a:prstGeom prst="straightConnector1">
            <a:avLst/>
          </a:prstGeom>
          <a:noFill/>
          <a:ln w="19050" cap="flat" cmpd="sng">
            <a:solidFill>
              <a:schemeClr val="accent3"/>
            </a:solidFill>
            <a:prstDash val="dash"/>
            <a:round/>
            <a:headEnd type="none" w="med" len="med"/>
            <a:tailEnd type="none" w="med" len="med"/>
          </a:ln>
        </p:spPr>
      </p:cxnSp>
      <p:cxnSp>
        <p:nvCxnSpPr>
          <p:cNvPr id="2658" name="Google Shape;2658;p106"/>
          <p:cNvCxnSpPr>
            <a:stCxn id="2659" idx="3"/>
            <a:endCxn id="2655"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2660" name="Google Shape;2660;p106"/>
          <p:cNvCxnSpPr>
            <a:stCxn id="2661" idx="3"/>
            <a:endCxn id="2654"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657" name="Google Shape;2657;p106"/>
          <p:cNvSpPr txBox="1"/>
          <p:nvPr/>
        </p:nvSpPr>
        <p:spPr>
          <a:xfrm>
            <a:off x="554650" y="1252375"/>
            <a:ext cx="2655600" cy="651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Answer Selection:</a:t>
            </a:r>
            <a:r>
              <a:rPr lang="en-GB">
                <a:solidFill>
                  <a:schemeClr val="accent3"/>
                </a:solidFill>
                <a:latin typeface="Proxima Nova"/>
                <a:ea typeface="Proxima Nova"/>
                <a:cs typeface="Proxima Nova"/>
                <a:sym typeface="Proxima Nova"/>
              </a:rPr>
              <a:t> </a:t>
            </a:r>
            <a:br>
              <a:rPr lang="en-GB">
                <a:solidFill>
                  <a:schemeClr val="accent3"/>
                </a:solidFill>
                <a:latin typeface="Proxima Nova"/>
                <a:ea typeface="Proxima Nova"/>
                <a:cs typeface="Proxima Nova"/>
                <a:sym typeface="Proxima Nova"/>
              </a:rPr>
            </a:br>
            <a:r>
              <a:rPr lang="en-GB">
                <a:solidFill>
                  <a:schemeClr val="accent3"/>
                </a:solidFill>
                <a:latin typeface="Proxima Nova"/>
                <a:ea typeface="Proxima Nova"/>
                <a:cs typeface="Proxima Nova"/>
                <a:sym typeface="Proxima Nova"/>
              </a:rPr>
              <a:t>answer prediction</a:t>
            </a:r>
            <a:endParaRPr>
              <a:solidFill>
                <a:schemeClr val="accent3"/>
              </a:solidFill>
              <a:latin typeface="Proxima Nova"/>
              <a:ea typeface="Proxima Nova"/>
              <a:cs typeface="Proxima Nova"/>
              <a:sym typeface="Proxima Nova"/>
            </a:endParaRPr>
          </a:p>
        </p:txBody>
      </p:sp>
      <p:sp>
        <p:nvSpPr>
          <p:cNvPr id="2659" name="Google Shape;2659;p106"/>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Sequence Interaction:</a:t>
            </a:r>
            <a:endParaRPr b="1">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a:solidFill>
                  <a:schemeClr val="accent3"/>
                </a:solidFill>
                <a:latin typeface="Proxima Nova"/>
                <a:ea typeface="Proxima Nova"/>
                <a:cs typeface="Proxima Nova"/>
                <a:sym typeface="Proxima Nova"/>
              </a:rPr>
              <a:t>Matching text with question</a:t>
            </a:r>
            <a:endParaRPr>
              <a:solidFill>
                <a:schemeClr val="accent3"/>
              </a:solidFill>
              <a:latin typeface="Proxima Nova"/>
              <a:ea typeface="Proxima Nova"/>
              <a:cs typeface="Proxima Nova"/>
              <a:sym typeface="Proxima Nova"/>
            </a:endParaRPr>
          </a:p>
        </p:txBody>
      </p:sp>
      <p:sp>
        <p:nvSpPr>
          <p:cNvPr id="2661" name="Google Shape;2661;p106"/>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662" name="Google Shape;2662;p106"/>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1;p79">
            <a:extLst>
              <a:ext uri="{FF2B5EF4-FFF2-40B4-BE49-F238E27FC236}">
                <a16:creationId xmlns:a16="http://schemas.microsoft.com/office/drawing/2014/main" id="{DD49D32B-A91C-C942-B776-310E0F591B79}"/>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Google Shape;2668;p10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Answer prediction</a:t>
            </a:r>
            <a:endParaRPr dirty="0"/>
          </a:p>
        </p:txBody>
      </p:sp>
      <p:sp>
        <p:nvSpPr>
          <p:cNvPr id="2669" name="Google Shape;2669;p107"/>
          <p:cNvSpPr txBox="1">
            <a:spLocks noGrp="1"/>
          </p:cNvSpPr>
          <p:nvPr>
            <p:ph type="body" idx="4294967295"/>
          </p:nvPr>
        </p:nvSpPr>
        <p:spPr>
          <a:xfrm>
            <a:off x="0" y="1203325"/>
            <a:ext cx="8521700" cy="3167063"/>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Proxima Nova"/>
              <a:buChar char="●"/>
            </a:pPr>
            <a:r>
              <a:rPr lang="en-GB" sz="1600" dirty="0"/>
              <a:t>Usually linear projection</a:t>
            </a:r>
          </a:p>
          <a:p>
            <a:pPr marL="457200" marR="0" lvl="0" indent="-330200" algn="l" rtl="0">
              <a:lnSpc>
                <a:spcPct val="115000"/>
              </a:lnSpc>
              <a:spcBef>
                <a:spcPts val="0"/>
              </a:spcBef>
              <a:spcAft>
                <a:spcPts val="0"/>
              </a:spcAft>
              <a:buClr>
                <a:schemeClr val="accent3"/>
              </a:buClr>
              <a:buSzPts val="1600"/>
              <a:buFont typeface="Proxima Nova"/>
              <a:buChar char="●"/>
            </a:pPr>
            <a:endParaRPr sz="1600" dirty="0"/>
          </a:p>
          <a:p>
            <a:pPr marL="457200" marR="0" lvl="0" indent="-330200" algn="l" rtl="0">
              <a:lnSpc>
                <a:spcPct val="115000"/>
              </a:lnSpc>
              <a:spcBef>
                <a:spcPts val="0"/>
              </a:spcBef>
              <a:spcAft>
                <a:spcPts val="0"/>
              </a:spcAft>
              <a:buClr>
                <a:schemeClr val="accent3"/>
              </a:buClr>
              <a:buSzPts val="1600"/>
              <a:buFont typeface="Proxima Nova"/>
              <a:buChar char="●"/>
            </a:pPr>
            <a:r>
              <a:rPr lang="en-GB" sz="1600" b="1" dirty="0"/>
              <a:t>Probability distribution over different answer options</a:t>
            </a:r>
            <a:endParaRPr sz="1600" b="1" dirty="0"/>
          </a:p>
          <a:p>
            <a:pPr lvl="1" indent="-330200">
              <a:spcBef>
                <a:spcPts val="0"/>
              </a:spcBef>
              <a:buSzPts val="1600"/>
            </a:pPr>
            <a:r>
              <a:rPr lang="en-GB" sz="1600" dirty="0"/>
              <a:t>Multiple choices: candidates (as in </a:t>
            </a:r>
            <a:r>
              <a:rPr lang="en-GB" sz="1600" dirty="0" err="1"/>
              <a:t>bAbI</a:t>
            </a:r>
            <a:r>
              <a:rPr lang="en-GB" sz="1600" dirty="0"/>
              <a:t>)</a:t>
            </a:r>
          </a:p>
          <a:p>
            <a:pPr marL="914400" marR="0" lvl="1" indent="-330200" algn="l" rtl="0">
              <a:lnSpc>
                <a:spcPct val="115000"/>
              </a:lnSpc>
              <a:spcBef>
                <a:spcPts val="0"/>
              </a:spcBef>
              <a:spcAft>
                <a:spcPts val="0"/>
              </a:spcAft>
              <a:buSzPts val="1600"/>
              <a:buChar char="○"/>
            </a:pPr>
            <a:r>
              <a:rPr lang="en-GB" sz="1600" dirty="0"/>
              <a:t>Spans in text -- distribution over positions for beginning and end (as in </a:t>
            </a:r>
            <a:r>
              <a:rPr lang="en-GB" sz="1600" dirty="0" err="1"/>
              <a:t>SQuAD</a:t>
            </a:r>
            <a:r>
              <a:rPr lang="en-GB" sz="1600" dirty="0"/>
              <a:t>)</a:t>
            </a:r>
            <a:endParaRPr sz="1600" dirty="0"/>
          </a:p>
          <a:p>
            <a:pPr marL="457200" marR="0" lvl="0" indent="-330200" algn="l" rtl="0">
              <a:lnSpc>
                <a:spcPct val="115000"/>
              </a:lnSpc>
              <a:spcBef>
                <a:spcPts val="0"/>
              </a:spcBef>
              <a:spcAft>
                <a:spcPts val="0"/>
              </a:spcAft>
              <a:buClr>
                <a:schemeClr val="accent3"/>
              </a:buClr>
              <a:buSzPts val="1600"/>
              <a:buFont typeface="Proxima Nova"/>
              <a:buChar char="●"/>
            </a:pPr>
            <a:endParaRPr lang="en-GB" sz="1600" b="1" dirty="0"/>
          </a:p>
          <a:p>
            <a:pPr marL="457200" marR="0" lvl="0" indent="-330200" algn="l" rtl="0">
              <a:lnSpc>
                <a:spcPct val="115000"/>
              </a:lnSpc>
              <a:spcBef>
                <a:spcPts val="0"/>
              </a:spcBef>
              <a:spcAft>
                <a:spcPts val="0"/>
              </a:spcAft>
              <a:buClr>
                <a:schemeClr val="accent3"/>
              </a:buClr>
              <a:buSzPts val="1600"/>
              <a:buFont typeface="Proxima Nova"/>
              <a:buChar char="●"/>
            </a:pPr>
            <a:r>
              <a:rPr lang="en-GB" sz="1600" b="1" dirty="0"/>
              <a:t>Training:</a:t>
            </a:r>
            <a:r>
              <a:rPr lang="en-GB" sz="1600" dirty="0"/>
              <a:t> </a:t>
            </a:r>
          </a:p>
          <a:p>
            <a:pPr lvl="1" indent="-330200">
              <a:spcBef>
                <a:spcPts val="0"/>
              </a:spcBef>
              <a:buSzPts val="1600"/>
              <a:buFont typeface="Proxima Nova"/>
              <a:buChar char="●"/>
            </a:pPr>
            <a:r>
              <a:rPr lang="en-GB" sz="1600" dirty="0"/>
              <a:t>Cross-entropy loss</a:t>
            </a:r>
          </a:p>
          <a:p>
            <a:pPr lvl="1" indent="-330200">
              <a:spcBef>
                <a:spcPts val="0"/>
              </a:spcBef>
              <a:buSzPts val="1600"/>
              <a:buFont typeface="Proxima Nova"/>
              <a:buChar char="●"/>
            </a:pPr>
            <a:r>
              <a:rPr lang="en-GB" sz="1600" dirty="0"/>
              <a:t>Ranking loss</a:t>
            </a:r>
            <a:endParaRPr sz="16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580659"/>
            <a:ext cx="7886700" cy="2672715"/>
          </a:xfrm>
        </p:spPr>
      </p:pic>
      <p:sp>
        <p:nvSpPr>
          <p:cNvPr id="5" name="Rectangle 4"/>
          <p:cNvSpPr/>
          <p:nvPr/>
        </p:nvSpPr>
        <p:spPr>
          <a:xfrm>
            <a:off x="2382253" y="3513043"/>
            <a:ext cx="782053" cy="30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6" name="Rectangle 5"/>
          <p:cNvSpPr/>
          <p:nvPr/>
        </p:nvSpPr>
        <p:spPr>
          <a:xfrm>
            <a:off x="3789948" y="1973001"/>
            <a:ext cx="1925053" cy="1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7" name="Rectangle 6"/>
          <p:cNvSpPr/>
          <p:nvPr/>
        </p:nvSpPr>
        <p:spPr>
          <a:xfrm>
            <a:off x="3368842" y="3212254"/>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42" name="Group 41"/>
          <p:cNvGrpSpPr/>
          <p:nvPr/>
        </p:nvGrpSpPr>
        <p:grpSpPr>
          <a:xfrm>
            <a:off x="3257550" y="3206236"/>
            <a:ext cx="3106271" cy="1047139"/>
            <a:chOff x="4343400" y="4274981"/>
            <a:chExt cx="4141694" cy="1396185"/>
          </a:xfrm>
        </p:grpSpPr>
        <p:sp>
          <p:nvSpPr>
            <p:cNvPr id="43" name="Rectangle 42"/>
            <p:cNvSpPr/>
            <p:nvPr/>
          </p:nvSpPr>
          <p:spPr>
            <a:xfrm>
              <a:off x="5622757" y="5434810"/>
              <a:ext cx="1458763" cy="236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grpSp>
          <p:nvGrpSpPr>
            <p:cNvPr id="44" name="Group 43"/>
            <p:cNvGrpSpPr/>
            <p:nvPr/>
          </p:nvGrpSpPr>
          <p:grpSpPr>
            <a:xfrm>
              <a:off x="4343400" y="4274981"/>
              <a:ext cx="4141694" cy="1093925"/>
              <a:chOff x="4343400" y="4274981"/>
              <a:chExt cx="4141694" cy="1093925"/>
            </a:xfrm>
          </p:grpSpPr>
          <p:sp>
            <p:nvSpPr>
              <p:cNvPr id="45" name="Rectangle 44"/>
              <p:cNvSpPr/>
              <p:nvPr/>
            </p:nvSpPr>
            <p:spPr>
              <a:xfrm>
                <a:off x="4491789" y="4283004"/>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6" name="Rectangle 45"/>
              <p:cNvSpPr/>
              <p:nvPr/>
            </p:nvSpPr>
            <p:spPr>
              <a:xfrm>
                <a:off x="7299157" y="4274981"/>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7" name="Rounded Rectangle 46"/>
              <p:cNvSpPr/>
              <p:nvPr/>
            </p:nvSpPr>
            <p:spPr>
              <a:xfrm>
                <a:off x="4343400" y="4988443"/>
                <a:ext cx="4141694" cy="3804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grpSp>
      </p:grpSp>
      <p:sp>
        <p:nvSpPr>
          <p:cNvPr id="8" name="Rectangle 7"/>
          <p:cNvSpPr/>
          <p:nvPr/>
        </p:nvSpPr>
        <p:spPr>
          <a:xfrm>
            <a:off x="5474368" y="3206236"/>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9" name="Rectangle 8"/>
          <p:cNvSpPr/>
          <p:nvPr/>
        </p:nvSpPr>
        <p:spPr>
          <a:xfrm>
            <a:off x="1564105" y="2420520"/>
            <a:ext cx="493296" cy="22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0" name="Rectangle 9"/>
          <p:cNvSpPr/>
          <p:nvPr/>
        </p:nvSpPr>
        <p:spPr>
          <a:xfrm>
            <a:off x="7273089" y="2420520"/>
            <a:ext cx="487280" cy="21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1" name="Rectangle 10"/>
          <p:cNvSpPr/>
          <p:nvPr/>
        </p:nvSpPr>
        <p:spPr>
          <a:xfrm>
            <a:off x="3789948" y="3506864"/>
            <a:ext cx="602880" cy="193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19" name="Group 18"/>
          <p:cNvGrpSpPr/>
          <p:nvPr/>
        </p:nvGrpSpPr>
        <p:grpSpPr>
          <a:xfrm>
            <a:off x="5018470" y="3463615"/>
            <a:ext cx="757338" cy="237071"/>
            <a:chOff x="6691293" y="4201296"/>
            <a:chExt cx="1009784" cy="316094"/>
          </a:xfrm>
        </p:grpSpPr>
        <p:sp>
          <p:nvSpPr>
            <p:cNvPr id="12" name="Rectangle 11"/>
            <p:cNvSpPr/>
            <p:nvPr/>
          </p:nvSpPr>
          <p:spPr>
            <a:xfrm>
              <a:off x="6897237" y="4258962"/>
              <a:ext cx="803840" cy="258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4" name="Right Triangle 13"/>
            <p:cNvSpPr/>
            <p:nvPr/>
          </p:nvSpPr>
          <p:spPr>
            <a:xfrm flipH="1">
              <a:off x="6691293" y="4201296"/>
              <a:ext cx="269679" cy="25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6" name="Rectangle 15"/>
          <p:cNvSpPr/>
          <p:nvPr/>
        </p:nvSpPr>
        <p:spPr>
          <a:xfrm>
            <a:off x="4217068" y="4076108"/>
            <a:ext cx="1094072" cy="17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sp>
        <p:nvSpPr>
          <p:cNvPr id="18" name="Rounded Rectangle 17"/>
          <p:cNvSpPr/>
          <p:nvPr/>
        </p:nvSpPr>
        <p:spPr>
          <a:xfrm>
            <a:off x="3257550" y="3741333"/>
            <a:ext cx="3106271" cy="2853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sp>
        <p:nvSpPr>
          <p:cNvPr id="28" name="TextBox 27"/>
          <p:cNvSpPr txBox="1"/>
          <p:nvPr/>
        </p:nvSpPr>
        <p:spPr>
          <a:xfrm rot="1769720">
            <a:off x="4819443" y="4301227"/>
            <a:ext cx="2424906"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m4</a:t>
            </a:r>
            <a:r>
              <a:rPr lang="en-US" sz="1100" kern="1200">
                <a:solidFill>
                  <a:srgbClr val="70AD47">
                    <a:lumMod val="75000"/>
                  </a:srgbClr>
                </a:solidFill>
                <a:ea typeface="Times New Roman" charset="0"/>
                <a:cs typeface="Times New Roman" charset="0"/>
              </a:rPr>
              <a:t>: John moved to the hallway.</a:t>
            </a:r>
            <a:endParaRPr lang="en-US" sz="1100" kern="1200" dirty="0">
              <a:solidFill>
                <a:srgbClr val="70AD47">
                  <a:lumMod val="75000"/>
                </a:srgbClr>
              </a:solidFill>
              <a:ea typeface="Times New Roman" charset="0"/>
              <a:cs typeface="Times New Roman" charset="0"/>
            </a:endParaRPr>
          </a:p>
        </p:txBody>
      </p:sp>
      <p:sp>
        <p:nvSpPr>
          <p:cNvPr id="29" name="TextBox 28"/>
          <p:cNvSpPr txBox="1"/>
          <p:nvPr/>
        </p:nvSpPr>
        <p:spPr>
          <a:xfrm rot="1769720">
            <a:off x="4261587" y="4354107"/>
            <a:ext cx="2678794"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m3</a:t>
            </a:r>
            <a:r>
              <a:rPr lang="en-US" sz="1100" kern="1200">
                <a:solidFill>
                  <a:srgbClr val="70AD47">
                    <a:lumMod val="75000"/>
                  </a:srgbClr>
                </a:solidFill>
                <a:ea typeface="Times New Roman" charset="0"/>
                <a:cs typeface="Times New Roman" charset="0"/>
              </a:rPr>
              <a:t>: Sandra went to the bathroom.</a:t>
            </a:r>
            <a:endParaRPr lang="en-US" sz="1100" kern="1200" dirty="0">
              <a:solidFill>
                <a:srgbClr val="70AD47">
                  <a:lumMod val="75000"/>
                </a:srgbClr>
              </a:solidFill>
              <a:ea typeface="Times New Roman" charset="0"/>
              <a:cs typeface="Times New Roman" charset="0"/>
            </a:endParaRPr>
          </a:p>
        </p:txBody>
      </p:sp>
      <p:sp>
        <p:nvSpPr>
          <p:cNvPr id="30" name="TextBox 29"/>
          <p:cNvSpPr txBox="1"/>
          <p:nvPr/>
        </p:nvSpPr>
        <p:spPr>
          <a:xfrm rot="1769720">
            <a:off x="3718072" y="4264828"/>
            <a:ext cx="2316131"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m2: John took the milk there.</a:t>
            </a:r>
          </a:p>
        </p:txBody>
      </p:sp>
      <p:sp>
        <p:nvSpPr>
          <p:cNvPr id="31" name="TextBox 30"/>
          <p:cNvSpPr txBox="1"/>
          <p:nvPr/>
        </p:nvSpPr>
        <p:spPr>
          <a:xfrm rot="1769720">
            <a:off x="3146864" y="4246019"/>
            <a:ext cx="2153162"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m1: John dropped the milk.</a:t>
            </a:r>
          </a:p>
        </p:txBody>
      </p:sp>
      <p:sp>
        <p:nvSpPr>
          <p:cNvPr id="32" name="TextBox 31"/>
          <p:cNvSpPr txBox="1"/>
          <p:nvPr/>
        </p:nvSpPr>
        <p:spPr>
          <a:xfrm>
            <a:off x="7913302" y="3386819"/>
            <a:ext cx="579136"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a:solidFill>
                  <a:srgbClr val="C00000"/>
                </a:solidFill>
              </a:rPr>
              <a:t>John</a:t>
            </a:r>
            <a:endParaRPr lang="en-US" sz="1100" kern="1200" dirty="0">
              <a:solidFill>
                <a:srgbClr val="C00000"/>
              </a:solidFill>
            </a:endParaRPr>
          </a:p>
        </p:txBody>
      </p:sp>
      <p:sp>
        <p:nvSpPr>
          <p:cNvPr id="33" name="TextBox 32"/>
          <p:cNvSpPr txBox="1"/>
          <p:nvPr/>
        </p:nvSpPr>
        <p:spPr>
          <a:xfrm>
            <a:off x="15398174" y="3962886"/>
            <a:ext cx="476105"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350" kern="1200">
                <a:solidFill>
                  <a:prstClr val="black"/>
                </a:solidFill>
              </a:rPr>
              <a:t>John</a:t>
            </a:r>
            <a:endParaRPr lang="en-US" sz="1350" kern="1200" dirty="0">
              <a:solidFill>
                <a:prstClr val="black"/>
              </a:solidFill>
            </a:endParaRPr>
          </a:p>
        </p:txBody>
      </p:sp>
      <p:sp>
        <p:nvSpPr>
          <p:cNvPr id="34" name="TextBox 33"/>
          <p:cNvSpPr txBox="1"/>
          <p:nvPr/>
        </p:nvSpPr>
        <p:spPr>
          <a:xfrm>
            <a:off x="7913302" y="3733719"/>
            <a:ext cx="602048"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srgbClr val="C00000"/>
                </a:solidFill>
              </a:rPr>
              <a:t>milk</a:t>
            </a:r>
          </a:p>
        </p:txBody>
      </p:sp>
      <p:sp>
        <p:nvSpPr>
          <p:cNvPr id="35" name="TextBox 34"/>
          <p:cNvSpPr txBox="1"/>
          <p:nvPr/>
        </p:nvSpPr>
        <p:spPr>
          <a:xfrm>
            <a:off x="7913302" y="4080618"/>
            <a:ext cx="723070"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srgbClr val="C00000"/>
                </a:solidFill>
              </a:rPr>
              <a:t>hallway</a:t>
            </a:r>
          </a:p>
        </p:txBody>
      </p:sp>
      <p:sp>
        <p:nvSpPr>
          <p:cNvPr id="36" name="TextBox 35"/>
          <p:cNvSpPr txBox="1"/>
          <p:nvPr/>
        </p:nvSpPr>
        <p:spPr>
          <a:xfrm>
            <a:off x="7913302" y="4427517"/>
            <a:ext cx="602049"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a:solidFill>
                  <a:srgbClr val="C00000"/>
                </a:solidFill>
              </a:rPr>
              <a:t>office</a:t>
            </a:r>
            <a:endParaRPr lang="en-US" sz="1100" kern="1200" dirty="0">
              <a:solidFill>
                <a:srgbClr val="C00000"/>
              </a:solidFill>
            </a:endParaRPr>
          </a:p>
        </p:txBody>
      </p:sp>
      <p:sp>
        <p:nvSpPr>
          <p:cNvPr id="37" name="TextBox 36"/>
          <p:cNvSpPr txBox="1"/>
          <p:nvPr/>
        </p:nvSpPr>
        <p:spPr>
          <a:xfrm>
            <a:off x="7913302" y="4774416"/>
            <a:ext cx="265872"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a:solidFill>
                  <a:srgbClr val="C00000"/>
                </a:solidFill>
              </a:rPr>
              <a:t>…</a:t>
            </a:r>
            <a:endParaRPr lang="en-US" sz="1100" kern="1200" dirty="0">
              <a:solidFill>
                <a:srgbClr val="C00000"/>
              </a:solidFill>
            </a:endParaRPr>
          </a:p>
        </p:txBody>
      </p:sp>
      <p:sp>
        <p:nvSpPr>
          <p:cNvPr id="38" name="TextBox 37"/>
          <p:cNvSpPr txBox="1"/>
          <p:nvPr/>
        </p:nvSpPr>
        <p:spPr>
          <a:xfrm>
            <a:off x="6616392" y="3056473"/>
            <a:ext cx="888487" cy="338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685800"/>
            <a:r>
              <a:rPr lang="en-US" sz="1600" kern="1200" dirty="0">
                <a:solidFill>
                  <a:prstClr val="white"/>
                </a:solidFill>
              </a:rPr>
              <a:t>hallway</a:t>
            </a:r>
          </a:p>
        </p:txBody>
      </p:sp>
      <p:sp>
        <p:nvSpPr>
          <p:cNvPr id="39" name="TextBox 38"/>
          <p:cNvSpPr txBox="1"/>
          <p:nvPr/>
        </p:nvSpPr>
        <p:spPr>
          <a:xfrm rot="1769720">
            <a:off x="5286545" y="4349640"/>
            <a:ext cx="2813469"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m5: Mary </a:t>
            </a:r>
            <a:r>
              <a:rPr lang="en-US" sz="1100" kern="1200">
                <a:solidFill>
                  <a:srgbClr val="70AD47">
                    <a:lumMod val="75000"/>
                  </a:srgbClr>
                </a:solidFill>
                <a:ea typeface="Times New Roman" charset="0"/>
                <a:cs typeface="Times New Roman" charset="0"/>
              </a:rPr>
              <a:t>went back to </a:t>
            </a:r>
            <a:r>
              <a:rPr lang="en-US" sz="1100" kern="1200" dirty="0">
                <a:solidFill>
                  <a:srgbClr val="70AD47">
                    <a:lumMod val="75000"/>
                  </a:srgbClr>
                </a:solidFill>
                <a:ea typeface="Times New Roman" charset="0"/>
                <a:cs typeface="Times New Roman" charset="0"/>
              </a:rPr>
              <a:t>the bedroom.</a:t>
            </a:r>
          </a:p>
        </p:txBody>
      </p:sp>
      <p:sp>
        <p:nvSpPr>
          <p:cNvPr id="40" name="TextBox 39"/>
          <p:cNvSpPr txBox="1"/>
          <p:nvPr/>
        </p:nvSpPr>
        <p:spPr>
          <a:xfrm>
            <a:off x="129773" y="4114376"/>
            <a:ext cx="2241471" cy="846386"/>
          </a:xfrm>
          <a:prstGeom prst="rect">
            <a:avLst/>
          </a:prstGeom>
          <a:ln/>
        </p:spPr>
        <p:style>
          <a:lnRef idx="2">
            <a:schemeClr val="accent1"/>
          </a:lnRef>
          <a:fillRef idx="1">
            <a:schemeClr val="lt1"/>
          </a:fillRef>
          <a:effectRef idx="0">
            <a:schemeClr val="accent1"/>
          </a:effectRef>
          <a:fontRef idx="minor">
            <a:schemeClr val="dk1"/>
          </a:fontRef>
        </p:style>
        <p:txBody>
          <a:bodyPr wrap="square" lIns="90567" tIns="0" rIns="90567" bIns="0" rtlCol="0">
            <a:spAutoFit/>
          </a:bodyPr>
          <a:lstStyle/>
          <a:p>
            <a:pPr defTabSz="685800"/>
            <a:r>
              <a:rPr lang="en-US" sz="1100" kern="1200" dirty="0">
                <a:solidFill>
                  <a:prstClr val="black"/>
                </a:solidFill>
                <a:ea typeface="Times New Roman" charset="0"/>
                <a:cs typeface="Times New Roman" charset="0"/>
              </a:rPr>
              <a:t>John dropped the milk.</a:t>
            </a:r>
          </a:p>
          <a:p>
            <a:pPr defTabSz="685800"/>
            <a:r>
              <a:rPr lang="en-US" sz="1100" kern="1200" dirty="0">
                <a:solidFill>
                  <a:prstClr val="black"/>
                </a:solidFill>
                <a:ea typeface="Times New Roman" charset="0"/>
                <a:cs typeface="Times New Roman" charset="0"/>
              </a:rPr>
              <a:t>John took the milk there.</a:t>
            </a:r>
          </a:p>
          <a:p>
            <a:pPr defTabSz="685800"/>
            <a:r>
              <a:rPr lang="en-US" sz="1100" kern="1200" dirty="0">
                <a:solidFill>
                  <a:prstClr val="black"/>
                </a:solidFill>
                <a:ea typeface="Times New Roman" charset="0"/>
                <a:cs typeface="Times New Roman" charset="0"/>
              </a:rPr>
              <a:t>Sandra went to the bathroom.</a:t>
            </a:r>
          </a:p>
          <a:p>
            <a:pPr defTabSz="685800"/>
            <a:r>
              <a:rPr lang="en-US" sz="1100" kern="1200" dirty="0">
                <a:solidFill>
                  <a:prstClr val="black"/>
                </a:solidFill>
                <a:ea typeface="Times New Roman" charset="0"/>
                <a:cs typeface="Times New Roman" charset="0"/>
              </a:rPr>
              <a:t>John moved to the hallway.</a:t>
            </a:r>
          </a:p>
          <a:p>
            <a:pPr defTabSz="685800"/>
            <a:r>
              <a:rPr lang="en-US" sz="1100" kern="1200" dirty="0">
                <a:solidFill>
                  <a:prstClr val="black"/>
                </a:solidFill>
                <a:ea typeface="Times New Roman" charset="0"/>
                <a:cs typeface="Times New Roman" charset="0"/>
              </a:rPr>
              <a:t>Mary went back to the bedroom.</a:t>
            </a:r>
          </a:p>
        </p:txBody>
      </p:sp>
      <p:grpSp>
        <p:nvGrpSpPr>
          <p:cNvPr id="13" name="Group 12"/>
          <p:cNvGrpSpPr/>
          <p:nvPr/>
        </p:nvGrpSpPr>
        <p:grpSpPr>
          <a:xfrm>
            <a:off x="1139639" y="2800743"/>
            <a:ext cx="1849192" cy="1083263"/>
            <a:chOff x="1519518" y="3734323"/>
            <a:chExt cx="2465589" cy="1444351"/>
          </a:xfrm>
        </p:grpSpPr>
        <p:sp>
          <p:nvSpPr>
            <p:cNvPr id="3" name="Rectangle 2"/>
            <p:cNvSpPr/>
            <p:nvPr/>
          </p:nvSpPr>
          <p:spPr>
            <a:xfrm>
              <a:off x="1519518" y="3734323"/>
              <a:ext cx="1223683" cy="11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1" name="Rectangle 40"/>
            <p:cNvSpPr/>
            <p:nvPr/>
          </p:nvSpPr>
          <p:spPr>
            <a:xfrm>
              <a:off x="2288359" y="4791112"/>
              <a:ext cx="1696748" cy="387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7" name="TextBox 16"/>
          <p:cNvSpPr txBox="1"/>
          <p:nvPr/>
        </p:nvSpPr>
        <p:spPr>
          <a:xfrm>
            <a:off x="461800" y="2830998"/>
            <a:ext cx="1454405"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prstClr val="black"/>
                </a:solidFill>
              </a:rPr>
              <a:t>Where is the milk?</a:t>
            </a:r>
          </a:p>
        </p:txBody>
      </p:sp>
      <p:sp>
        <p:nvSpPr>
          <p:cNvPr id="51" name="Rectangle 50"/>
          <p:cNvSpPr/>
          <p:nvPr/>
        </p:nvSpPr>
        <p:spPr>
          <a:xfrm>
            <a:off x="6402657" y="1853903"/>
            <a:ext cx="2089781"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3" name="Google Shape;2474;p101">
            <a:extLst>
              <a:ext uri="{FF2B5EF4-FFF2-40B4-BE49-F238E27FC236}">
                <a16:creationId xmlns:a16="http://schemas.microsoft.com/office/drawing/2014/main" id="{57BF98F8-5CDF-4740-9E3D-DD684D9D7549}"/>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Answer selection: Ranking </a:t>
            </a:r>
            <a:r>
              <a:rPr lang="en-GB" sz="2000" dirty="0"/>
              <a:t>(Memory Networks)</a:t>
            </a:r>
          </a:p>
        </p:txBody>
      </p:sp>
      <p:sp>
        <p:nvSpPr>
          <p:cNvPr id="52" name="Rectangle 51">
            <a:extLst>
              <a:ext uri="{FF2B5EF4-FFF2-40B4-BE49-F238E27FC236}">
                <a16:creationId xmlns:a16="http://schemas.microsoft.com/office/drawing/2014/main" id="{D7E45726-C12E-484D-9E5E-1E37C9D3C30A}"/>
              </a:ext>
            </a:extLst>
          </p:cNvPr>
          <p:cNvSpPr/>
          <p:nvPr/>
        </p:nvSpPr>
        <p:spPr>
          <a:xfrm>
            <a:off x="6435893" y="2113520"/>
            <a:ext cx="168065" cy="1165974"/>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1784;p77">
            <a:extLst>
              <a:ext uri="{FF2B5EF4-FFF2-40B4-BE49-F238E27FC236}">
                <a16:creationId xmlns:a16="http://schemas.microsoft.com/office/drawing/2014/main" id="{95559451-0EA9-F74E-9DDB-7956290F188C}"/>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lvl="0"/>
            <a:r>
              <a:rPr lang="en-GB" sz="1600" dirty="0" err="1">
                <a:solidFill>
                  <a:schemeClr val="bg1">
                    <a:lumMod val="50000"/>
                  </a:schemeClr>
                </a:solidFill>
              </a:rPr>
              <a:t>Sukhbaatar</a:t>
            </a:r>
            <a:r>
              <a:rPr lang="en-GB" sz="1600" dirty="0">
                <a:solidFill>
                  <a:schemeClr val="bg1">
                    <a:lumMod val="50000"/>
                  </a:schemeClr>
                </a:solidFill>
              </a:rPr>
              <a:t> et al., NIPS’15 / Miller et al., EMNLP’16</a:t>
            </a:r>
          </a:p>
        </p:txBody>
      </p:sp>
    </p:spTree>
    <p:extLst>
      <p:ext uri="{BB962C8B-B14F-4D97-AF65-F5344CB8AC3E}">
        <p14:creationId xmlns:p14="http://schemas.microsoft.com/office/powerpoint/2010/main" val="128761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37" grpId="0" animBg="1"/>
      <p:bldP spid="38" grpId="0" animBg="1"/>
      <p:bldP spid="51" grpId="0" animBg="1"/>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Google Shape;16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159" name="Google Shape;159;p20"/>
          <p:cNvSpPr/>
          <p:nvPr/>
        </p:nvSpPr>
        <p:spPr>
          <a:xfrm>
            <a:off x="3298550" y="1083950"/>
            <a:ext cx="4841700"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t>Machines</a:t>
            </a:r>
            <a:r>
              <a:rPr lang="en-GB" sz="2400" dirty="0"/>
              <a:t> processing </a:t>
            </a:r>
            <a:r>
              <a:rPr lang="en-GB" sz="2400" b="1" dirty="0"/>
              <a:t>text</a:t>
            </a:r>
            <a:r>
              <a:rPr lang="en-GB" sz="2400" dirty="0"/>
              <a:t> to satisfy an </a:t>
            </a:r>
            <a:r>
              <a:rPr lang="en-GB" sz="2400" b="1" dirty="0"/>
              <a:t>information need </a:t>
            </a:r>
            <a:r>
              <a:rPr lang="en-GB" sz="2400" dirty="0"/>
              <a:t>is long standing goal of AI </a:t>
            </a:r>
            <a:endParaRPr sz="2400" dirty="0"/>
          </a:p>
        </p:txBody>
      </p:sp>
      <p:sp>
        <p:nvSpPr>
          <p:cNvPr id="5" name="Google Shape;215;p24">
            <a:extLst>
              <a:ext uri="{FF2B5EF4-FFF2-40B4-BE49-F238E27FC236}">
                <a16:creationId xmlns:a16="http://schemas.microsoft.com/office/drawing/2014/main" id="{449FB910-F04E-B441-8875-8335A34234CE}"/>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Main (big) motivation</a:t>
            </a:r>
          </a:p>
        </p:txBody>
      </p:sp>
    </p:spTree>
    <p:extLst>
      <p:ext uri="{BB962C8B-B14F-4D97-AF65-F5344CB8AC3E}">
        <p14:creationId xmlns:p14="http://schemas.microsoft.com/office/powerpoint/2010/main" val="918925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108"/>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0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80</a:t>
            </a:fld>
            <a:endParaRPr/>
          </a:p>
        </p:txBody>
      </p:sp>
      <p:sp>
        <p:nvSpPr>
          <p:cNvPr id="2699" name="Google Shape;2699;p108"/>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676" name="Google Shape;2676;p108"/>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677" name="Google Shape;2677;p108"/>
          <p:cNvSpPr/>
          <p:nvPr/>
        </p:nvSpPr>
        <p:spPr>
          <a:xfrm>
            <a:off x="3652075" y="1239625"/>
            <a:ext cx="4820400" cy="677400"/>
          </a:xfrm>
          <a:prstGeom prst="roundRect">
            <a:avLst>
              <a:gd name="adj" fmla="val 16667"/>
            </a:avLst>
          </a:prstGeom>
          <a:solidFill>
            <a:srgbClr val="53545D">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08"/>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679" name="Google Shape;2679;p108"/>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680" name="Google Shape;2680;p108"/>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681" name="Google Shape;2681;p108"/>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682" name="Google Shape;2682;p108"/>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683" name="Google Shape;2683;p108"/>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684" name="Google Shape;2684;p108"/>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685" name="Google Shape;2685;p108"/>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686" name="Google Shape;2686;p108"/>
          <p:cNvCxnSpPr>
            <a:endCxn id="2678"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688" name="Google Shape;2688;p108"/>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689" name="Google Shape;2689;p108"/>
          <p:cNvCxnSpPr>
            <a:stCxn id="2688" idx="3"/>
            <a:endCxn id="2674"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690" name="Google Shape;2690;p108"/>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08"/>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2" name="Google Shape;2692;p108"/>
          <p:cNvCxnSpPr>
            <a:stCxn id="2693" idx="3"/>
            <a:endCxn id="2677" idx="1"/>
          </p:cNvCxnSpPr>
          <p:nvPr/>
        </p:nvCxnSpPr>
        <p:spPr>
          <a:xfrm>
            <a:off x="3210250" y="1578325"/>
            <a:ext cx="441900" cy="0"/>
          </a:xfrm>
          <a:prstGeom prst="straightConnector1">
            <a:avLst/>
          </a:prstGeom>
          <a:noFill/>
          <a:ln w="19050" cap="flat" cmpd="sng">
            <a:solidFill>
              <a:schemeClr val="accent3"/>
            </a:solidFill>
            <a:prstDash val="dash"/>
            <a:round/>
            <a:headEnd type="none" w="med" len="med"/>
            <a:tailEnd type="none" w="med" len="med"/>
          </a:ln>
        </p:spPr>
      </p:cxnSp>
      <p:cxnSp>
        <p:nvCxnSpPr>
          <p:cNvPr id="2694" name="Google Shape;2694;p108"/>
          <p:cNvCxnSpPr>
            <a:stCxn id="2695" idx="3"/>
            <a:endCxn id="2691"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2696" name="Google Shape;2696;p108"/>
          <p:cNvCxnSpPr>
            <a:stCxn id="2697" idx="3"/>
            <a:endCxn id="2690"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693" name="Google Shape;2693;p108"/>
          <p:cNvSpPr txBox="1"/>
          <p:nvPr/>
        </p:nvSpPr>
        <p:spPr>
          <a:xfrm>
            <a:off x="554650" y="1252375"/>
            <a:ext cx="2655600" cy="651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Answer Selection:</a:t>
            </a:r>
            <a:br>
              <a:rPr lang="en-GB">
                <a:solidFill>
                  <a:schemeClr val="accent3"/>
                </a:solidFill>
                <a:latin typeface="Proxima Nova"/>
                <a:ea typeface="Proxima Nova"/>
                <a:cs typeface="Proxima Nova"/>
                <a:sym typeface="Proxima Nova"/>
              </a:rPr>
            </a:br>
            <a:r>
              <a:rPr lang="en-GB">
                <a:solidFill>
                  <a:schemeClr val="accent3"/>
                </a:solidFill>
                <a:latin typeface="Proxima Nova"/>
                <a:ea typeface="Proxima Nova"/>
                <a:cs typeface="Proxima Nova"/>
                <a:sym typeface="Proxima Nova"/>
              </a:rPr>
              <a:t>answer prediction</a:t>
            </a:r>
            <a:endParaRPr>
              <a:solidFill>
                <a:schemeClr val="accent3"/>
              </a:solidFill>
              <a:latin typeface="Proxima Nova"/>
              <a:ea typeface="Proxima Nova"/>
              <a:cs typeface="Proxima Nova"/>
              <a:sym typeface="Proxima Nova"/>
            </a:endParaRPr>
          </a:p>
        </p:txBody>
      </p:sp>
      <p:sp>
        <p:nvSpPr>
          <p:cNvPr id="2695" name="Google Shape;2695;p108"/>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Sequence Interaction:</a:t>
            </a:r>
            <a:endParaRPr b="1">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a:solidFill>
                  <a:schemeClr val="accent3"/>
                </a:solidFill>
                <a:latin typeface="Proxima Nova"/>
                <a:ea typeface="Proxima Nova"/>
                <a:cs typeface="Proxima Nova"/>
                <a:sym typeface="Proxima Nova"/>
              </a:rPr>
              <a:t>Matching text with question</a:t>
            </a:r>
            <a:endParaRPr>
              <a:solidFill>
                <a:schemeClr val="accent3"/>
              </a:solidFill>
              <a:latin typeface="Proxima Nova"/>
              <a:ea typeface="Proxima Nova"/>
              <a:cs typeface="Proxima Nova"/>
              <a:sym typeface="Proxima Nova"/>
            </a:endParaRPr>
          </a:p>
        </p:txBody>
      </p:sp>
      <p:sp>
        <p:nvSpPr>
          <p:cNvPr id="2697" name="Google Shape;2697;p108"/>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698" name="Google Shape;2698;p108"/>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1;p79">
            <a:extLst>
              <a:ext uri="{FF2B5EF4-FFF2-40B4-BE49-F238E27FC236}">
                <a16:creationId xmlns:a16="http://schemas.microsoft.com/office/drawing/2014/main" id="{EE3A7312-196D-D046-9925-202870080394}"/>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8" name="Google Shape;3338;p1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81</a:t>
            </a:fld>
            <a:endParaRPr/>
          </a:p>
        </p:txBody>
      </p:sp>
      <p:sp>
        <p:nvSpPr>
          <p:cNvPr id="3336" name="Google Shape;3336;p12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337" name="Google Shape;3337;p123"/>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We gathered all ingredients to build state-of-the-art supervised Machine Reading systems!</a:t>
            </a:r>
            <a:br>
              <a:rPr lang="en-GB" dirty="0"/>
            </a:br>
            <a:endParaRPr dirty="0"/>
          </a:p>
          <a:p>
            <a:pPr marL="457200" lvl="0" indent="-342900" algn="l" rtl="0">
              <a:spcBef>
                <a:spcPts val="0"/>
              </a:spcBef>
              <a:spcAft>
                <a:spcPts val="0"/>
              </a:spcAft>
              <a:buSzPts val="1800"/>
              <a:buChar char="●"/>
            </a:pPr>
            <a:r>
              <a:rPr lang="en-GB" dirty="0"/>
              <a:t>architectures work well in practice</a:t>
            </a:r>
            <a:br>
              <a:rPr lang="en-GB" dirty="0"/>
            </a:br>
            <a:r>
              <a:rPr lang="en-GB" dirty="0"/>
              <a:t>... as long as we stay in-domain and questions are simple</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We covered only extractive and multiple choice questions settings but there is also generative machine reading</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solidFill>
                  <a:srgbClr val="0070C0"/>
                </a:solidFill>
              </a:rPr>
              <a:t>Practice in Labs tomorrow on </a:t>
            </a:r>
            <a:r>
              <a:rPr lang="en-GB" dirty="0" err="1">
                <a:solidFill>
                  <a:srgbClr val="0070C0"/>
                </a:solidFill>
              </a:rPr>
              <a:t>bAbI</a:t>
            </a:r>
            <a:r>
              <a:rPr lang="en-GB" dirty="0">
                <a:solidFill>
                  <a:srgbClr val="0070C0"/>
                </a:solidFill>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 / Current Trend</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82</a:t>
            </a:fld>
            <a:endParaRPr lang="en-GB"/>
          </a:p>
        </p:txBody>
      </p:sp>
    </p:spTree>
    <p:extLst>
      <p:ext uri="{BB962C8B-B14F-4D97-AF65-F5344CB8AC3E}">
        <p14:creationId xmlns:p14="http://schemas.microsoft.com/office/powerpoint/2010/main" val="39788864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481"/>
        <p:cNvGrpSpPr/>
        <p:nvPr/>
      </p:nvGrpSpPr>
      <p:grpSpPr>
        <a:xfrm>
          <a:off x="0" y="0"/>
          <a:ext cx="0" cy="0"/>
          <a:chOff x="0" y="0"/>
          <a:chExt cx="0" cy="0"/>
        </a:xfrm>
      </p:grpSpPr>
      <p:sp>
        <p:nvSpPr>
          <p:cNvPr id="3565" name="Google Shape;3565;p1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83</a:t>
            </a:fld>
            <a:endParaRPr/>
          </a:p>
        </p:txBody>
      </p:sp>
      <p:sp>
        <p:nvSpPr>
          <p:cNvPr id="3482" name="Google Shape;3482;p13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Supervised training</a:t>
            </a:r>
            <a:endParaRPr dirty="0"/>
          </a:p>
        </p:txBody>
      </p:sp>
      <p:sp>
        <p:nvSpPr>
          <p:cNvPr id="3483" name="Google Shape;3483;p139"/>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3484" name="Google Shape;3484;p139"/>
          <p:cNvGrpSpPr/>
          <p:nvPr/>
        </p:nvGrpSpPr>
        <p:grpSpPr>
          <a:xfrm>
            <a:off x="3686319" y="2873593"/>
            <a:ext cx="183672" cy="791997"/>
            <a:chOff x="4677700" y="2150091"/>
            <a:chExt cx="304800" cy="1314300"/>
          </a:xfrm>
        </p:grpSpPr>
        <p:sp>
          <p:nvSpPr>
            <p:cNvPr id="3485" name="Google Shape;3485;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90" name="Google Shape;3490;p139"/>
          <p:cNvCxnSpPr>
            <a:stCxn id="3491" idx="3"/>
            <a:endCxn id="3483"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3493" name="Google Shape;3493;p139"/>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494" name="Google Shape;3494;p13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grpSp>
        <p:nvGrpSpPr>
          <p:cNvPr id="3495" name="Google Shape;3495;p139"/>
          <p:cNvGrpSpPr/>
          <p:nvPr/>
        </p:nvGrpSpPr>
        <p:grpSpPr>
          <a:xfrm>
            <a:off x="3972919" y="2873593"/>
            <a:ext cx="183672" cy="791997"/>
            <a:chOff x="4677700" y="2150091"/>
            <a:chExt cx="304800" cy="1314300"/>
          </a:xfrm>
        </p:grpSpPr>
        <p:sp>
          <p:nvSpPr>
            <p:cNvPr id="3496" name="Google Shape;3496;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139"/>
          <p:cNvGrpSpPr/>
          <p:nvPr/>
        </p:nvGrpSpPr>
        <p:grpSpPr>
          <a:xfrm>
            <a:off x="4259519" y="2873593"/>
            <a:ext cx="183672" cy="791997"/>
            <a:chOff x="4677700" y="2150091"/>
            <a:chExt cx="304800" cy="1314300"/>
          </a:xfrm>
        </p:grpSpPr>
        <p:sp>
          <p:nvSpPr>
            <p:cNvPr id="3502" name="Google Shape;3502;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139"/>
          <p:cNvGrpSpPr/>
          <p:nvPr/>
        </p:nvGrpSpPr>
        <p:grpSpPr>
          <a:xfrm>
            <a:off x="4546119" y="2873593"/>
            <a:ext cx="183672" cy="791997"/>
            <a:chOff x="4677700" y="2150091"/>
            <a:chExt cx="304800" cy="1314300"/>
          </a:xfrm>
        </p:grpSpPr>
        <p:sp>
          <p:nvSpPr>
            <p:cNvPr id="3508" name="Google Shape;3508;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139"/>
          <p:cNvGrpSpPr/>
          <p:nvPr/>
        </p:nvGrpSpPr>
        <p:grpSpPr>
          <a:xfrm>
            <a:off x="4832719" y="2873593"/>
            <a:ext cx="183672" cy="791997"/>
            <a:chOff x="4677700" y="2150091"/>
            <a:chExt cx="304800" cy="1314300"/>
          </a:xfrm>
        </p:grpSpPr>
        <p:sp>
          <p:nvSpPr>
            <p:cNvPr id="3514" name="Google Shape;3514;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139"/>
          <p:cNvGrpSpPr/>
          <p:nvPr/>
        </p:nvGrpSpPr>
        <p:grpSpPr>
          <a:xfrm>
            <a:off x="5119319" y="2873593"/>
            <a:ext cx="183672" cy="791997"/>
            <a:chOff x="4677700" y="2150091"/>
            <a:chExt cx="304800" cy="1314300"/>
          </a:xfrm>
        </p:grpSpPr>
        <p:sp>
          <p:nvSpPr>
            <p:cNvPr id="3520" name="Google Shape;3520;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139"/>
          <p:cNvGrpSpPr/>
          <p:nvPr/>
        </p:nvGrpSpPr>
        <p:grpSpPr>
          <a:xfrm>
            <a:off x="3687106" y="1930218"/>
            <a:ext cx="183672" cy="791997"/>
            <a:chOff x="4677700" y="2150091"/>
            <a:chExt cx="304800" cy="1314300"/>
          </a:xfrm>
        </p:grpSpPr>
        <p:sp>
          <p:nvSpPr>
            <p:cNvPr id="3526" name="Google Shape;3526;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139"/>
          <p:cNvGrpSpPr/>
          <p:nvPr/>
        </p:nvGrpSpPr>
        <p:grpSpPr>
          <a:xfrm>
            <a:off x="3973706" y="1930218"/>
            <a:ext cx="183672" cy="791997"/>
            <a:chOff x="4677700" y="2150091"/>
            <a:chExt cx="304800" cy="1314300"/>
          </a:xfrm>
        </p:grpSpPr>
        <p:sp>
          <p:nvSpPr>
            <p:cNvPr id="3532" name="Google Shape;3532;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139"/>
          <p:cNvGrpSpPr/>
          <p:nvPr/>
        </p:nvGrpSpPr>
        <p:grpSpPr>
          <a:xfrm>
            <a:off x="4260306" y="1930218"/>
            <a:ext cx="183672" cy="791997"/>
            <a:chOff x="4677700" y="2150091"/>
            <a:chExt cx="304800" cy="1314300"/>
          </a:xfrm>
        </p:grpSpPr>
        <p:sp>
          <p:nvSpPr>
            <p:cNvPr id="3538" name="Google Shape;3538;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139"/>
          <p:cNvGrpSpPr/>
          <p:nvPr/>
        </p:nvGrpSpPr>
        <p:grpSpPr>
          <a:xfrm>
            <a:off x="4546906" y="1930218"/>
            <a:ext cx="183672" cy="791997"/>
            <a:chOff x="4677700" y="2150091"/>
            <a:chExt cx="304800" cy="1314300"/>
          </a:xfrm>
        </p:grpSpPr>
        <p:sp>
          <p:nvSpPr>
            <p:cNvPr id="3544" name="Google Shape;3544;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139"/>
          <p:cNvGrpSpPr/>
          <p:nvPr/>
        </p:nvGrpSpPr>
        <p:grpSpPr>
          <a:xfrm>
            <a:off x="4833506" y="1930218"/>
            <a:ext cx="183672" cy="791997"/>
            <a:chOff x="4677700" y="2150091"/>
            <a:chExt cx="304800" cy="1314300"/>
          </a:xfrm>
        </p:grpSpPr>
        <p:sp>
          <p:nvSpPr>
            <p:cNvPr id="3550" name="Google Shape;3550;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139"/>
          <p:cNvGrpSpPr/>
          <p:nvPr/>
        </p:nvGrpSpPr>
        <p:grpSpPr>
          <a:xfrm>
            <a:off x="5120106" y="1930218"/>
            <a:ext cx="183672" cy="791997"/>
            <a:chOff x="4677700" y="2150091"/>
            <a:chExt cx="304800" cy="1314300"/>
          </a:xfrm>
        </p:grpSpPr>
        <p:sp>
          <p:nvSpPr>
            <p:cNvPr id="3556" name="Google Shape;3556;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61" name="Google Shape;3561;p139"/>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3562" name="Google Shape;3562;p139"/>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3563" name="Google Shape;3563;p139"/>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3564" name="Google Shape;3564;p139"/>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Neural net encoder for MR</a:t>
            </a:r>
            <a:endParaRPr sz="1000" b="1" dirty="0"/>
          </a:p>
        </p:txBody>
      </p:sp>
      <p:sp>
        <p:nvSpPr>
          <p:cNvPr id="3566" name="Google Shape;3566;p139"/>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3567" name="Google Shape;3567;p139"/>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sp>
        <p:nvSpPr>
          <p:cNvPr id="3568" name="Google Shape;3568;p139"/>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sp>
        <p:nvSpPr>
          <p:cNvPr id="88" name="Google Shape;186;p22">
            <a:extLst>
              <a:ext uri="{FF2B5EF4-FFF2-40B4-BE49-F238E27FC236}">
                <a16:creationId xmlns:a16="http://schemas.microsoft.com/office/drawing/2014/main" id="{66A956C4-B50F-EE4F-8E33-636E57962A7A}"/>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140"/>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3574" name="Google Shape;3574;p140"/>
          <p:cNvGrpSpPr/>
          <p:nvPr/>
        </p:nvGrpSpPr>
        <p:grpSpPr>
          <a:xfrm>
            <a:off x="3686319" y="2873593"/>
            <a:ext cx="183672" cy="791997"/>
            <a:chOff x="4677700" y="2150091"/>
            <a:chExt cx="304800" cy="1314300"/>
          </a:xfrm>
        </p:grpSpPr>
        <p:sp>
          <p:nvSpPr>
            <p:cNvPr id="3575" name="Google Shape;3575;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0" name="Google Shape;3580;p140"/>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[A lot of text]</a:t>
            </a:r>
            <a:endParaRPr sz="1000" dirty="0"/>
          </a:p>
        </p:txBody>
      </p:sp>
      <p:sp>
        <p:nvSpPr>
          <p:cNvPr id="3581" name="Google Shape;3581;p140"/>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[A lot of text]</a:t>
            </a:r>
            <a:endParaRPr sz="1000" dirty="0"/>
          </a:p>
        </p:txBody>
      </p:sp>
      <p:sp>
        <p:nvSpPr>
          <p:cNvPr id="3582" name="Google Shape;3582;p14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grpSp>
        <p:nvGrpSpPr>
          <p:cNvPr id="3583" name="Google Shape;3583;p140"/>
          <p:cNvGrpSpPr/>
          <p:nvPr/>
        </p:nvGrpSpPr>
        <p:grpSpPr>
          <a:xfrm>
            <a:off x="3972919" y="2873593"/>
            <a:ext cx="183672" cy="791997"/>
            <a:chOff x="4677700" y="2150091"/>
            <a:chExt cx="304800" cy="1314300"/>
          </a:xfrm>
        </p:grpSpPr>
        <p:sp>
          <p:nvSpPr>
            <p:cNvPr id="3584" name="Google Shape;3584;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140"/>
          <p:cNvGrpSpPr/>
          <p:nvPr/>
        </p:nvGrpSpPr>
        <p:grpSpPr>
          <a:xfrm>
            <a:off x="4259519" y="2873593"/>
            <a:ext cx="183672" cy="791997"/>
            <a:chOff x="4677700" y="2150091"/>
            <a:chExt cx="304800" cy="1314300"/>
          </a:xfrm>
        </p:grpSpPr>
        <p:sp>
          <p:nvSpPr>
            <p:cNvPr id="3590" name="Google Shape;3590;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140"/>
          <p:cNvGrpSpPr/>
          <p:nvPr/>
        </p:nvGrpSpPr>
        <p:grpSpPr>
          <a:xfrm>
            <a:off x="4546119" y="2873593"/>
            <a:ext cx="183672" cy="791997"/>
            <a:chOff x="4677700" y="2150091"/>
            <a:chExt cx="304800" cy="1314300"/>
          </a:xfrm>
        </p:grpSpPr>
        <p:sp>
          <p:nvSpPr>
            <p:cNvPr id="3596" name="Google Shape;3596;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140"/>
          <p:cNvGrpSpPr/>
          <p:nvPr/>
        </p:nvGrpSpPr>
        <p:grpSpPr>
          <a:xfrm>
            <a:off x="4832719" y="2873593"/>
            <a:ext cx="183672" cy="791997"/>
            <a:chOff x="4677700" y="2150091"/>
            <a:chExt cx="304800" cy="1314300"/>
          </a:xfrm>
        </p:grpSpPr>
        <p:sp>
          <p:nvSpPr>
            <p:cNvPr id="3602" name="Google Shape;3602;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140"/>
          <p:cNvGrpSpPr/>
          <p:nvPr/>
        </p:nvGrpSpPr>
        <p:grpSpPr>
          <a:xfrm>
            <a:off x="5119319" y="2873593"/>
            <a:ext cx="183672" cy="791997"/>
            <a:chOff x="4677700" y="2150091"/>
            <a:chExt cx="304800" cy="1314300"/>
          </a:xfrm>
        </p:grpSpPr>
        <p:sp>
          <p:nvSpPr>
            <p:cNvPr id="3608" name="Google Shape;3608;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140"/>
          <p:cNvGrpSpPr/>
          <p:nvPr/>
        </p:nvGrpSpPr>
        <p:grpSpPr>
          <a:xfrm>
            <a:off x="3687106" y="1930218"/>
            <a:ext cx="183672" cy="791997"/>
            <a:chOff x="4677700" y="2150091"/>
            <a:chExt cx="304800" cy="1314300"/>
          </a:xfrm>
        </p:grpSpPr>
        <p:sp>
          <p:nvSpPr>
            <p:cNvPr id="3614" name="Google Shape;3614;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140"/>
          <p:cNvGrpSpPr/>
          <p:nvPr/>
        </p:nvGrpSpPr>
        <p:grpSpPr>
          <a:xfrm>
            <a:off x="3973706" y="1930218"/>
            <a:ext cx="183672" cy="791997"/>
            <a:chOff x="4677700" y="2150091"/>
            <a:chExt cx="304800" cy="1314300"/>
          </a:xfrm>
        </p:grpSpPr>
        <p:sp>
          <p:nvSpPr>
            <p:cNvPr id="3620" name="Google Shape;3620;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140"/>
          <p:cNvGrpSpPr/>
          <p:nvPr/>
        </p:nvGrpSpPr>
        <p:grpSpPr>
          <a:xfrm>
            <a:off x="4260306" y="1930218"/>
            <a:ext cx="183672" cy="791997"/>
            <a:chOff x="4677700" y="2150091"/>
            <a:chExt cx="304800" cy="1314300"/>
          </a:xfrm>
        </p:grpSpPr>
        <p:sp>
          <p:nvSpPr>
            <p:cNvPr id="3626" name="Google Shape;3626;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1" name="Google Shape;3631;p140"/>
          <p:cNvGrpSpPr/>
          <p:nvPr/>
        </p:nvGrpSpPr>
        <p:grpSpPr>
          <a:xfrm>
            <a:off x="4546906" y="1930218"/>
            <a:ext cx="183672" cy="791997"/>
            <a:chOff x="4677700" y="2150091"/>
            <a:chExt cx="304800" cy="1314300"/>
          </a:xfrm>
        </p:grpSpPr>
        <p:sp>
          <p:nvSpPr>
            <p:cNvPr id="3632" name="Google Shape;3632;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140"/>
          <p:cNvGrpSpPr/>
          <p:nvPr/>
        </p:nvGrpSpPr>
        <p:grpSpPr>
          <a:xfrm>
            <a:off x="4833506" y="1930218"/>
            <a:ext cx="183672" cy="791997"/>
            <a:chOff x="4677700" y="2150091"/>
            <a:chExt cx="304800" cy="1314300"/>
          </a:xfrm>
        </p:grpSpPr>
        <p:sp>
          <p:nvSpPr>
            <p:cNvPr id="3638" name="Google Shape;3638;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140"/>
          <p:cNvGrpSpPr/>
          <p:nvPr/>
        </p:nvGrpSpPr>
        <p:grpSpPr>
          <a:xfrm>
            <a:off x="5120106" y="1930218"/>
            <a:ext cx="183672" cy="791997"/>
            <a:chOff x="4677700" y="2150091"/>
            <a:chExt cx="304800" cy="1314300"/>
          </a:xfrm>
        </p:grpSpPr>
        <p:sp>
          <p:nvSpPr>
            <p:cNvPr id="3644" name="Google Shape;3644;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49" name="Google Shape;3649;p140"/>
          <p:cNvCxnSpPr/>
          <p:nvPr/>
        </p:nvCxnSpPr>
        <p:spPr>
          <a:xfrm>
            <a:off x="5483925" y="28071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3650" name="Google Shape;3650;p140"/>
          <p:cNvCxnSpPr>
            <a:stCxn id="3651" idx="3"/>
            <a:endCxn id="3573"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3652" name="Google Shape;3652;p140"/>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3653" name="Google Shape;3653;p140"/>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3654" name="Google Shape;3654;p140"/>
          <p:cNvSpPr/>
          <p:nvPr/>
        </p:nvSpPr>
        <p:spPr>
          <a:xfrm>
            <a:off x="592372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3655" name="Google Shape;3655;p140"/>
          <p:cNvSpPr/>
          <p:nvPr/>
        </p:nvSpPr>
        <p:spPr>
          <a:xfrm>
            <a:off x="599992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3656" name="Google Shape;3656;p140"/>
          <p:cNvSpPr/>
          <p:nvPr/>
        </p:nvSpPr>
        <p:spPr>
          <a:xfrm>
            <a:off x="607612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within a cloud. Short, intense periods of rain in scattered locations are called “showers”.</a:t>
            </a:r>
            <a:endParaRPr sz="800"/>
          </a:p>
        </p:txBody>
      </p:sp>
      <p:sp>
        <p:nvSpPr>
          <p:cNvPr id="3660" name="Google Shape;3660;p1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84</a:t>
            </a:fld>
            <a:endParaRPr/>
          </a:p>
        </p:txBody>
      </p:sp>
      <p:sp>
        <p:nvSpPr>
          <p:cNvPr id="3657" name="Google Shape;3657;p14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Unsupervised pretrained representations</a:t>
            </a:r>
            <a:endParaRPr dirty="0"/>
          </a:p>
        </p:txBody>
      </p:sp>
      <p:cxnSp>
        <p:nvCxnSpPr>
          <p:cNvPr id="3658" name="Google Shape;3658;p140"/>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3659" name="Google Shape;3659;p140"/>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Neural net encoder for (just) text</a:t>
            </a:r>
            <a:endParaRPr sz="1000" b="1"/>
          </a:p>
        </p:txBody>
      </p:sp>
      <p:sp>
        <p:nvSpPr>
          <p:cNvPr id="3661" name="Google Shape;3661;p140"/>
          <p:cNvSpPr/>
          <p:nvPr/>
        </p:nvSpPr>
        <p:spPr>
          <a:xfrm>
            <a:off x="1299000"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within a cloud. Short, intense periods of rain in scattered locations are called “showers”.</a:t>
            </a:r>
            <a:endParaRPr sz="8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665"/>
        <p:cNvGrpSpPr/>
        <p:nvPr/>
      </p:nvGrpSpPr>
      <p:grpSpPr>
        <a:xfrm>
          <a:off x="0" y="0"/>
          <a:ext cx="0" cy="0"/>
          <a:chOff x="0" y="0"/>
          <a:chExt cx="0" cy="0"/>
        </a:xfrm>
      </p:grpSpPr>
      <p:pic>
        <p:nvPicPr>
          <p:cNvPr id="3673" name="Google Shape;3673;p141"/>
          <p:cNvPicPr preferRelativeResize="0"/>
          <p:nvPr/>
        </p:nvPicPr>
        <p:blipFill rotWithShape="1">
          <a:blip r:embed="rId3">
            <a:alphaModFix/>
          </a:blip>
          <a:srcRect t="-3842"/>
          <a:stretch/>
        </p:blipFill>
        <p:spPr>
          <a:xfrm>
            <a:off x="3063412" y="3293249"/>
            <a:ext cx="3713298" cy="1648066"/>
          </a:xfrm>
          <a:prstGeom prst="rect">
            <a:avLst/>
          </a:prstGeom>
          <a:noFill/>
          <a:ln w="9525" cap="flat" cmpd="sng">
            <a:solidFill>
              <a:srgbClr val="000000"/>
            </a:solidFill>
            <a:prstDash val="solid"/>
            <a:round/>
            <a:headEnd type="none" w="sm" len="sm"/>
            <a:tailEnd type="none" w="sm" len="sm"/>
          </a:ln>
        </p:spPr>
      </p:pic>
      <p:sp>
        <p:nvSpPr>
          <p:cNvPr id="3672" name="Google Shape;3672;p1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85</a:t>
            </a:fld>
            <a:endParaRPr/>
          </a:p>
        </p:txBody>
      </p:sp>
      <p:sp>
        <p:nvSpPr>
          <p:cNvPr id="3667" name="Google Shape;3667;p14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Lifting over pretrained representations</a:t>
            </a:r>
            <a:endParaRPr dirty="0"/>
          </a:p>
        </p:txBody>
      </p:sp>
      <p:sp>
        <p:nvSpPr>
          <p:cNvPr id="3668" name="Google Shape;3668;p141"/>
          <p:cNvSpPr/>
          <p:nvPr/>
        </p:nvSpPr>
        <p:spPr>
          <a:xfrm>
            <a:off x="4822861" y="2471221"/>
            <a:ext cx="194400" cy="1128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1"/>
          <p:cNvSpPr txBox="1"/>
          <p:nvPr/>
        </p:nvSpPr>
        <p:spPr>
          <a:xfrm>
            <a:off x="760150" y="1752125"/>
            <a:ext cx="1925400" cy="723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b="1">
                <a:solidFill>
                  <a:schemeClr val="accent3"/>
                </a:solidFill>
                <a:latin typeface="Proxima Nova"/>
                <a:ea typeface="Proxima Nova"/>
                <a:cs typeface="Proxima Nova"/>
                <a:sym typeface="Proxima Nova"/>
              </a:rPr>
              <a:t>Pretrained Language Model</a:t>
            </a:r>
            <a:endParaRPr b="1"/>
          </a:p>
        </p:txBody>
      </p:sp>
      <p:sp>
        <p:nvSpPr>
          <p:cNvPr id="3670" name="Google Shape;3670;p141"/>
          <p:cNvSpPr txBox="1"/>
          <p:nvPr/>
        </p:nvSpPr>
        <p:spPr>
          <a:xfrm>
            <a:off x="841500" y="3634575"/>
            <a:ext cx="2028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b="1" dirty="0">
                <a:solidFill>
                  <a:schemeClr val="accent3"/>
                </a:solidFill>
                <a:latin typeface="Proxima Nova"/>
                <a:ea typeface="Proxima Nova"/>
                <a:cs typeface="Proxima Nova"/>
                <a:sym typeface="Proxima Nova"/>
              </a:rPr>
              <a:t>Machine Reading</a:t>
            </a:r>
            <a:endParaRPr b="1" dirty="0"/>
          </a:p>
        </p:txBody>
      </p:sp>
      <p:sp>
        <p:nvSpPr>
          <p:cNvPr id="3671" name="Google Shape;3671;p141"/>
          <p:cNvSpPr txBox="1"/>
          <p:nvPr/>
        </p:nvSpPr>
        <p:spPr>
          <a:xfrm>
            <a:off x="4384574" y="2775998"/>
            <a:ext cx="1354500" cy="575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dirty="0">
                <a:solidFill>
                  <a:schemeClr val="accent3"/>
                </a:solidFill>
                <a:latin typeface="Proxima Nova"/>
                <a:ea typeface="Proxima Nova"/>
                <a:cs typeface="Proxima Nova"/>
                <a:sym typeface="Proxima Nova"/>
              </a:rPr>
              <a:t>Transfer</a:t>
            </a:r>
            <a:endParaRPr dirty="0"/>
          </a:p>
        </p:txBody>
      </p:sp>
      <p:pic>
        <p:nvPicPr>
          <p:cNvPr id="3666" name="Google Shape;3666;p141"/>
          <p:cNvPicPr preferRelativeResize="0"/>
          <p:nvPr/>
        </p:nvPicPr>
        <p:blipFill>
          <a:blip r:embed="rId4">
            <a:alphaModFix/>
          </a:blip>
          <a:stretch>
            <a:fillRect/>
          </a:stretch>
        </p:blipFill>
        <p:spPr>
          <a:xfrm>
            <a:off x="3063475" y="1129727"/>
            <a:ext cx="3713301" cy="1648058"/>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8" grpId="0" animBg="1"/>
      <p:bldP spid="3670" grpId="0"/>
      <p:bldP spid="3671"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86</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dirty="0"/>
              <a:t>How is this different from pretrained word embeddings?</a:t>
            </a:r>
            <a:endParaRPr sz="2600" dirty="0"/>
          </a:p>
        </p:txBody>
      </p:sp>
      <p:sp>
        <p:nvSpPr>
          <p:cNvPr id="3688" name="Google Shape;3688;p143"/>
          <p:cNvSpPr txBox="1">
            <a:spLocks noGrp="1"/>
          </p:cNvSpPr>
          <p:nvPr>
            <p:ph type="body" idx="4294967295"/>
          </p:nvPr>
        </p:nvSpPr>
        <p:spPr>
          <a:xfrm>
            <a:off x="499458" y="1132252"/>
            <a:ext cx="8521700" cy="34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Pretrained </a:t>
            </a:r>
            <a:r>
              <a:rPr lang="en-GB" b="1" dirty="0">
                <a:solidFill>
                  <a:srgbClr val="0070C0"/>
                </a:solidFill>
              </a:rPr>
              <a:t>Word</a:t>
            </a:r>
            <a:r>
              <a:rPr lang="en-GB" b="1" dirty="0"/>
              <a:t> Embeddings (word2vec)</a:t>
            </a:r>
            <a:endParaRPr b="1" dirty="0"/>
          </a:p>
          <a:p>
            <a:pPr marL="457200" marR="0" lvl="0" indent="-342900" algn="l" rtl="0">
              <a:lnSpc>
                <a:spcPct val="115000"/>
              </a:lnSpc>
              <a:spcBef>
                <a:spcPts val="1600"/>
              </a:spcBef>
              <a:spcAft>
                <a:spcPts val="0"/>
              </a:spcAft>
              <a:buClr>
                <a:schemeClr val="accent3"/>
              </a:buClr>
              <a:buSzPts val="1800"/>
              <a:buFont typeface="Proxima Nova"/>
              <a:buChar char="●"/>
            </a:pPr>
            <a:r>
              <a:rPr lang="en-GB" dirty="0"/>
              <a:t>Predicting co-occurring of words</a:t>
            </a:r>
            <a:endParaRPr dirty="0"/>
          </a:p>
          <a:p>
            <a:pPr marL="457200" marR="0" lvl="0" indent="-342900" algn="l" rtl="0">
              <a:lnSpc>
                <a:spcPct val="115000"/>
              </a:lnSpc>
              <a:spcBef>
                <a:spcPts val="0"/>
              </a:spcBef>
              <a:spcAft>
                <a:spcPts val="0"/>
              </a:spcAft>
              <a:buSzPts val="1800"/>
              <a:buChar char="●"/>
            </a:pPr>
            <a:r>
              <a:rPr lang="en-GB" dirty="0"/>
              <a:t>Independent of other context</a:t>
            </a:r>
          </a:p>
          <a:p>
            <a:pPr marL="114300" marR="0" lvl="0" indent="0" algn="l" rtl="0">
              <a:lnSpc>
                <a:spcPct val="115000"/>
              </a:lnSpc>
              <a:spcBef>
                <a:spcPts val="0"/>
              </a:spcBef>
              <a:spcAft>
                <a:spcPts val="0"/>
              </a:spcAft>
              <a:buSzPts val="1800"/>
              <a:buNone/>
            </a:pPr>
            <a:endParaRPr dirty="0"/>
          </a:p>
          <a:p>
            <a:pPr marL="0" marR="0" lvl="0" indent="0" algn="l" rtl="0">
              <a:lnSpc>
                <a:spcPct val="115000"/>
              </a:lnSpc>
              <a:spcBef>
                <a:spcPts val="1600"/>
              </a:spcBef>
              <a:spcAft>
                <a:spcPts val="0"/>
              </a:spcAft>
              <a:buNone/>
            </a:pPr>
            <a:r>
              <a:rPr lang="en-GB" b="1" dirty="0"/>
              <a:t>Pretrained </a:t>
            </a:r>
            <a:r>
              <a:rPr lang="en-GB" b="1" dirty="0">
                <a:solidFill>
                  <a:srgbClr val="0070C0"/>
                </a:solidFill>
              </a:rPr>
              <a:t>Contextualized</a:t>
            </a:r>
            <a:r>
              <a:rPr lang="en-GB" b="1" dirty="0"/>
              <a:t> Embeddings (e.g. </a:t>
            </a:r>
            <a:r>
              <a:rPr lang="en-GB" b="1" dirty="0" err="1"/>
              <a:t>ELMo</a:t>
            </a:r>
            <a:r>
              <a:rPr lang="en-GB" b="1" dirty="0"/>
              <a:t>, BERT)</a:t>
            </a:r>
            <a:endParaRPr dirty="0"/>
          </a:p>
          <a:p>
            <a:pPr marL="457200" marR="0" lvl="0" indent="-342900" algn="l" rtl="0">
              <a:lnSpc>
                <a:spcPct val="115000"/>
              </a:lnSpc>
              <a:spcBef>
                <a:spcPts val="1600"/>
              </a:spcBef>
              <a:spcAft>
                <a:spcPts val="0"/>
              </a:spcAft>
              <a:buClr>
                <a:schemeClr val="accent3"/>
              </a:buClr>
              <a:buSzPts val="1800"/>
              <a:buFont typeface="Proxima Nova"/>
              <a:buChar char="●"/>
            </a:pPr>
            <a:r>
              <a:rPr lang="en-GB" dirty="0"/>
              <a:t>Predicting whole text (using LSTM, or Self-Attention)</a:t>
            </a:r>
            <a:endParaRPr dirty="0"/>
          </a:p>
          <a:p>
            <a:pPr marL="457200" marR="0" lvl="0" indent="-342900" algn="l" rtl="0">
              <a:lnSpc>
                <a:spcPct val="115000"/>
              </a:lnSpc>
              <a:spcBef>
                <a:spcPts val="0"/>
              </a:spcBef>
              <a:spcAft>
                <a:spcPts val="0"/>
              </a:spcAft>
              <a:buSzPts val="1800"/>
              <a:buChar char="●"/>
            </a:pPr>
            <a:r>
              <a:rPr lang="en-GB" dirty="0"/>
              <a:t>Full dependence on other context</a:t>
            </a:r>
            <a:endParaRPr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87</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a:t>
            </a:r>
            <a:r>
              <a:rPr lang="en-US" sz="2600" b="1" dirty="0"/>
              <a:t>E</a:t>
            </a:r>
            <a:r>
              <a:rPr lang="en-US" sz="2600" dirty="0"/>
              <a:t>mbeddings from </a:t>
            </a:r>
            <a:r>
              <a:rPr lang="en-US" sz="2600" b="1" dirty="0"/>
              <a:t>L</a:t>
            </a:r>
            <a:r>
              <a:rPr lang="en-US" sz="2600" dirty="0"/>
              <a:t>anguage </a:t>
            </a:r>
            <a:r>
              <a:rPr lang="en-US" sz="2600" b="1" dirty="0"/>
              <a:t>Mo</a:t>
            </a:r>
            <a:r>
              <a:rPr lang="en-US" sz="2600" dirty="0"/>
              <a:t>dels</a:t>
            </a:r>
          </a:p>
        </p:txBody>
      </p:sp>
      <p:sp>
        <p:nvSpPr>
          <p:cNvPr id="3688" name="Google Shape;3688;p143"/>
          <p:cNvSpPr txBox="1">
            <a:spLocks noGrp="1"/>
          </p:cNvSpPr>
          <p:nvPr>
            <p:ph type="body" idx="4294967295"/>
          </p:nvPr>
        </p:nvSpPr>
        <p:spPr>
          <a:xfrm>
            <a:off x="225108" y="1369929"/>
            <a:ext cx="8796050" cy="3416300"/>
          </a:xfrm>
          <a:prstGeom prst="rect">
            <a:avLst/>
          </a:prstGeom>
        </p:spPr>
        <p:txBody>
          <a:bodyPr spcFirstLastPara="1" wrap="square" lIns="91425" tIns="91425" rIns="91425" bIns="91425" anchor="t" anchorCtr="0">
            <a:noAutofit/>
          </a:bodyPr>
          <a:lstStyle/>
          <a:p>
            <a:pPr marL="285750" indent="-285750"/>
            <a:r>
              <a:rPr lang="en-GB" dirty="0"/>
              <a:t>Train a </a:t>
            </a:r>
            <a:r>
              <a:rPr lang="en-GB" dirty="0" err="1"/>
              <a:t>BiLSTM</a:t>
            </a:r>
            <a:r>
              <a:rPr lang="en-GB" dirty="0"/>
              <a:t> for Bidirectional language </a:t>
            </a:r>
            <a:r>
              <a:rPr lang="en-GB" dirty="0" err="1"/>
              <a:t>modeling</a:t>
            </a:r>
            <a:r>
              <a:rPr lang="en-GB" dirty="0"/>
              <a:t> on a large dataset</a:t>
            </a:r>
          </a:p>
          <a:p>
            <a:pPr marL="285750" indent="-285750"/>
            <a:r>
              <a:rPr lang="en-GB" dirty="0"/>
              <a:t>Run the sentence to encode through both forward and backward LSTMs</a:t>
            </a:r>
          </a:p>
          <a:p>
            <a:pPr marL="285750" indent="-285750"/>
            <a:r>
              <a:rPr lang="en-GB" dirty="0"/>
              <a:t>Combine forward and backward representations into final contextual embeddings</a:t>
            </a:r>
          </a:p>
          <a:p>
            <a:pPr marL="0" lvl="0" indent="0">
              <a:buNone/>
            </a:pPr>
            <a:endParaRPr lang="en-GB" b="1" dirty="0"/>
          </a:p>
        </p:txBody>
      </p:sp>
      <p:sp>
        <p:nvSpPr>
          <p:cNvPr id="5" name="Google Shape;1784;p77">
            <a:extLst>
              <a:ext uri="{FF2B5EF4-FFF2-40B4-BE49-F238E27FC236}">
                <a16:creationId xmlns:a16="http://schemas.microsoft.com/office/drawing/2014/main" id="{63517087-073C-9D4D-832F-31E8B10CBF44}"/>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Peters et al., NAACL’18</a:t>
            </a:r>
            <a:endParaRPr sz="1600" dirty="0">
              <a:solidFill>
                <a:schemeClr val="bg1">
                  <a:lumMod val="50000"/>
                </a:schemeClr>
              </a:solidFill>
            </a:endParaRPr>
          </a:p>
        </p:txBody>
      </p:sp>
      <p:pic>
        <p:nvPicPr>
          <p:cNvPr id="6" name="Screen Shot 2019-02-12 at 6.47.09 PM.png" descr="Screen Shot 2019-02-12 at 6.47.09 PM.png">
            <a:extLst>
              <a:ext uri="{FF2B5EF4-FFF2-40B4-BE49-F238E27FC236}">
                <a16:creationId xmlns:a16="http://schemas.microsoft.com/office/drawing/2014/main" id="{7056E714-F634-484F-9F40-2B8E284DC07D}"/>
              </a:ext>
            </a:extLst>
          </p:cNvPr>
          <p:cNvPicPr>
            <a:picLocks noChangeAspect="1"/>
          </p:cNvPicPr>
          <p:nvPr/>
        </p:nvPicPr>
        <p:blipFill rotWithShape="1">
          <a:blip r:embed="rId3">
            <a:extLst/>
          </a:blip>
          <a:srcRect l="51847"/>
          <a:stretch/>
        </p:blipFill>
        <p:spPr>
          <a:xfrm>
            <a:off x="1815559" y="2385926"/>
            <a:ext cx="4890582" cy="2670891"/>
          </a:xfrm>
          <a:prstGeom prst="rect">
            <a:avLst/>
          </a:prstGeom>
          <a:ln w="12700">
            <a:miter lim="400000"/>
          </a:ln>
        </p:spPr>
      </p:pic>
    </p:spTree>
    <p:extLst>
      <p:ext uri="{BB962C8B-B14F-4D97-AF65-F5344CB8AC3E}">
        <p14:creationId xmlns:p14="http://schemas.microsoft.com/office/powerpoint/2010/main" val="20343845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88</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a:t>
            </a:r>
            <a:r>
              <a:rPr lang="en-US" sz="2600" b="1" dirty="0"/>
              <a:t>E</a:t>
            </a:r>
            <a:r>
              <a:rPr lang="en-US" sz="2600" dirty="0"/>
              <a:t>mbeddings from </a:t>
            </a:r>
            <a:r>
              <a:rPr lang="en-US" sz="2600" b="1" dirty="0"/>
              <a:t>L</a:t>
            </a:r>
            <a:r>
              <a:rPr lang="en-US" sz="2600" dirty="0"/>
              <a:t>anguage </a:t>
            </a:r>
            <a:r>
              <a:rPr lang="en-US" sz="2600" b="1" dirty="0"/>
              <a:t>Mo</a:t>
            </a:r>
            <a:r>
              <a:rPr lang="en-US" sz="2600" dirty="0"/>
              <a:t>dels</a:t>
            </a:r>
          </a:p>
        </p:txBody>
      </p:sp>
      <p:pic>
        <p:nvPicPr>
          <p:cNvPr id="5" name="elmo-word-embedding.png" descr="elmo-word-embedding.png">
            <a:extLst>
              <a:ext uri="{FF2B5EF4-FFF2-40B4-BE49-F238E27FC236}">
                <a16:creationId xmlns:a16="http://schemas.microsoft.com/office/drawing/2014/main" id="{31521D3D-D846-264F-B7E3-D3C3B499A0D9}"/>
              </a:ext>
            </a:extLst>
          </p:cNvPr>
          <p:cNvPicPr>
            <a:picLocks noChangeAspect="1"/>
          </p:cNvPicPr>
          <p:nvPr/>
        </p:nvPicPr>
        <p:blipFill>
          <a:blip r:embed="rId3">
            <a:extLst/>
          </a:blip>
          <a:stretch>
            <a:fillRect/>
          </a:stretch>
        </p:blipFill>
        <p:spPr>
          <a:xfrm>
            <a:off x="1643542" y="1296947"/>
            <a:ext cx="5856917" cy="3329024"/>
          </a:xfrm>
          <a:prstGeom prst="rect">
            <a:avLst/>
          </a:prstGeom>
          <a:ln w="12700">
            <a:miter lim="400000"/>
          </a:ln>
        </p:spPr>
      </p:pic>
      <p:sp>
        <p:nvSpPr>
          <p:cNvPr id="6" name="Figures from http://jalammar.github.io/illustrated-bert/">
            <a:extLst>
              <a:ext uri="{FF2B5EF4-FFF2-40B4-BE49-F238E27FC236}">
                <a16:creationId xmlns:a16="http://schemas.microsoft.com/office/drawing/2014/main" id="{460DF38D-F154-B54A-91FA-51D3A9D835A1}"/>
              </a:ext>
            </a:extLst>
          </p:cNvPr>
          <p:cNvSpPr txBox="1"/>
          <p:nvPr/>
        </p:nvSpPr>
        <p:spPr>
          <a:xfrm>
            <a:off x="5141336" y="4807659"/>
            <a:ext cx="3032882"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defTabSz="309563" hangingPunct="0">
              <a:buClrTx/>
              <a:defRPr>
                <a:solidFill>
                  <a:srgbClr val="000000"/>
                </a:solidFill>
              </a:defRPr>
            </a:pPr>
            <a:r>
              <a:rPr sz="1000" dirty="0">
                <a:solidFill>
                  <a:schemeClr val="bg1">
                    <a:lumMod val="50000"/>
                  </a:schemeClr>
                </a:solidFill>
                <a:latin typeface="+mj-lt"/>
                <a:sym typeface="FreightSansLFPro"/>
              </a:rPr>
              <a:t>Figures from </a:t>
            </a:r>
            <a:r>
              <a:rPr sz="1000" u="sng" dirty="0">
                <a:solidFill>
                  <a:schemeClr val="bg1">
                    <a:lumMod val="50000"/>
                  </a:schemeClr>
                </a:solidFill>
                <a:uFill>
                  <a:solidFill>
                    <a:srgbClr val="0000FF"/>
                  </a:solidFill>
                </a:uFill>
                <a:latin typeface="+mj-lt"/>
                <a:sym typeface="FreightSansLFPro"/>
                <a:hlinkClick r:id="rId4">
                  <a:extLst>
                    <a:ext uri="{A12FA001-AC4F-418D-AE19-62706E023703}">
                      <ahyp:hlinkClr xmlns:ahyp="http://schemas.microsoft.com/office/drawing/2018/hyperlinkcolor" val="tx"/>
                    </a:ext>
                  </a:extLst>
                </a:hlinkClick>
              </a:rPr>
              <a:t>http://jalammar.github.io/illustrated-bert</a:t>
            </a:r>
            <a:r>
              <a:rPr sz="1000" dirty="0">
                <a:solidFill>
                  <a:schemeClr val="bg1">
                    <a:lumMod val="50000"/>
                  </a:schemeClr>
                </a:solidFill>
                <a:latin typeface="+mj-lt"/>
                <a:sym typeface="FreightSansLFPro"/>
              </a:rPr>
              <a:t>/</a:t>
            </a:r>
          </a:p>
        </p:txBody>
      </p:sp>
    </p:spTree>
    <p:extLst>
      <p:ext uri="{BB962C8B-B14F-4D97-AF65-F5344CB8AC3E}">
        <p14:creationId xmlns:p14="http://schemas.microsoft.com/office/powerpoint/2010/main" val="9100705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89</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a:t>
            </a:r>
            <a:r>
              <a:rPr lang="en-US" sz="2600" b="1" dirty="0"/>
              <a:t>E</a:t>
            </a:r>
            <a:r>
              <a:rPr lang="en-US" sz="2600" dirty="0"/>
              <a:t>mbeddings from </a:t>
            </a:r>
            <a:r>
              <a:rPr lang="en-US" sz="2600" b="1" dirty="0"/>
              <a:t>L</a:t>
            </a:r>
            <a:r>
              <a:rPr lang="en-US" sz="2600" dirty="0"/>
              <a:t>anguage </a:t>
            </a:r>
            <a:r>
              <a:rPr lang="en-US" sz="2600" b="1" dirty="0"/>
              <a:t>Mo</a:t>
            </a:r>
            <a:r>
              <a:rPr lang="en-US" sz="2600" dirty="0"/>
              <a:t>dels</a:t>
            </a:r>
          </a:p>
        </p:txBody>
      </p:sp>
      <p:pic>
        <p:nvPicPr>
          <p:cNvPr id="6" name="elmo-forward-backward-language-model-embedding.png" descr="elmo-forward-backward-language-model-embedding.png">
            <a:extLst>
              <a:ext uri="{FF2B5EF4-FFF2-40B4-BE49-F238E27FC236}">
                <a16:creationId xmlns:a16="http://schemas.microsoft.com/office/drawing/2014/main" id="{6625580E-3E69-EE40-8CD2-24D1D12671D6}"/>
              </a:ext>
            </a:extLst>
          </p:cNvPr>
          <p:cNvPicPr>
            <a:picLocks noChangeAspect="1"/>
          </p:cNvPicPr>
          <p:nvPr/>
        </p:nvPicPr>
        <p:blipFill>
          <a:blip r:embed="rId3">
            <a:extLst/>
          </a:blip>
          <a:stretch>
            <a:fillRect/>
          </a:stretch>
        </p:blipFill>
        <p:spPr>
          <a:xfrm>
            <a:off x="1316831" y="1296948"/>
            <a:ext cx="6510338" cy="2967038"/>
          </a:xfrm>
          <a:prstGeom prst="rect">
            <a:avLst/>
          </a:prstGeom>
          <a:ln w="12700">
            <a:miter lim="400000"/>
          </a:ln>
        </p:spPr>
      </p:pic>
      <p:sp>
        <p:nvSpPr>
          <p:cNvPr id="7" name="Figures from http://jalammar.github.io/illustrated-bert/">
            <a:extLst>
              <a:ext uri="{FF2B5EF4-FFF2-40B4-BE49-F238E27FC236}">
                <a16:creationId xmlns:a16="http://schemas.microsoft.com/office/drawing/2014/main" id="{BBC4794F-CD1C-FF49-83C1-7FDE6E19A6DD}"/>
              </a:ext>
            </a:extLst>
          </p:cNvPr>
          <p:cNvSpPr txBox="1"/>
          <p:nvPr/>
        </p:nvSpPr>
        <p:spPr>
          <a:xfrm>
            <a:off x="5141336" y="4807659"/>
            <a:ext cx="3032882"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defTabSz="309563" hangingPunct="0">
              <a:buClrTx/>
              <a:defRPr>
                <a:solidFill>
                  <a:srgbClr val="000000"/>
                </a:solidFill>
              </a:defRPr>
            </a:pPr>
            <a:r>
              <a:rPr sz="1000" dirty="0">
                <a:solidFill>
                  <a:schemeClr val="bg1">
                    <a:lumMod val="50000"/>
                  </a:schemeClr>
                </a:solidFill>
                <a:latin typeface="+mj-lt"/>
                <a:sym typeface="FreightSansLFPro"/>
              </a:rPr>
              <a:t>Figures from </a:t>
            </a:r>
            <a:r>
              <a:rPr sz="1000" u="sng" dirty="0">
                <a:solidFill>
                  <a:schemeClr val="bg1">
                    <a:lumMod val="50000"/>
                  </a:schemeClr>
                </a:solidFill>
                <a:uFill>
                  <a:solidFill>
                    <a:srgbClr val="0000FF"/>
                  </a:solidFill>
                </a:uFill>
                <a:latin typeface="+mj-lt"/>
                <a:sym typeface="FreightSansLFPro"/>
                <a:hlinkClick r:id="rId4">
                  <a:extLst>
                    <a:ext uri="{A12FA001-AC4F-418D-AE19-62706E023703}">
                      <ahyp:hlinkClr xmlns:ahyp="http://schemas.microsoft.com/office/drawing/2018/hyperlinkcolor" val="tx"/>
                    </a:ext>
                  </a:extLst>
                </a:hlinkClick>
              </a:rPr>
              <a:t>http://jalammar.github.io/illustrated-bert</a:t>
            </a:r>
            <a:r>
              <a:rPr sz="1000" dirty="0">
                <a:solidFill>
                  <a:schemeClr val="bg1">
                    <a:lumMod val="50000"/>
                  </a:schemeClr>
                </a:solidFill>
                <a:latin typeface="+mj-lt"/>
                <a:sym typeface="FreightSansLFPro"/>
              </a:rPr>
              <a:t>/</a:t>
            </a:r>
          </a:p>
        </p:txBody>
      </p:sp>
    </p:spTree>
    <p:extLst>
      <p:ext uri="{BB962C8B-B14F-4D97-AF65-F5344CB8AC3E}">
        <p14:creationId xmlns:p14="http://schemas.microsoft.com/office/powerpoint/2010/main" val="28487233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4" descr="growth in scientific publishing on PubMed"/>
          <p:cNvPicPr preferRelativeResize="0"/>
          <p:nvPr/>
        </p:nvPicPr>
        <p:blipFill>
          <a:blip r:embed="rId3">
            <a:alphaModFix/>
          </a:blip>
          <a:stretch>
            <a:fillRect/>
          </a:stretch>
        </p:blipFill>
        <p:spPr>
          <a:xfrm>
            <a:off x="558125" y="1507663"/>
            <a:ext cx="4822876" cy="2953366"/>
          </a:xfrm>
          <a:prstGeom prst="rect">
            <a:avLst/>
          </a:prstGeom>
          <a:noFill/>
          <a:ln>
            <a:noFill/>
          </a:ln>
        </p:spPr>
      </p:pic>
      <p:sp>
        <p:nvSpPr>
          <p:cNvPr id="222" name="Google Shape;222;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15" name="Google Shape;215;p2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Motivation 1: Information Overload</a:t>
            </a:r>
            <a:endParaRPr dirty="0"/>
          </a:p>
        </p:txBody>
      </p:sp>
      <p:sp>
        <p:nvSpPr>
          <p:cNvPr id="216" name="Google Shape;216;p2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17" name="Google Shape;217;p24"/>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18" name="Google Shape;218;p24"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19" name="Google Shape;219;p24"/>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20" name="Google Shape;220;p24"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21" name="Google Shape;221;p24"/>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90</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a:t>
            </a:r>
            <a:r>
              <a:rPr lang="en-US" sz="2600" b="1" dirty="0"/>
              <a:t>E</a:t>
            </a:r>
            <a:r>
              <a:rPr lang="en-US" sz="2600" dirty="0"/>
              <a:t>mbeddings from </a:t>
            </a:r>
            <a:r>
              <a:rPr lang="en-US" sz="2600" b="1" dirty="0"/>
              <a:t>L</a:t>
            </a:r>
            <a:r>
              <a:rPr lang="en-US" sz="2600" dirty="0"/>
              <a:t>anguage </a:t>
            </a:r>
            <a:r>
              <a:rPr lang="en-US" sz="2600" b="1" dirty="0"/>
              <a:t>Mo</a:t>
            </a:r>
            <a:r>
              <a:rPr lang="en-US" sz="2600" dirty="0"/>
              <a:t>dels</a:t>
            </a:r>
          </a:p>
        </p:txBody>
      </p:sp>
      <p:sp>
        <p:nvSpPr>
          <p:cNvPr id="7" name="Figures from http://jalammar.github.io/illustrated-bert/">
            <a:extLst>
              <a:ext uri="{FF2B5EF4-FFF2-40B4-BE49-F238E27FC236}">
                <a16:creationId xmlns:a16="http://schemas.microsoft.com/office/drawing/2014/main" id="{BBC4794F-CD1C-FF49-83C1-7FDE6E19A6DD}"/>
              </a:ext>
            </a:extLst>
          </p:cNvPr>
          <p:cNvSpPr txBox="1"/>
          <p:nvPr/>
        </p:nvSpPr>
        <p:spPr>
          <a:xfrm>
            <a:off x="5141336" y="4807659"/>
            <a:ext cx="3032882"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ctr" defTabSz="309563" hangingPunct="0">
              <a:buClrTx/>
              <a:defRPr>
                <a:solidFill>
                  <a:srgbClr val="000000"/>
                </a:solidFill>
              </a:defRPr>
            </a:pPr>
            <a:r>
              <a:rPr sz="1000" dirty="0">
                <a:solidFill>
                  <a:schemeClr val="bg1">
                    <a:lumMod val="50000"/>
                  </a:schemeClr>
                </a:solidFill>
                <a:latin typeface="+mj-lt"/>
                <a:sym typeface="FreightSansLFPro"/>
              </a:rPr>
              <a:t>Figures from </a:t>
            </a:r>
            <a:r>
              <a:rPr sz="1000" u="sng" dirty="0">
                <a:solidFill>
                  <a:schemeClr val="bg1">
                    <a:lumMod val="50000"/>
                  </a:schemeClr>
                </a:solidFill>
                <a:uFill>
                  <a:solidFill>
                    <a:srgbClr val="0000FF"/>
                  </a:solidFill>
                </a:uFill>
                <a:latin typeface="+mj-lt"/>
                <a:sym typeface="FreightSansLFPro"/>
                <a:hlinkClick r:id="rId3">
                  <a:extLst>
                    <a:ext uri="{A12FA001-AC4F-418D-AE19-62706E023703}">
                      <ahyp:hlinkClr xmlns:ahyp="http://schemas.microsoft.com/office/drawing/2018/hyperlinkcolor" val="tx"/>
                    </a:ext>
                  </a:extLst>
                </a:hlinkClick>
              </a:rPr>
              <a:t>http://jalammar.github.io/illustrated-bert</a:t>
            </a:r>
            <a:r>
              <a:rPr sz="1000" dirty="0">
                <a:solidFill>
                  <a:schemeClr val="bg1">
                    <a:lumMod val="50000"/>
                  </a:schemeClr>
                </a:solidFill>
                <a:latin typeface="+mj-lt"/>
                <a:sym typeface="FreightSansLFPro"/>
              </a:rPr>
              <a:t>/</a:t>
            </a:r>
          </a:p>
        </p:txBody>
      </p:sp>
      <p:pic>
        <p:nvPicPr>
          <p:cNvPr id="8" name="elmo-embedding.png" descr="elmo-embedding.png">
            <a:extLst>
              <a:ext uri="{FF2B5EF4-FFF2-40B4-BE49-F238E27FC236}">
                <a16:creationId xmlns:a16="http://schemas.microsoft.com/office/drawing/2014/main" id="{CEE0D774-AA2C-694C-93A5-A982958C386E}"/>
              </a:ext>
            </a:extLst>
          </p:cNvPr>
          <p:cNvPicPr>
            <a:picLocks noChangeAspect="1"/>
          </p:cNvPicPr>
          <p:nvPr/>
        </p:nvPicPr>
        <p:blipFill>
          <a:blip r:embed="rId4">
            <a:extLst/>
          </a:blip>
          <a:stretch>
            <a:fillRect/>
          </a:stretch>
        </p:blipFill>
        <p:spPr>
          <a:xfrm>
            <a:off x="1183481" y="1161690"/>
            <a:ext cx="6777038" cy="3514725"/>
          </a:xfrm>
          <a:prstGeom prst="rect">
            <a:avLst/>
          </a:prstGeom>
          <a:ln w="12700">
            <a:miter lim="400000"/>
          </a:ln>
        </p:spPr>
      </p:pic>
    </p:spTree>
    <p:extLst>
      <p:ext uri="{BB962C8B-B14F-4D97-AF65-F5344CB8AC3E}">
        <p14:creationId xmlns:p14="http://schemas.microsoft.com/office/powerpoint/2010/main" val="222119607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91</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performance</a:t>
            </a:r>
          </a:p>
        </p:txBody>
      </p:sp>
      <p:pic>
        <p:nvPicPr>
          <p:cNvPr id="6" name="Screen Shot 2019-02-12 at 6.01.45 PM.png" descr="Screen Shot 2019-02-12 at 6.01.45 PM.png">
            <a:extLst>
              <a:ext uri="{FF2B5EF4-FFF2-40B4-BE49-F238E27FC236}">
                <a16:creationId xmlns:a16="http://schemas.microsoft.com/office/drawing/2014/main" id="{988D120E-FACC-D948-95D0-783F824FDF5C}"/>
              </a:ext>
            </a:extLst>
          </p:cNvPr>
          <p:cNvPicPr>
            <a:picLocks noChangeAspect="1"/>
          </p:cNvPicPr>
          <p:nvPr/>
        </p:nvPicPr>
        <p:blipFill>
          <a:blip r:embed="rId3">
            <a:extLst/>
          </a:blip>
          <a:stretch>
            <a:fillRect/>
          </a:stretch>
        </p:blipFill>
        <p:spPr>
          <a:xfrm>
            <a:off x="1867970" y="1636183"/>
            <a:ext cx="6849140" cy="2209183"/>
          </a:xfrm>
          <a:prstGeom prst="rect">
            <a:avLst/>
          </a:prstGeom>
          <a:ln w="12700">
            <a:miter lim="400000"/>
          </a:ln>
        </p:spPr>
      </p:pic>
      <p:sp>
        <p:nvSpPr>
          <p:cNvPr id="9" name="Question Answering -…">
            <a:extLst>
              <a:ext uri="{FF2B5EF4-FFF2-40B4-BE49-F238E27FC236}">
                <a16:creationId xmlns:a16="http://schemas.microsoft.com/office/drawing/2014/main" id="{88C31724-69A0-0841-8AE2-4158618F1F4A}"/>
              </a:ext>
            </a:extLst>
          </p:cNvPr>
          <p:cNvSpPr txBox="1"/>
          <p:nvPr/>
        </p:nvSpPr>
        <p:spPr>
          <a:xfrm>
            <a:off x="177991" y="2476675"/>
            <a:ext cx="1896353" cy="12388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p>
            <a:pPr algn="r" defTabSz="309563" hangingPunct="0">
              <a:buClrTx/>
              <a:defRPr sz="4300">
                <a:solidFill>
                  <a:srgbClr val="000000"/>
                </a:solidFill>
              </a:defRPr>
            </a:pPr>
            <a:r>
              <a:rPr lang="en-US" sz="1300" b="1" dirty="0">
                <a:solidFill>
                  <a:srgbClr val="0070C0"/>
                </a:solidFill>
                <a:latin typeface="+mn-lt"/>
                <a:sym typeface="FreightSansLFPro"/>
              </a:rPr>
              <a:t>Machine Reading</a:t>
            </a:r>
            <a:r>
              <a:rPr sz="1300" b="1" dirty="0">
                <a:solidFill>
                  <a:srgbClr val="0070C0"/>
                </a:solidFill>
                <a:latin typeface="+mn-lt"/>
                <a:sym typeface="FreightSansLFPro"/>
              </a:rPr>
              <a:t>-</a:t>
            </a:r>
          </a:p>
          <a:p>
            <a:pPr algn="r" defTabSz="309563" hangingPunct="0">
              <a:buClrTx/>
              <a:defRPr sz="4300">
                <a:solidFill>
                  <a:srgbClr val="000000"/>
                </a:solidFill>
              </a:defRPr>
            </a:pPr>
            <a:r>
              <a:rPr sz="1300" dirty="0">
                <a:latin typeface="+mn-lt"/>
                <a:sym typeface="FreightSansLFPro"/>
              </a:rPr>
              <a:t>Textual Entailment -</a:t>
            </a:r>
          </a:p>
          <a:p>
            <a:pPr algn="r" defTabSz="309563" hangingPunct="0">
              <a:buClrTx/>
              <a:defRPr sz="4300">
                <a:solidFill>
                  <a:srgbClr val="000000"/>
                </a:solidFill>
              </a:defRPr>
            </a:pPr>
            <a:r>
              <a:rPr sz="1300" dirty="0">
                <a:latin typeface="+mn-lt"/>
                <a:sym typeface="FreightSansLFPro"/>
              </a:rPr>
              <a:t>Semantic Labeling -</a:t>
            </a:r>
            <a:br>
              <a:rPr sz="1300" dirty="0">
                <a:latin typeface="+mn-lt"/>
                <a:sym typeface="FreightSansLFPro"/>
              </a:rPr>
            </a:br>
            <a:r>
              <a:rPr sz="1300" dirty="0">
                <a:latin typeface="+mn-lt"/>
                <a:sym typeface="FreightSansLFPro"/>
              </a:rPr>
              <a:t>Coreference Res</a:t>
            </a:r>
            <a:r>
              <a:rPr lang="en-US" sz="1300" dirty="0">
                <a:latin typeface="+mn-lt"/>
                <a:sym typeface="FreightSansLFPro"/>
              </a:rPr>
              <a:t>olution</a:t>
            </a:r>
            <a:r>
              <a:rPr sz="1300" dirty="0">
                <a:latin typeface="+mn-lt"/>
                <a:sym typeface="FreightSansLFPro"/>
              </a:rPr>
              <a:t> -</a:t>
            </a:r>
            <a:br>
              <a:rPr sz="1300" dirty="0">
                <a:latin typeface="+mn-lt"/>
                <a:sym typeface="FreightSansLFPro"/>
              </a:rPr>
            </a:br>
            <a:r>
              <a:rPr sz="1300" dirty="0">
                <a:latin typeface="+mn-lt"/>
                <a:sym typeface="FreightSansLFPro"/>
              </a:rPr>
              <a:t>Entity Extraction -</a:t>
            </a:r>
            <a:br>
              <a:rPr sz="1300" dirty="0">
                <a:latin typeface="+mn-lt"/>
                <a:sym typeface="FreightSansLFPro"/>
              </a:rPr>
            </a:br>
            <a:r>
              <a:rPr sz="1300" dirty="0">
                <a:latin typeface="+mn-lt"/>
                <a:sym typeface="FreightSansLFPro"/>
              </a:rPr>
              <a:t>Sentiment Analysis -</a:t>
            </a:r>
          </a:p>
        </p:txBody>
      </p:sp>
    </p:spTree>
    <p:extLst>
      <p:ext uri="{BB962C8B-B14F-4D97-AF65-F5344CB8AC3E}">
        <p14:creationId xmlns:p14="http://schemas.microsoft.com/office/powerpoint/2010/main" val="9919539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92</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a:t>What is </a:t>
            </a:r>
            <a:r>
              <a:rPr lang="en-US" sz="2600" dirty="0" err="1"/>
              <a:t>ELMo</a:t>
            </a:r>
            <a:r>
              <a:rPr lang="en-US" sz="2600" dirty="0"/>
              <a:t> learning ?</a:t>
            </a:r>
          </a:p>
        </p:txBody>
      </p:sp>
      <p:sp>
        <p:nvSpPr>
          <p:cNvPr id="2" name="Rectangle 1">
            <a:extLst>
              <a:ext uri="{FF2B5EF4-FFF2-40B4-BE49-F238E27FC236}">
                <a16:creationId xmlns:a16="http://schemas.microsoft.com/office/drawing/2014/main" id="{55A82C21-4565-AC40-853C-F30FAB299AAE}"/>
              </a:ext>
            </a:extLst>
          </p:cNvPr>
          <p:cNvSpPr/>
          <p:nvPr/>
        </p:nvSpPr>
        <p:spPr>
          <a:xfrm>
            <a:off x="734291" y="1184899"/>
            <a:ext cx="4572000" cy="784830"/>
          </a:xfrm>
          <a:prstGeom prst="rect">
            <a:avLst/>
          </a:prstGeom>
        </p:spPr>
        <p:txBody>
          <a:bodyPr>
            <a:spAutoFit/>
          </a:bodyPr>
          <a:lstStyle/>
          <a:p>
            <a:pPr marL="195263" indent="-195263" defTabSz="309563" hangingPunct="0">
              <a:spcBef>
                <a:spcPts val="563"/>
              </a:spcBef>
              <a:buFontTx/>
              <a:buChar char="•"/>
            </a:pPr>
            <a:r>
              <a:rPr lang="en-US" sz="2000" dirty="0">
                <a:latin typeface="+mn-lt"/>
                <a:sym typeface="FreightSansLFPro"/>
              </a:rPr>
              <a:t>Meaning of words in context</a:t>
            </a:r>
          </a:p>
          <a:p>
            <a:pPr marL="433388" lvl="1" indent="-195263" defTabSz="309563" hangingPunct="0">
              <a:spcBef>
                <a:spcPts val="563"/>
              </a:spcBef>
              <a:buFontTx/>
              <a:buChar char="•"/>
            </a:pPr>
            <a:r>
              <a:rPr lang="en-US" sz="2000" dirty="0">
                <a:latin typeface="+mn-lt"/>
                <a:sym typeface="FreightSansLFPro"/>
              </a:rPr>
              <a:t>POS, word sense, etc.</a:t>
            </a:r>
          </a:p>
        </p:txBody>
      </p:sp>
      <p:pic>
        <p:nvPicPr>
          <p:cNvPr id="8" name="Screen Shot 2019-02-12 at 5.46.55 PM.png" descr="Screen Shot 2019-02-12 at 5.46.55 PM.png">
            <a:extLst>
              <a:ext uri="{FF2B5EF4-FFF2-40B4-BE49-F238E27FC236}">
                <a16:creationId xmlns:a16="http://schemas.microsoft.com/office/drawing/2014/main" id="{F20E1AF8-3416-9842-8A3F-3D41CB6A1135}"/>
              </a:ext>
            </a:extLst>
          </p:cNvPr>
          <p:cNvPicPr>
            <a:picLocks noChangeAspect="1"/>
          </p:cNvPicPr>
          <p:nvPr/>
        </p:nvPicPr>
        <p:blipFill>
          <a:blip r:embed="rId3">
            <a:extLst/>
          </a:blip>
          <a:stretch>
            <a:fillRect/>
          </a:stretch>
        </p:blipFill>
        <p:spPr>
          <a:xfrm>
            <a:off x="1354364" y="2137040"/>
            <a:ext cx="6819854" cy="2166691"/>
          </a:xfrm>
          <a:prstGeom prst="rect">
            <a:avLst/>
          </a:prstGeom>
          <a:ln w="12700">
            <a:miter lim="400000"/>
          </a:ln>
        </p:spPr>
      </p:pic>
    </p:spTree>
    <p:extLst>
      <p:ext uri="{BB962C8B-B14F-4D97-AF65-F5344CB8AC3E}">
        <p14:creationId xmlns:p14="http://schemas.microsoft.com/office/powerpoint/2010/main" val="12787518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93</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a:t>Problems with </a:t>
            </a:r>
            <a:r>
              <a:rPr lang="en-US" sz="2600" dirty="0" err="1"/>
              <a:t>ELMo</a:t>
            </a:r>
            <a:endParaRPr lang="en-US" sz="2600" dirty="0"/>
          </a:p>
        </p:txBody>
      </p:sp>
      <p:sp>
        <p:nvSpPr>
          <p:cNvPr id="2" name="Rectangle 1">
            <a:extLst>
              <a:ext uri="{FF2B5EF4-FFF2-40B4-BE49-F238E27FC236}">
                <a16:creationId xmlns:a16="http://schemas.microsoft.com/office/drawing/2014/main" id="{55A82C21-4565-AC40-853C-F30FAB299AAE}"/>
              </a:ext>
            </a:extLst>
          </p:cNvPr>
          <p:cNvSpPr/>
          <p:nvPr/>
        </p:nvSpPr>
        <p:spPr>
          <a:xfrm>
            <a:off x="789708" y="1448135"/>
            <a:ext cx="7550727" cy="1938992"/>
          </a:xfrm>
          <a:prstGeom prst="rect">
            <a:avLst/>
          </a:prstGeom>
        </p:spPr>
        <p:txBody>
          <a:bodyPr wrap="square">
            <a:spAutoFit/>
          </a:bodyPr>
          <a:lstStyle/>
          <a:p>
            <a:pPr marL="342900" indent="-342900">
              <a:buFont typeface="Arial" panose="020B0604020202020204" pitchFamily="34" charset="0"/>
              <a:buChar char="•"/>
            </a:pPr>
            <a:r>
              <a:rPr lang="en-US" sz="2000" dirty="0"/>
              <a:t>Need to use different architectures for different tasks</a:t>
            </a:r>
          </a:p>
          <a:p>
            <a:pPr marL="342900" lvl="1" indent="-342900">
              <a:buFont typeface="Arial" panose="020B0604020202020204" pitchFamily="34" charset="0"/>
              <a:buChar char="•"/>
            </a:pPr>
            <a:endParaRPr lang="en-US" sz="2000" dirty="0"/>
          </a:p>
          <a:p>
            <a:pPr marL="342900" lvl="1" indent="-342900">
              <a:buFont typeface="Arial" panose="020B0604020202020204" pitchFamily="34" charset="0"/>
              <a:buChar char="•"/>
            </a:pPr>
            <a:r>
              <a:rPr lang="en-US" sz="2000" dirty="0"/>
              <a:t>Retraining models is slow, transfer learning is fast</a:t>
            </a:r>
          </a:p>
          <a:p>
            <a:pPr marL="3429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Need to deal with long term dependencies in LSTMs!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877988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94</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b="1" dirty="0"/>
              <a:t>B</a:t>
            </a:r>
            <a:r>
              <a:rPr lang="en-US" sz="2000" dirty="0"/>
              <a:t>idirectional </a:t>
            </a:r>
            <a:r>
              <a:rPr lang="en-US" sz="2000" b="1" dirty="0"/>
              <a:t>E</a:t>
            </a:r>
            <a:r>
              <a:rPr lang="en-US" sz="2000" dirty="0"/>
              <a:t>ncoder </a:t>
            </a:r>
            <a:r>
              <a:rPr lang="en-US" sz="2000" b="1" dirty="0"/>
              <a:t>R</a:t>
            </a:r>
            <a:r>
              <a:rPr lang="en-US" sz="2000" dirty="0"/>
              <a:t>epresentations from </a:t>
            </a:r>
            <a:r>
              <a:rPr lang="en-US" sz="2000" b="1" dirty="0"/>
              <a:t>T</a:t>
            </a:r>
            <a:r>
              <a:rPr lang="en-US" sz="2000" dirty="0"/>
              <a:t>ransformers</a:t>
            </a:r>
            <a:br>
              <a:rPr lang="en-US" sz="2000" dirty="0"/>
            </a:br>
            <a:endParaRPr lang="en-US" sz="2000" dirty="0"/>
          </a:p>
        </p:txBody>
      </p:sp>
      <p:sp>
        <p:nvSpPr>
          <p:cNvPr id="5" name="Google Shape;1784;p77">
            <a:extLst>
              <a:ext uri="{FF2B5EF4-FFF2-40B4-BE49-F238E27FC236}">
                <a16:creationId xmlns:a16="http://schemas.microsoft.com/office/drawing/2014/main" id="{38877EFA-19F6-7147-800E-00BA9038FBC3}"/>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Devlin et al., NAACL’19</a:t>
            </a:r>
            <a:endParaRPr sz="1600" dirty="0">
              <a:solidFill>
                <a:schemeClr val="bg1">
                  <a:lumMod val="50000"/>
                </a:schemeClr>
              </a:solidFill>
            </a:endParaRPr>
          </a:p>
        </p:txBody>
      </p:sp>
      <p:pic>
        <p:nvPicPr>
          <p:cNvPr id="6" name="Screen Shot 2019-02-12 at 6.47.09 PM.png" descr="Screen Shot 2019-02-12 at 6.47.09 PM.png">
            <a:extLst>
              <a:ext uri="{FF2B5EF4-FFF2-40B4-BE49-F238E27FC236}">
                <a16:creationId xmlns:a16="http://schemas.microsoft.com/office/drawing/2014/main" id="{418A8BB5-DE67-9A4B-8FC2-3B464D3EC877}"/>
              </a:ext>
            </a:extLst>
          </p:cNvPr>
          <p:cNvPicPr>
            <a:picLocks noChangeAspect="1"/>
          </p:cNvPicPr>
          <p:nvPr/>
        </p:nvPicPr>
        <p:blipFill rotWithShape="1">
          <a:blip r:embed="rId3">
            <a:extLst/>
          </a:blip>
          <a:srcRect l="51847"/>
          <a:stretch/>
        </p:blipFill>
        <p:spPr>
          <a:xfrm>
            <a:off x="221744" y="1790273"/>
            <a:ext cx="4890582" cy="2670891"/>
          </a:xfrm>
          <a:prstGeom prst="rect">
            <a:avLst/>
          </a:prstGeom>
          <a:ln w="12700">
            <a:miter lim="400000"/>
          </a:ln>
        </p:spPr>
      </p:pic>
      <p:pic>
        <p:nvPicPr>
          <p:cNvPr id="9" name="Screen Shot 2019-02-12 at 6.47.09 PM.png" descr="Screen Shot 2019-02-12 at 6.47.09 PM.png">
            <a:extLst>
              <a:ext uri="{FF2B5EF4-FFF2-40B4-BE49-F238E27FC236}">
                <a16:creationId xmlns:a16="http://schemas.microsoft.com/office/drawing/2014/main" id="{824CF887-5226-AC48-814F-8F6A1A11CF87}"/>
              </a:ext>
            </a:extLst>
          </p:cNvPr>
          <p:cNvPicPr>
            <a:picLocks noChangeAspect="1"/>
          </p:cNvPicPr>
          <p:nvPr/>
        </p:nvPicPr>
        <p:blipFill rotWithShape="1">
          <a:blip r:embed="rId3">
            <a:extLst/>
          </a:blip>
          <a:srcRect r="72506"/>
          <a:stretch/>
        </p:blipFill>
        <p:spPr>
          <a:xfrm>
            <a:off x="5932891" y="1779950"/>
            <a:ext cx="2813917" cy="2691536"/>
          </a:xfrm>
          <a:prstGeom prst="rect">
            <a:avLst/>
          </a:prstGeom>
          <a:ln w="12700">
            <a:miter lim="400000"/>
          </a:ln>
        </p:spPr>
      </p:pic>
      <p:sp>
        <p:nvSpPr>
          <p:cNvPr id="3" name="TextBox 2">
            <a:extLst>
              <a:ext uri="{FF2B5EF4-FFF2-40B4-BE49-F238E27FC236}">
                <a16:creationId xmlns:a16="http://schemas.microsoft.com/office/drawing/2014/main" id="{E17AF44B-AEB2-FA45-A813-490963D63052}"/>
              </a:ext>
            </a:extLst>
          </p:cNvPr>
          <p:cNvSpPr txBox="1"/>
          <p:nvPr/>
        </p:nvSpPr>
        <p:spPr>
          <a:xfrm>
            <a:off x="4918363" y="2971829"/>
            <a:ext cx="1496291" cy="307777"/>
          </a:xfrm>
          <a:prstGeom prst="rect">
            <a:avLst/>
          </a:prstGeom>
          <a:noFill/>
        </p:spPr>
        <p:txBody>
          <a:bodyPr wrap="square" rtlCol="0">
            <a:spAutoFit/>
          </a:bodyPr>
          <a:lstStyle/>
          <a:p>
            <a:r>
              <a:rPr lang="en-US" dirty="0">
                <a:solidFill>
                  <a:schemeClr val="bg1">
                    <a:lumMod val="50000"/>
                  </a:schemeClr>
                </a:solidFill>
              </a:rPr>
              <a:t>(</a:t>
            </a:r>
            <a:r>
              <a:rPr lang="en-US" dirty="0" err="1">
                <a:solidFill>
                  <a:schemeClr val="bg1">
                    <a:lumMod val="50000"/>
                  </a:schemeClr>
                </a:solidFill>
              </a:rPr>
              <a:t>OpenAI</a:t>
            </a:r>
            <a:r>
              <a:rPr lang="en-US" dirty="0">
                <a:solidFill>
                  <a:schemeClr val="bg1">
                    <a:lumMod val="50000"/>
                  </a:schemeClr>
                </a:solidFill>
              </a:rPr>
              <a:t> GPT)</a:t>
            </a:r>
          </a:p>
        </p:txBody>
      </p:sp>
      <p:sp>
        <p:nvSpPr>
          <p:cNvPr id="8" name="Rectangle 7">
            <a:extLst>
              <a:ext uri="{FF2B5EF4-FFF2-40B4-BE49-F238E27FC236}">
                <a16:creationId xmlns:a16="http://schemas.microsoft.com/office/drawing/2014/main" id="{3B54A780-A7DD-2F4E-82F5-83E1C078AE57}"/>
              </a:ext>
            </a:extLst>
          </p:cNvPr>
          <p:cNvSpPr/>
          <p:nvPr/>
        </p:nvSpPr>
        <p:spPr>
          <a:xfrm>
            <a:off x="385990" y="1501581"/>
            <a:ext cx="8453210" cy="707886"/>
          </a:xfrm>
          <a:prstGeom prst="rect">
            <a:avLst/>
          </a:prstGeom>
        </p:spPr>
        <p:txBody>
          <a:bodyPr wrap="square">
            <a:spAutoFit/>
          </a:bodyPr>
          <a:lstStyle/>
          <a:p>
            <a:r>
              <a:rPr lang="en-US" sz="2000" dirty="0"/>
              <a:t>Solutions: use Transformer + encoder layers instead of decoder layers</a:t>
            </a:r>
          </a:p>
          <a:p>
            <a:pPr lvl="1"/>
            <a:endParaRPr lang="en-US" sz="2000" dirty="0"/>
          </a:p>
        </p:txBody>
      </p:sp>
      <p:sp>
        <p:nvSpPr>
          <p:cNvPr id="10" name="Rectangle 9">
            <a:extLst>
              <a:ext uri="{FF2B5EF4-FFF2-40B4-BE49-F238E27FC236}">
                <a16:creationId xmlns:a16="http://schemas.microsoft.com/office/drawing/2014/main" id="{D202ABAB-9E68-0D40-B1F4-B9562D40DDEE}"/>
              </a:ext>
            </a:extLst>
          </p:cNvPr>
          <p:cNvSpPr/>
          <p:nvPr/>
        </p:nvSpPr>
        <p:spPr>
          <a:xfrm>
            <a:off x="385990" y="4471486"/>
            <a:ext cx="8453210" cy="707886"/>
          </a:xfrm>
          <a:prstGeom prst="rect">
            <a:avLst/>
          </a:prstGeom>
        </p:spPr>
        <p:txBody>
          <a:bodyPr wrap="square">
            <a:spAutoFit/>
          </a:bodyPr>
          <a:lstStyle/>
          <a:p>
            <a:r>
              <a:rPr lang="en-US" sz="2000" dirty="0"/>
              <a:t>Innovation with multiple pretraining tasks</a:t>
            </a:r>
          </a:p>
          <a:p>
            <a:pPr lvl="1"/>
            <a:endParaRPr lang="en-US" sz="2000" dirty="0"/>
          </a:p>
        </p:txBody>
      </p:sp>
    </p:spTree>
    <p:extLst>
      <p:ext uri="{BB962C8B-B14F-4D97-AF65-F5344CB8AC3E}">
        <p14:creationId xmlns:p14="http://schemas.microsoft.com/office/powerpoint/2010/main" val="28358775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95</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Pretraining 1: masked language modeling</a:t>
            </a:r>
          </a:p>
        </p:txBody>
      </p:sp>
      <p:sp>
        <p:nvSpPr>
          <p:cNvPr id="8" name="Google Shape;3337;p123">
            <a:extLst>
              <a:ext uri="{FF2B5EF4-FFF2-40B4-BE49-F238E27FC236}">
                <a16:creationId xmlns:a16="http://schemas.microsoft.com/office/drawing/2014/main" id="{5F04B039-5FDE-7445-B8C9-10DA1F3EB848}"/>
              </a:ext>
            </a:extLst>
          </p:cNvPr>
          <p:cNvSpPr txBox="1">
            <a:spLocks/>
          </p:cNvSpPr>
          <p:nvPr/>
        </p:nvSpPr>
        <p:spPr>
          <a:xfrm>
            <a:off x="158750" y="1737234"/>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t>Given a sentence with some words masked at random, can we predict them?</a:t>
            </a:r>
          </a:p>
          <a:p>
            <a:r>
              <a:rPr lang="en-GB" dirty="0"/>
              <a:t>Randomly select 15% of tokens to be replaced with “&lt;MASK&gt;”</a:t>
            </a:r>
          </a:p>
        </p:txBody>
      </p:sp>
    </p:spTree>
    <p:extLst>
      <p:ext uri="{BB962C8B-B14F-4D97-AF65-F5344CB8AC3E}">
        <p14:creationId xmlns:p14="http://schemas.microsoft.com/office/powerpoint/2010/main" val="307919146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96</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Pretraining 1: masked language modeling</a:t>
            </a:r>
          </a:p>
        </p:txBody>
      </p:sp>
      <p:pic>
        <p:nvPicPr>
          <p:cNvPr id="9" name="BERT-language-modeling-masked-lm.png" descr="BERT-language-modeling-masked-lm.png">
            <a:extLst>
              <a:ext uri="{FF2B5EF4-FFF2-40B4-BE49-F238E27FC236}">
                <a16:creationId xmlns:a16="http://schemas.microsoft.com/office/drawing/2014/main" id="{A10FC29D-7903-F641-A49F-D0ACCCD82CA1}"/>
              </a:ext>
            </a:extLst>
          </p:cNvPr>
          <p:cNvPicPr>
            <a:picLocks noChangeAspect="1"/>
          </p:cNvPicPr>
          <p:nvPr/>
        </p:nvPicPr>
        <p:blipFill>
          <a:blip r:embed="rId3">
            <a:extLst/>
          </a:blip>
          <a:stretch>
            <a:fillRect/>
          </a:stretch>
        </p:blipFill>
        <p:spPr>
          <a:xfrm>
            <a:off x="1579806" y="974588"/>
            <a:ext cx="5679588" cy="3731630"/>
          </a:xfrm>
          <a:prstGeom prst="rect">
            <a:avLst/>
          </a:prstGeom>
          <a:ln w="12700">
            <a:miter lim="400000"/>
          </a:ln>
        </p:spPr>
      </p:pic>
      <p:sp>
        <p:nvSpPr>
          <p:cNvPr id="3" name="TextBox 2">
            <a:extLst>
              <a:ext uri="{FF2B5EF4-FFF2-40B4-BE49-F238E27FC236}">
                <a16:creationId xmlns:a16="http://schemas.microsoft.com/office/drawing/2014/main" id="{73C9A59C-DABD-0944-B72F-C7E5DBAAC28B}"/>
              </a:ext>
            </a:extLst>
          </p:cNvPr>
          <p:cNvSpPr txBox="1"/>
          <p:nvPr/>
        </p:nvSpPr>
        <p:spPr>
          <a:xfrm>
            <a:off x="5347855" y="4751480"/>
            <a:ext cx="3124603" cy="400110"/>
          </a:xfrm>
          <a:prstGeom prst="rect">
            <a:avLst/>
          </a:prstGeom>
          <a:noFill/>
        </p:spPr>
        <p:txBody>
          <a:bodyPr wrap="square" rtlCol="0">
            <a:spAutoFit/>
          </a:bodyPr>
          <a:lstStyle/>
          <a:p>
            <a:r>
              <a:rPr lang="en-US" sz="1000" dirty="0">
                <a:solidFill>
                  <a:schemeClr val="bg1">
                    <a:lumMod val="50000"/>
                  </a:schemeClr>
                </a:solidFill>
                <a:latin typeface="FreightSansLFPro"/>
                <a:sym typeface="FreightSansLFPro"/>
              </a:rPr>
              <a:t>Figures from </a:t>
            </a:r>
            <a:r>
              <a:rPr lang="en-US" sz="1000" u="sng" dirty="0">
                <a:solidFill>
                  <a:schemeClr val="bg1">
                    <a:lumMod val="50000"/>
                  </a:schemeClr>
                </a:solidFill>
                <a:uFill>
                  <a:solidFill>
                    <a:srgbClr val="0000FF"/>
                  </a:solidFill>
                </a:uFill>
                <a:latin typeface="FreightSansLFPro"/>
                <a:sym typeface="FreightSansLFPro"/>
                <a:hlinkClick r:id="rId4">
                  <a:extLst>
                    <a:ext uri="{A12FA001-AC4F-418D-AE19-62706E023703}">
                      <ahyp:hlinkClr xmlns:ahyp="http://schemas.microsoft.com/office/drawing/2018/hyperlinkcolor" val="tx"/>
                    </a:ext>
                  </a:extLst>
                </a:hlinkClick>
              </a:rPr>
              <a:t>http://jalammar.github.io/illustrated-bert</a:t>
            </a:r>
            <a:r>
              <a:rPr lang="en-US" sz="1000" dirty="0">
                <a:solidFill>
                  <a:schemeClr val="bg1">
                    <a:lumMod val="50000"/>
                  </a:schemeClr>
                </a:solidFill>
                <a:latin typeface="FreightSansLFPro"/>
                <a:sym typeface="FreightSansLFPro"/>
              </a:rPr>
              <a:t>/</a:t>
            </a:r>
          </a:p>
          <a:p>
            <a:endParaRPr lang="en-US" sz="1000" dirty="0">
              <a:solidFill>
                <a:schemeClr val="bg1">
                  <a:lumMod val="50000"/>
                </a:schemeClr>
              </a:solidFill>
            </a:endParaRPr>
          </a:p>
        </p:txBody>
      </p:sp>
    </p:spTree>
    <p:extLst>
      <p:ext uri="{BB962C8B-B14F-4D97-AF65-F5344CB8AC3E}">
        <p14:creationId xmlns:p14="http://schemas.microsoft.com/office/powerpoint/2010/main" val="38086462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97</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Pretraining 2: next sentence prediction</a:t>
            </a:r>
          </a:p>
        </p:txBody>
      </p:sp>
      <p:sp>
        <p:nvSpPr>
          <p:cNvPr id="7" name="Google Shape;3337;p123">
            <a:extLst>
              <a:ext uri="{FF2B5EF4-FFF2-40B4-BE49-F238E27FC236}">
                <a16:creationId xmlns:a16="http://schemas.microsoft.com/office/drawing/2014/main" id="{93398C5F-127B-574B-A346-C30C6E3DCA5A}"/>
              </a:ext>
            </a:extLst>
          </p:cNvPr>
          <p:cNvSpPr txBox="1">
            <a:spLocks/>
          </p:cNvSpPr>
          <p:nvPr/>
        </p:nvSpPr>
        <p:spPr>
          <a:xfrm>
            <a:off x="158750" y="1737234"/>
            <a:ext cx="8521700" cy="1809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t>Given two sentences, does the first follow the second?</a:t>
            </a:r>
          </a:p>
          <a:p>
            <a:r>
              <a:rPr lang="en-GB" dirty="0"/>
              <a:t>Teaches BERT about relationship between two sentences</a:t>
            </a:r>
          </a:p>
          <a:p>
            <a:r>
              <a:rPr lang="en-GB" dirty="0"/>
              <a:t>50% of the time the actual next sentence, 50% random</a:t>
            </a:r>
          </a:p>
        </p:txBody>
      </p:sp>
    </p:spTree>
    <p:extLst>
      <p:ext uri="{BB962C8B-B14F-4D97-AF65-F5344CB8AC3E}">
        <p14:creationId xmlns:p14="http://schemas.microsoft.com/office/powerpoint/2010/main" val="2445571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98</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Pretraining 2: next sentence prediction</a:t>
            </a:r>
          </a:p>
        </p:txBody>
      </p:sp>
      <p:sp>
        <p:nvSpPr>
          <p:cNvPr id="3" name="TextBox 2">
            <a:extLst>
              <a:ext uri="{FF2B5EF4-FFF2-40B4-BE49-F238E27FC236}">
                <a16:creationId xmlns:a16="http://schemas.microsoft.com/office/drawing/2014/main" id="{73C9A59C-DABD-0944-B72F-C7E5DBAAC28B}"/>
              </a:ext>
            </a:extLst>
          </p:cNvPr>
          <p:cNvSpPr txBox="1"/>
          <p:nvPr/>
        </p:nvSpPr>
        <p:spPr>
          <a:xfrm>
            <a:off x="5347855" y="4751480"/>
            <a:ext cx="3124603" cy="400110"/>
          </a:xfrm>
          <a:prstGeom prst="rect">
            <a:avLst/>
          </a:prstGeom>
          <a:noFill/>
        </p:spPr>
        <p:txBody>
          <a:bodyPr wrap="square" rtlCol="0">
            <a:spAutoFit/>
          </a:bodyPr>
          <a:lstStyle/>
          <a:p>
            <a:r>
              <a:rPr lang="en-US" sz="1000" dirty="0">
                <a:solidFill>
                  <a:schemeClr val="bg1">
                    <a:lumMod val="50000"/>
                  </a:schemeClr>
                </a:solidFill>
                <a:latin typeface="FreightSansLFPro"/>
                <a:sym typeface="FreightSansLFPro"/>
              </a:rPr>
              <a:t>Figures from </a:t>
            </a:r>
            <a:r>
              <a:rPr lang="en-US" sz="1000" u="sng" dirty="0">
                <a:solidFill>
                  <a:schemeClr val="bg1">
                    <a:lumMod val="50000"/>
                  </a:schemeClr>
                </a:solidFill>
                <a:uFill>
                  <a:solidFill>
                    <a:srgbClr val="0000FF"/>
                  </a:solidFill>
                </a:uFill>
                <a:latin typeface="FreightSansLFPro"/>
                <a:sym typeface="FreightSansLFPro"/>
                <a:hlinkClick r:id="rId3">
                  <a:extLst>
                    <a:ext uri="{A12FA001-AC4F-418D-AE19-62706E023703}">
                      <ahyp:hlinkClr xmlns:ahyp="http://schemas.microsoft.com/office/drawing/2018/hyperlinkcolor" val="tx"/>
                    </a:ext>
                  </a:extLst>
                </a:hlinkClick>
              </a:rPr>
              <a:t>http://jalammar.github.io/illustrated-bert</a:t>
            </a:r>
            <a:r>
              <a:rPr lang="en-US" sz="1000" dirty="0">
                <a:solidFill>
                  <a:schemeClr val="bg1">
                    <a:lumMod val="50000"/>
                  </a:schemeClr>
                </a:solidFill>
                <a:latin typeface="FreightSansLFPro"/>
                <a:sym typeface="FreightSansLFPro"/>
              </a:rPr>
              <a:t>/</a:t>
            </a:r>
          </a:p>
          <a:p>
            <a:endParaRPr lang="en-US" sz="1000" dirty="0">
              <a:solidFill>
                <a:schemeClr val="bg1">
                  <a:lumMod val="50000"/>
                </a:schemeClr>
              </a:solidFill>
            </a:endParaRPr>
          </a:p>
        </p:txBody>
      </p:sp>
      <p:pic>
        <p:nvPicPr>
          <p:cNvPr id="6" name="bert-next-sentence-prediction.png" descr="bert-next-sentence-prediction.png">
            <a:extLst>
              <a:ext uri="{FF2B5EF4-FFF2-40B4-BE49-F238E27FC236}">
                <a16:creationId xmlns:a16="http://schemas.microsoft.com/office/drawing/2014/main" id="{73D4ADCB-7311-8A4F-86F6-B5F99AE4235C}"/>
              </a:ext>
            </a:extLst>
          </p:cNvPr>
          <p:cNvPicPr>
            <a:picLocks noChangeAspect="1"/>
          </p:cNvPicPr>
          <p:nvPr/>
        </p:nvPicPr>
        <p:blipFill>
          <a:blip r:embed="rId4">
            <a:extLst/>
          </a:blip>
          <a:stretch>
            <a:fillRect/>
          </a:stretch>
        </p:blipFill>
        <p:spPr>
          <a:xfrm>
            <a:off x="1579419" y="973801"/>
            <a:ext cx="5430190" cy="3733547"/>
          </a:xfrm>
          <a:prstGeom prst="rect">
            <a:avLst/>
          </a:prstGeom>
          <a:ln w="12700">
            <a:miter lim="400000"/>
          </a:ln>
        </p:spPr>
      </p:pic>
    </p:spTree>
    <p:extLst>
      <p:ext uri="{BB962C8B-B14F-4D97-AF65-F5344CB8AC3E}">
        <p14:creationId xmlns:p14="http://schemas.microsoft.com/office/powerpoint/2010/main" val="33179117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99</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Fine-tuning for Classification</a:t>
            </a:r>
          </a:p>
        </p:txBody>
      </p:sp>
      <p:sp>
        <p:nvSpPr>
          <p:cNvPr id="3" name="TextBox 2">
            <a:extLst>
              <a:ext uri="{FF2B5EF4-FFF2-40B4-BE49-F238E27FC236}">
                <a16:creationId xmlns:a16="http://schemas.microsoft.com/office/drawing/2014/main" id="{73C9A59C-DABD-0944-B72F-C7E5DBAAC28B}"/>
              </a:ext>
            </a:extLst>
          </p:cNvPr>
          <p:cNvSpPr txBox="1"/>
          <p:nvPr/>
        </p:nvSpPr>
        <p:spPr>
          <a:xfrm>
            <a:off x="5347855" y="4751480"/>
            <a:ext cx="3124603" cy="246221"/>
          </a:xfrm>
          <a:prstGeom prst="rect">
            <a:avLst/>
          </a:prstGeom>
          <a:noFill/>
        </p:spPr>
        <p:txBody>
          <a:bodyPr wrap="square" rtlCol="0">
            <a:spAutoFit/>
          </a:bodyPr>
          <a:lstStyle/>
          <a:p>
            <a:pPr algn="ctr" defTabSz="309563" hangingPunct="0">
              <a:buClrTx/>
            </a:pPr>
            <a:r>
              <a:rPr lang="en-US" sz="1000" dirty="0">
                <a:solidFill>
                  <a:schemeClr val="bg1">
                    <a:lumMod val="50000"/>
                  </a:schemeClr>
                </a:solidFill>
                <a:latin typeface="+mn-lt"/>
                <a:sym typeface="FreightSansLFPro"/>
              </a:rPr>
              <a:t>Figures from Devlin et al. 18'</a:t>
            </a:r>
          </a:p>
        </p:txBody>
      </p:sp>
      <p:pic>
        <p:nvPicPr>
          <p:cNvPr id="4" name="Picture 3">
            <a:extLst>
              <a:ext uri="{FF2B5EF4-FFF2-40B4-BE49-F238E27FC236}">
                <a16:creationId xmlns:a16="http://schemas.microsoft.com/office/drawing/2014/main" id="{DB73A6C3-72D3-124E-9A62-AC92B72969B9}"/>
              </a:ext>
            </a:extLst>
          </p:cNvPr>
          <p:cNvPicPr>
            <a:picLocks noChangeAspect="1"/>
          </p:cNvPicPr>
          <p:nvPr/>
        </p:nvPicPr>
        <p:blipFill>
          <a:blip r:embed="rId3"/>
          <a:stretch>
            <a:fillRect/>
          </a:stretch>
        </p:blipFill>
        <p:spPr>
          <a:xfrm>
            <a:off x="4609064" y="1017588"/>
            <a:ext cx="3378200" cy="2870200"/>
          </a:xfrm>
          <a:prstGeom prst="rect">
            <a:avLst/>
          </a:prstGeom>
        </p:spPr>
      </p:pic>
      <p:pic>
        <p:nvPicPr>
          <p:cNvPr id="6" name="Picture 5">
            <a:extLst>
              <a:ext uri="{FF2B5EF4-FFF2-40B4-BE49-F238E27FC236}">
                <a16:creationId xmlns:a16="http://schemas.microsoft.com/office/drawing/2014/main" id="{AF885880-63CC-1E4E-927C-C5D3BA0486AD}"/>
              </a:ext>
            </a:extLst>
          </p:cNvPr>
          <p:cNvPicPr>
            <a:picLocks noChangeAspect="1"/>
          </p:cNvPicPr>
          <p:nvPr/>
        </p:nvPicPr>
        <p:blipFill>
          <a:blip r:embed="rId4"/>
          <a:stretch>
            <a:fillRect/>
          </a:stretch>
        </p:blipFill>
        <p:spPr>
          <a:xfrm>
            <a:off x="674137" y="1081088"/>
            <a:ext cx="3429000" cy="2806700"/>
          </a:xfrm>
          <a:prstGeom prst="rect">
            <a:avLst/>
          </a:prstGeom>
        </p:spPr>
      </p:pic>
      <p:sp>
        <p:nvSpPr>
          <p:cNvPr id="10" name="TextBox 9">
            <a:extLst>
              <a:ext uri="{FF2B5EF4-FFF2-40B4-BE49-F238E27FC236}">
                <a16:creationId xmlns:a16="http://schemas.microsoft.com/office/drawing/2014/main" id="{9A02D407-CED6-0D4B-83D3-3E30B906CE5F}"/>
              </a:ext>
            </a:extLst>
          </p:cNvPr>
          <p:cNvSpPr txBox="1"/>
          <p:nvPr/>
        </p:nvSpPr>
        <p:spPr>
          <a:xfrm>
            <a:off x="821094" y="3884393"/>
            <a:ext cx="3282043" cy="677108"/>
          </a:xfrm>
          <a:prstGeom prst="rect">
            <a:avLst/>
          </a:prstGeom>
          <a:noFill/>
        </p:spPr>
        <p:txBody>
          <a:bodyPr wrap="square" rtlCol="0">
            <a:spAutoFit/>
          </a:bodyPr>
          <a:lstStyle/>
          <a:p>
            <a:pPr algn="ctr"/>
            <a:r>
              <a:rPr lang="en-US" dirty="0"/>
              <a:t>Single sentence classification</a:t>
            </a:r>
          </a:p>
          <a:p>
            <a:pPr algn="ctr"/>
            <a:r>
              <a:rPr lang="en-US" sz="1000" dirty="0">
                <a:solidFill>
                  <a:schemeClr val="bg1">
                    <a:lumMod val="50000"/>
                  </a:schemeClr>
                </a:solidFill>
              </a:rPr>
              <a:t>Sentiment analysis, spam detection, etc.</a:t>
            </a:r>
          </a:p>
          <a:p>
            <a:endParaRPr lang="en-US" dirty="0"/>
          </a:p>
        </p:txBody>
      </p:sp>
      <p:sp>
        <p:nvSpPr>
          <p:cNvPr id="13" name="TextBox 12">
            <a:extLst>
              <a:ext uri="{FF2B5EF4-FFF2-40B4-BE49-F238E27FC236}">
                <a16:creationId xmlns:a16="http://schemas.microsoft.com/office/drawing/2014/main" id="{08012BF1-DA4F-F84A-9F23-64DBBA472FA4}"/>
              </a:ext>
            </a:extLst>
          </p:cNvPr>
          <p:cNvSpPr txBox="1"/>
          <p:nvPr/>
        </p:nvSpPr>
        <p:spPr>
          <a:xfrm>
            <a:off x="4529494" y="3884393"/>
            <a:ext cx="3817516" cy="677108"/>
          </a:xfrm>
          <a:prstGeom prst="rect">
            <a:avLst/>
          </a:prstGeom>
          <a:noFill/>
        </p:spPr>
        <p:txBody>
          <a:bodyPr wrap="square" rtlCol="0">
            <a:spAutoFit/>
          </a:bodyPr>
          <a:lstStyle/>
          <a:p>
            <a:pPr algn="ctr"/>
            <a:r>
              <a:rPr lang="en-US" dirty="0"/>
              <a:t>Pair of sentences classification</a:t>
            </a:r>
            <a:endParaRPr lang="en-US" sz="1000" dirty="0"/>
          </a:p>
          <a:p>
            <a:pPr algn="ctr"/>
            <a:r>
              <a:rPr lang="en-US" sz="1000" dirty="0">
                <a:solidFill>
                  <a:schemeClr val="bg1">
                    <a:lumMod val="50000"/>
                  </a:schemeClr>
                </a:solidFill>
              </a:rPr>
              <a:t>Entailment, paraphrase detection, etc.</a:t>
            </a:r>
          </a:p>
          <a:p>
            <a:pPr algn="ctr"/>
            <a:endParaRPr lang="en-US" dirty="0"/>
          </a:p>
        </p:txBody>
      </p:sp>
    </p:spTree>
    <p:extLst>
      <p:ext uri="{BB962C8B-B14F-4D97-AF65-F5344CB8AC3E}">
        <p14:creationId xmlns:p14="http://schemas.microsoft.com/office/powerpoint/2010/main" val="1391012758"/>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10865</TotalTime>
  <Words>16087</Words>
  <Application>Microsoft Macintosh PowerPoint</Application>
  <PresentationFormat>On-screen Show (16:9)</PresentationFormat>
  <Paragraphs>2409</Paragraphs>
  <Slides>201</Slides>
  <Notes>140</Notes>
  <HiddenSlides>0</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201</vt:i4>
      </vt:variant>
    </vt:vector>
  </HeadingPairs>
  <TitlesOfParts>
    <vt:vector size="221" baseType="lpstr">
      <vt:lpstr>Vista Sans OT Reg</vt:lpstr>
      <vt:lpstr>ヒラギノ角ゴ ProN W3</vt:lpstr>
      <vt:lpstr>Arial</vt:lpstr>
      <vt:lpstr>Proxima Nova</vt:lpstr>
      <vt:lpstr>FreightSansLFPro</vt:lpstr>
      <vt:lpstr>Times New Roman</vt:lpstr>
      <vt:lpstr>News Gothic MT</vt:lpstr>
      <vt:lpstr>FreightSansLFPro Med</vt:lpstr>
      <vt:lpstr>Wingdings 2</vt:lpstr>
      <vt:lpstr>Gill Sans MT Condensed</vt:lpstr>
      <vt:lpstr>Roboto</vt:lpstr>
      <vt:lpstr>FreightSansLFPro SmBd</vt:lpstr>
      <vt:lpstr>Helvetica Neue eText Pro</vt:lpstr>
      <vt:lpstr>Calibri</vt:lpstr>
      <vt:lpstr>Caveat</vt:lpstr>
      <vt:lpstr>Consolas</vt:lpstr>
      <vt:lpstr>Vista Sans OT Medium</vt:lpstr>
      <vt:lpstr>Wingdings</vt:lpstr>
      <vt:lpstr>Mangal</vt:lpstr>
      <vt:lpstr>Spearmint</vt:lpstr>
      <vt:lpstr>Machine Reading, Question Answering &amp; Dialog AMMI – Deep NLP – Part III</vt:lpstr>
      <vt:lpstr>Who are we?</vt:lpstr>
      <vt:lpstr>This Class:</vt:lpstr>
      <vt:lpstr>Quick schedule</vt:lpstr>
      <vt:lpstr>Machine Reading</vt:lpstr>
      <vt:lpstr>Machine Reading</vt:lpstr>
      <vt:lpstr>Machine Reading</vt:lpstr>
      <vt:lpstr>PowerPoint Presentation</vt:lpstr>
      <vt:lpstr>Motivation 1: Information Overload</vt:lpstr>
      <vt:lpstr>Motivation 2: The Knowledge Acquisition Bottleneck</vt:lpstr>
      <vt:lpstr>Applications: Question Answering</vt:lpstr>
      <vt:lpstr>Applications: Helping Agents to learn Faster</vt:lpstr>
      <vt:lpstr>Applications: Helping Agents to learn Faster</vt:lpstr>
      <vt:lpstr>Applications: Support a Molecular Tumor Board</vt:lpstr>
      <vt:lpstr>Machine Reading</vt:lpstr>
      <vt:lpstr>Machine Reading</vt:lpstr>
      <vt:lpstr>Machine Reading</vt:lpstr>
      <vt:lpstr>Machine Reading</vt:lpstr>
      <vt:lpstr>Machine Reading</vt:lpstr>
      <vt:lpstr>Timeline of Machine Reading</vt:lpstr>
      <vt:lpstr>Today we cover:</vt:lpstr>
      <vt:lpstr>Machine Reading</vt:lpstr>
      <vt:lpstr>Symbolic Approaches (until 2014 or so)</vt:lpstr>
      <vt:lpstr>End-to-End Approaches (since 2014 or so)</vt:lpstr>
      <vt:lpstr>What do we need from a representation?</vt:lpstr>
      <vt:lpstr>What are the core challenges? </vt:lpstr>
      <vt:lpstr>“Traditional” NLP</vt:lpstr>
      <vt:lpstr>End-to-end System </vt:lpstr>
      <vt:lpstr>Machine Reading / Data</vt:lpstr>
      <vt:lpstr>Limits of Big Model + Big Data</vt:lpstr>
      <vt:lpstr>A long history of artificial problems in ML</vt:lpstr>
      <vt:lpstr>And in early AI too</vt:lpstr>
      <vt:lpstr>bAbI Tasks </vt:lpstr>
      <vt:lpstr>Simulation commands</vt:lpstr>
      <vt:lpstr>Example</vt:lpstr>
      <vt:lpstr>(T1) Single supporting fact  “where is actor”</vt:lpstr>
      <vt:lpstr>(T2) Two supporting facts  “where is actor+object”</vt:lpstr>
      <vt:lpstr>(T3) Three supporting facts</vt:lpstr>
      <vt:lpstr>(T4) Two argument relations: subj vs. obj.</vt:lpstr>
      <vt:lpstr>(T6) Yes/No questions</vt:lpstr>
      <vt:lpstr>(T7) Counting</vt:lpstr>
      <vt:lpstr>(T17) Positional reasoning</vt:lpstr>
      <vt:lpstr>(T18) Reasoning about size</vt:lpstr>
      <vt:lpstr>Winograd Schemas</vt:lpstr>
      <vt:lpstr>(T19) Path finding</vt:lpstr>
      <vt:lpstr>Dashboard</vt:lpstr>
      <vt:lpstr>Artificial tasks for Machine Reading</vt:lpstr>
      <vt:lpstr>Other Machine Reading &amp; QA Datasets</vt:lpstr>
      <vt:lpstr>Stanford Question Answering Dataset (SQuAD) </vt:lpstr>
      <vt:lpstr>Stanford Question Answering Dataset (SQuAD) </vt:lpstr>
      <vt:lpstr>Machine Reading / Models</vt:lpstr>
      <vt:lpstr>End-to-end Machine Reading for Question Answering </vt:lpstr>
      <vt:lpstr>End-to-end Machine Reading for Question Answering </vt:lpstr>
      <vt:lpstr>The Attentive Reader Model: Overview</vt:lpstr>
      <vt:lpstr>The Attentive Reader Model: Overview</vt:lpstr>
      <vt:lpstr>The Attentive Reader Model: Overview</vt:lpstr>
      <vt:lpstr>Representations for words: Embeddings</vt:lpstr>
      <vt:lpstr>The Attentive Reader Model: Overview</vt:lpstr>
      <vt:lpstr>Language is compositional</vt:lpstr>
      <vt:lpstr>Representing Words in Context</vt:lpstr>
      <vt:lpstr>Representing Words in Context</vt:lpstr>
      <vt:lpstr>Representing Words in Context</vt:lpstr>
      <vt:lpstr>Recurrent Neural Network Layers</vt:lpstr>
      <vt:lpstr>Self-Attention Layer</vt:lpstr>
      <vt:lpstr>Self-Attention Layer </vt:lpstr>
      <vt:lpstr>Transformer</vt:lpstr>
      <vt:lpstr>Multi-head attention</vt:lpstr>
      <vt:lpstr>Compositional Sequence Encoders - Overview</vt:lpstr>
      <vt:lpstr>The Attentive Reader Model: Overview</vt:lpstr>
      <vt:lpstr>Modelling sequence interactions </vt:lpstr>
      <vt:lpstr>Modelling sequence interactions </vt:lpstr>
      <vt:lpstr>Modelling sequence interactions: Attention</vt:lpstr>
      <vt:lpstr>PowerPoint Presentation</vt:lpstr>
      <vt:lpstr>PowerPoint Presentation</vt:lpstr>
      <vt:lpstr>Example: Learned attention patterns</vt:lpstr>
      <vt:lpstr>Example: Learned attention patterns</vt:lpstr>
      <vt:lpstr>The Attentive Reader Model: Overview</vt:lpstr>
      <vt:lpstr>Answer prediction</vt:lpstr>
      <vt:lpstr>PowerPoint Presentation</vt:lpstr>
      <vt:lpstr>The Attentive Reader Model: Overview</vt:lpstr>
      <vt:lpstr>Conclusion</vt:lpstr>
      <vt:lpstr>Machine Reading / Current Trend</vt:lpstr>
      <vt:lpstr>Supervised training</vt:lpstr>
      <vt:lpstr>Unsupervised pretrained representations</vt:lpstr>
      <vt:lpstr>Lifting over pretrained representations</vt:lpstr>
      <vt:lpstr>How is this different from pretrained word embeddings?</vt:lpstr>
      <vt:lpstr>ELMo: Embeddings from Language Models</vt:lpstr>
      <vt:lpstr>ELMo: Embeddings from Language Models</vt:lpstr>
      <vt:lpstr>ELMo: Embeddings from Language Models</vt:lpstr>
      <vt:lpstr>ELMo: Embeddings from Language Models</vt:lpstr>
      <vt:lpstr>ELMo performance</vt:lpstr>
      <vt:lpstr>What is ELMo learning ?</vt:lpstr>
      <vt:lpstr>Problems with ELMo</vt:lpstr>
      <vt:lpstr>BERT - Bidirectional Encoder Representations from Transformers </vt:lpstr>
      <vt:lpstr>BERT – Pretraining 1: masked language modeling</vt:lpstr>
      <vt:lpstr>BERT – Pretraining 1: masked language modeling</vt:lpstr>
      <vt:lpstr>BERT – Pretraining 2: next sentence prediction</vt:lpstr>
      <vt:lpstr>BERT – Pretraining 2: next sentence prediction</vt:lpstr>
      <vt:lpstr>BERT – Fine-tuning for Classification</vt:lpstr>
      <vt:lpstr>BERT – Fine-tuning for Machine Reading</vt:lpstr>
      <vt:lpstr>Open Domain Question Answering</vt:lpstr>
      <vt:lpstr>Motivation 1: Information Overload</vt:lpstr>
      <vt:lpstr>Motivation 2: The Knowledge Acquisition Bottleneck</vt:lpstr>
      <vt:lpstr>Open domain Question Answering</vt:lpstr>
      <vt:lpstr>“Traditional” NLP for open domain QA</vt:lpstr>
      <vt:lpstr>Semantic Parsing</vt:lpstr>
      <vt:lpstr>Knowledge Bases</vt:lpstr>
      <vt:lpstr>Automatic Knowledge Base Construction</vt:lpstr>
      <vt:lpstr>Knowledge Graph Construction </vt:lpstr>
      <vt:lpstr>Knowledge Graph Construction </vt:lpstr>
      <vt:lpstr>Entity Extraction</vt:lpstr>
      <vt:lpstr>Challenge: Ambiguity</vt:lpstr>
      <vt:lpstr>Conditional Random Fields with RNN Potentials</vt:lpstr>
      <vt:lpstr>Instantiate Nodes</vt:lpstr>
      <vt:lpstr>Relation Extraction</vt:lpstr>
      <vt:lpstr>Challenge: Variation</vt:lpstr>
      <vt:lpstr>Relation Classification  </vt:lpstr>
      <vt:lpstr>Distant Supervision &amp; Multiple Instance Learning</vt:lpstr>
      <vt:lpstr>Coreference Resolution</vt:lpstr>
      <vt:lpstr>Collapsing Nodes</vt:lpstr>
      <vt:lpstr>Challenge: Common Sense</vt:lpstr>
      <vt:lpstr>Entity Linking</vt:lpstr>
      <vt:lpstr>Entity Linking</vt:lpstr>
      <vt:lpstr>Collapsing </vt:lpstr>
      <vt:lpstr>Strengths</vt:lpstr>
      <vt:lpstr>Weakness: Cascading errors</vt:lpstr>
      <vt:lpstr>Weakness: Cascading errors</vt:lpstr>
      <vt:lpstr>Weakness: Engineering Schemas and Formalisms</vt:lpstr>
      <vt:lpstr>Weakness: Annotation</vt:lpstr>
      <vt:lpstr>Structured Representations</vt:lpstr>
      <vt:lpstr>Is there another way?</vt:lpstr>
      <vt:lpstr>Omitting Symbolic Meaning Representations !!</vt:lpstr>
      <vt:lpstr>Machine Reading AT SCALE</vt:lpstr>
      <vt:lpstr>Machine Reading</vt:lpstr>
      <vt:lpstr>Machine Reading at scale</vt:lpstr>
      <vt:lpstr>Typical Machine Reading at Scale System </vt:lpstr>
      <vt:lpstr>Current best: Multi-Step Retriever-Reader</vt:lpstr>
      <vt:lpstr>Current best: Multi-Step Retriever-Reader</vt:lpstr>
      <vt:lpstr>A Paradigm Shift</vt:lpstr>
      <vt:lpstr>Pros and cons</vt:lpstr>
      <vt:lpstr>Current Challenge: Reconciling Conflicting Information</vt:lpstr>
      <vt:lpstr>Conclusion</vt:lpstr>
      <vt:lpstr>Machine Reading &amp; QA / Open Problems</vt:lpstr>
      <vt:lpstr>Progression of SQuAD Model Performance</vt:lpstr>
      <vt:lpstr>Challenge 1: Robustness</vt:lpstr>
      <vt:lpstr>Challenge 1: Robustness</vt:lpstr>
      <vt:lpstr>Challenge 1: Robustness</vt:lpstr>
      <vt:lpstr>Challenge 1: Robustness</vt:lpstr>
      <vt:lpstr>Challenge 1: Robustness</vt:lpstr>
      <vt:lpstr>Adversarial Examples for Training / Regularization </vt:lpstr>
      <vt:lpstr>Challenge 2: Solvability</vt:lpstr>
      <vt:lpstr>Challenge 2: Solvability</vt:lpstr>
      <vt:lpstr>Challenge 3: Limited Supervision</vt:lpstr>
      <vt:lpstr>Challenge 4: Reasoning with Text </vt:lpstr>
      <vt:lpstr>Challenge 4: Reasoning with Text </vt:lpstr>
      <vt:lpstr>Challenge 4: Reasoning with Text </vt:lpstr>
      <vt:lpstr>Challenge 4: Reasoning with Text </vt:lpstr>
      <vt:lpstr>Summary: Where models work well today</vt:lpstr>
      <vt:lpstr>Is all this model complexity necessary?</vt:lpstr>
      <vt:lpstr>Dialog</vt:lpstr>
      <vt:lpstr>Bots! Bots! Bots!</vt:lpstr>
      <vt:lpstr>Terms</vt:lpstr>
      <vt:lpstr>Types of Dialog Systems  </vt:lpstr>
      <vt:lpstr>Dialog evaluation is hard</vt:lpstr>
      <vt:lpstr>Dialog / Goal-oriented</vt:lpstr>
      <vt:lpstr>Frame-Based Agents for Goal-oriented Dialog </vt:lpstr>
      <vt:lpstr>End-to-end Dialog Systems </vt:lpstr>
      <vt:lpstr>End-to-end Dialog Systems </vt:lpstr>
      <vt:lpstr>PowerPoint Presentation</vt:lpstr>
      <vt:lpstr>Slicing a booking in five tasks</vt:lpstr>
      <vt:lpstr>PowerPoint Presentation</vt:lpstr>
      <vt:lpstr>PowerPoint Presentation</vt:lpstr>
      <vt:lpstr>Dashboard</vt:lpstr>
      <vt:lpstr>Dashboard</vt:lpstr>
      <vt:lpstr>Dashboard</vt:lpstr>
      <vt:lpstr>Dashboard</vt:lpstr>
      <vt:lpstr>Dashboard</vt:lpstr>
      <vt:lpstr>API Call prediction</vt:lpstr>
      <vt:lpstr>On real data?</vt:lpstr>
      <vt:lpstr>Deep RL for Goal-oriented Dialog</vt:lpstr>
      <vt:lpstr>Dialog / Chatbots</vt:lpstr>
      <vt:lpstr>Eliza – A rule-base chatbot</vt:lpstr>
      <vt:lpstr>Datasets for chit-chat</vt:lpstr>
      <vt:lpstr>PowerPoint Presentation</vt:lpstr>
      <vt:lpstr>PowerPoint Presentation</vt:lpstr>
      <vt:lpstr>A retrieval model</vt:lpstr>
      <vt:lpstr>A generative model</vt:lpstr>
      <vt:lpstr>Automatic evaluation</vt:lpstr>
      <vt:lpstr>Human Evaluation</vt:lpstr>
      <vt:lpstr>Human evaluations</vt:lpstr>
      <vt:lpstr>PowerPoint Presentation</vt:lpstr>
      <vt:lpstr>PowerPoint Presentation</vt:lpstr>
      <vt:lpstr>Dialog is about interaction – can we use it?</vt:lpstr>
      <vt:lpstr>A self-feeding chatbot</vt:lpstr>
      <vt:lpstr>Open topics</vt:lpstr>
      <vt:lpstr>Joint testing on different tasks?</vt:lpstr>
      <vt:lpstr>Multi-task dialog dataset(s)</vt:lpstr>
      <vt:lpstr>References Compositional Sequence Encoders</vt:lpstr>
      <vt:lpstr>References Interaction</vt:lpstr>
      <vt:lpstr>References</vt:lpstr>
      <vt:lpstr>References for Datasets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UAI Tutorial on Machine Reading</dc:title>
  <cp:lastModifiedBy>Antoine Bordes</cp:lastModifiedBy>
  <cp:revision>391</cp:revision>
  <cp:lastPrinted>2019-03-21T16:31:26Z</cp:lastPrinted>
  <dcterms:modified xsi:type="dcterms:W3CDTF">2019-03-21T16:34:12Z</dcterms:modified>
</cp:coreProperties>
</file>